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14"/>
    <p:restoredTop sz="94680"/>
  </p:normalViewPr>
  <p:slideViewPr>
    <p:cSldViewPr>
      <p:cViewPr varScale="1">
        <p:scale>
          <a:sx n="138" d="100"/>
          <a:sy n="138" d="100"/>
        </p:scale>
        <p:origin x="176" y="1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83C9AE-12E5-32F9-4778-4A6ACDCFF4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EAE1CE-D6DE-38A1-6DBE-CFE443A83A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9D720C-41AA-2AC7-EE2C-6DF1DB1863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FB3E-3DD7-8F40-924E-885F04742D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41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F857FE-850B-2BCF-3AB2-14963F208B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0467BF-3A2B-50AC-0A9D-77B076B749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C2B4A8-A7EB-DB2C-237D-FCA72D9767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B3389-D871-084E-B912-C55906E831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21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DEC375-FEF0-1501-308C-FF9EE818A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D5B9EB-55CD-03C7-07C8-CD3F1D1F5F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764FAA-D502-7068-EE21-F78BF2BFA5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8AA0A-6ED6-E24A-84D4-7163D30916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09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497A34-FBE8-B293-421F-B499961479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7C5941-B749-12E0-3D13-B47A88AA6B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4BEB6C-491A-0F6B-6DF3-75D168E215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89A0F-D20B-ED43-8D55-F1555BF35E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90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E369A-5925-EC57-ED00-F73ADB2A21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2379E3-5800-1609-9C2D-6753267D81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6B1746-DE1D-3DA4-A243-436139CEB0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B98CC-93E9-BA42-8A87-376E2AF8BE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368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C2CEA1-42F8-A0B6-53D3-430F12C2B3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5DC416-FF0C-B30B-DCDB-AD9B3F06D4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9A9026-B464-6FBF-990C-F8560AC1F9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F87E2-336C-5642-9727-EE90A105C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4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B2457D9-82CA-CC58-66AD-930325EEEC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1BBA624-2A47-9E02-3F1B-9B83020CF8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D38032-DBB5-3825-903D-FBC8AED092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1B6ED-2A07-B245-A575-45BE2DD2DB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86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1162AFA-80F1-00E0-BFF8-BCE7272533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C0606F-D0FA-CDD8-4ABE-AC2DAFBCD5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BD5600E-A113-5891-2CD4-B1833818B3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B4BA6-A0FB-414D-8A1F-6F505E1553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46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7ABA49-A0DF-7182-F44D-B87098FA3A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037D930-7AE3-A27F-E362-2AE9DF4E63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A8C2F9-B802-54DA-89ED-182B59D05B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0EA0C-7C17-3E40-BA0D-7EF7D7FFB5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80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1C57DB-1902-10CF-D475-48E53ADD0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708D01-2810-4E7F-3FFF-F4900ABAC8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756023-F77C-2E6C-F99F-04E1827606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47F73-E2EB-3845-BA6E-92A9AD5C02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91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00CFC7-736C-BDE8-0B99-E5EABAC926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76809-6809-33CF-BB02-15859FE889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E8A383-439A-469D-692E-459AB53218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C81A2-7DBA-2448-98B6-22C2266123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3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C7AC49F-8367-EDE4-31A3-862FB8ECE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EF7ECEB-9430-BEE0-FC45-DD218218E5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E6BD0B6-EFBB-75FA-466F-A6ACC2887A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C526257-47B1-44BA-D233-EF07D7E5F9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F795F6C-6169-20D5-085A-82D1F6463D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1987CA8-6635-944D-BF29-6F3270ABAF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Thomas.E.Johnson@nas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>
            <a:extLst>
              <a:ext uri="{FF2B5EF4-FFF2-40B4-BE49-F238E27FC236}">
                <a16:creationId xmlns:a16="http://schemas.microsoft.com/office/drawing/2014/main" id="{280367CE-5C2B-EB3D-CC51-425F1AAFC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3800" y="363985"/>
            <a:ext cx="5410199" cy="2760215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ea typeface="ＭＳ Ｐゴシック" panose="020B0600070205080204" pitchFamily="34" charset="-128"/>
              </a:rPr>
              <a:t>GODDARD SKI CLUB</a:t>
            </a:r>
            <a:br>
              <a:rPr lang="en-US" altLang="en-US" sz="3200" b="1" dirty="0">
                <a:ea typeface="ＭＳ Ｐゴシック" panose="020B0600070205080204" pitchFamily="34" charset="-128"/>
              </a:rPr>
            </a:br>
            <a:r>
              <a:rPr lang="en-US" altLang="en-US" sz="2000" b="1" dirty="0">
                <a:ea typeface="ＭＳ Ｐゴシック" panose="020B0600070205080204" pitchFamily="34" charset="-128"/>
              </a:rPr>
              <a:t>http://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gewa.gsfc.nasa.gov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/clubs/ski/</a:t>
            </a:r>
            <a:br>
              <a:rPr lang="en-US" altLang="en-US" sz="2400" b="1" dirty="0">
                <a:ea typeface="ＭＳ Ｐゴシック" panose="020B0600070205080204" pitchFamily="34" charset="-128"/>
              </a:rPr>
            </a:br>
            <a:br>
              <a:rPr lang="en-US" altLang="en-US" sz="2400" b="1" dirty="0">
                <a:ea typeface="ＭＳ Ｐゴシック" panose="020B0600070205080204" pitchFamily="34" charset="-128"/>
              </a:rPr>
            </a:br>
            <a:br>
              <a:rPr lang="en-US" altLang="en-US" sz="2400" b="1" dirty="0">
                <a:ea typeface="ＭＳ Ｐゴシック" panose="020B0600070205080204" pitchFamily="34" charset="-128"/>
              </a:rPr>
            </a:br>
            <a:br>
              <a:rPr lang="en-US" altLang="en-US" sz="2400" b="1" dirty="0">
                <a:ea typeface="ＭＳ Ｐゴシック" panose="020B0600070205080204" pitchFamily="34" charset="-128"/>
              </a:rPr>
            </a:br>
            <a:r>
              <a:rPr lang="en-US" altLang="en-US" sz="2400" b="1" dirty="0">
                <a:ea typeface="ＭＳ Ｐゴシック" panose="020B0600070205080204" pitchFamily="34" charset="-128"/>
              </a:rPr>
              <a:t>2023 NASA Ski Week</a:t>
            </a:r>
            <a:br>
              <a:rPr lang="en-US" altLang="en-US" sz="2400" b="1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Jan 28 – Feb 4, 2023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$1949 person (Studio, Dbl. occupancy)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>
                <a:ea typeface="ＭＳ Ｐゴシック" panose="020B0600070205080204" pitchFamily="34" charset="-128"/>
              </a:rPr>
              <a:t>$1999 </a:t>
            </a:r>
            <a:r>
              <a:rPr lang="en-US" altLang="en-US" sz="2000" dirty="0">
                <a:ea typeface="ＭＳ Ｐゴシック" panose="020B0600070205080204" pitchFamily="34" charset="-128"/>
              </a:rPr>
              <a:t>person (Deluxe studio, Dbl. occupancy)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13314" name="Rectangle 7">
            <a:extLst>
              <a:ext uri="{FF2B5EF4-FFF2-40B4-BE49-F238E27FC236}">
                <a16:creationId xmlns:a16="http://schemas.microsoft.com/office/drawing/2014/main" id="{9A3272D4-ACA1-E727-AF8D-0A0B0D933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75" y="3278078"/>
            <a:ext cx="541020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143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143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143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COST INCLUDES:	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b="1" dirty="0"/>
              <a:t>7 Nights Lodging – Studio with kitchenette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b="1" dirty="0"/>
              <a:t>Ground transportation</a:t>
            </a:r>
            <a:endParaRPr lang="en-US" altLang="en-US" sz="1600" dirty="0"/>
          </a:p>
          <a:p>
            <a:pPr eaLnBrk="1" hangingPunct="1">
              <a:spcBef>
                <a:spcPct val="0"/>
              </a:spcBef>
            </a:pPr>
            <a:r>
              <a:rPr lang="en-US" altLang="en-US" sz="1600" b="1" dirty="0"/>
              <a:t>5 days of skiing – Deduct $550 for no lift / Ikon pass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b="1" dirty="0"/>
              <a:t>All applicable taxes and fees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b="1" dirty="0"/>
              <a:t>Group dinner and </a:t>
            </a:r>
            <a:r>
              <a:rPr lang="en-US" altLang="en-US" sz="1600" b="1" dirty="0" err="1"/>
              <a:t>apres</a:t>
            </a:r>
            <a:r>
              <a:rPr lang="en-US" altLang="en-US" sz="1600" b="1" dirty="0"/>
              <a:t>’ ski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b="1" dirty="0"/>
              <a:t>Round Trip airfare: Non-stop on Southwest (BWI) – deduct $350 if providing your own air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 </a:t>
            </a:r>
          </a:p>
        </p:txBody>
      </p:sp>
      <p:sp>
        <p:nvSpPr>
          <p:cNvPr id="13315" name="Rectangle 11">
            <a:extLst>
              <a:ext uri="{FF2B5EF4-FFF2-40B4-BE49-F238E27FC236}">
                <a16:creationId xmlns:a16="http://schemas.microsoft.com/office/drawing/2014/main" id="{07469E79-45A6-DE79-C28A-DAED59C21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488" y="5364163"/>
            <a:ext cx="5127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i="1"/>
              <a:t>AT THESE FANTASTIC RATES, RESERVATIONS WILL GO FAST, SO DON'T WAIT!</a:t>
            </a:r>
            <a:endParaRPr lang="en-US" altLang="en-US" sz="1800"/>
          </a:p>
        </p:txBody>
      </p:sp>
      <p:graphicFrame>
        <p:nvGraphicFramePr>
          <p:cNvPr id="2087" name="Group 39">
            <a:extLst>
              <a:ext uri="{FF2B5EF4-FFF2-40B4-BE49-F238E27FC236}">
                <a16:creationId xmlns:a16="http://schemas.microsoft.com/office/drawing/2014/main" id="{CEB8C916-51BB-452E-BBB7-890E013DF97C}"/>
              </a:ext>
            </a:extLst>
          </p:cNvPr>
          <p:cNvGraphicFramePr>
            <a:graphicFrameLocks noGrp="1"/>
          </p:cNvGraphicFramePr>
          <p:nvPr/>
        </p:nvGraphicFramePr>
        <p:xfrm>
          <a:off x="723900" y="5575300"/>
          <a:ext cx="7696200" cy="1509713"/>
        </p:xfrm>
        <a:graphic>
          <a:graphicData uri="http://schemas.openxmlformats.org/drawingml/2006/table">
            <a:tbl>
              <a:tblPr/>
              <a:tblGrid>
                <a:gridCol w="1696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7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7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4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4110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MAKE CHECKS PAYABLE TO: GODDARD SKI CLUB AND MAIL TO ADDRESS BELOW (with signed trip and membership applications, which can be found at </a:t>
                      </a:r>
                      <a:r>
                        <a:rPr lang="en-US" sz="1000" b="1" dirty="0"/>
                        <a:t>http://gewa.gsfc.nasa.gov/clubs/ski/</a:t>
                      </a:r>
                      <a:r>
                        <a:rPr lang="en-US" sz="1100" b="1" dirty="0"/>
                        <a:t>)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:   Payment schedule: $500 by October 1 and Trip Balance by November 20.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5" marB="4575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TRIP LEADER: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5" marB="4575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TOM JOHNSON  / 240-997-3192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5" marB="4575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EMAIL: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5" marB="4575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Thomas.E.Johnson@nasa.gov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5" marB="4575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5" marB="4575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5" marB="4575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ADDRESS:</a:t>
                      </a:r>
                    </a:p>
                  </a:txBody>
                  <a:tcPr marT="45755" marB="4575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6222 Knoll Hill Drive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Berlin, MD 21811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5" marB="4575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26" name="Rectangle 34">
            <a:extLst>
              <a:ext uri="{FF2B5EF4-FFF2-40B4-BE49-F238E27FC236}">
                <a16:creationId xmlns:a16="http://schemas.microsoft.com/office/drawing/2014/main" id="{AF577051-AC2D-6355-CDEC-D9F777E44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87" y="2642850"/>
            <a:ext cx="34671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/>
              <a:t>Mountain Statistics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</a:pPr>
            <a:r>
              <a:rPr lang="en-US" altLang="en-US" sz="1200" dirty="0"/>
              <a:t>Voted the #1 Ski Resort in North America by USA Today readers for the 3rd time in the last 4 years!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200" dirty="0"/>
              <a:t>Average Annual Snowfall: 345</a:t>
            </a:r>
            <a:r>
              <a:rPr lang="ja-JP" altLang="en-US" sz="1200"/>
              <a:t>”</a:t>
            </a:r>
            <a:endParaRPr lang="en-US" altLang="ja-JP" sz="1200" dirty="0"/>
          </a:p>
          <a:p>
            <a:pPr eaLnBrk="1" hangingPunct="1">
              <a:spcBef>
                <a:spcPct val="0"/>
              </a:spcBef>
            </a:pPr>
            <a:r>
              <a:rPr lang="en-US" altLang="en-US" sz="1200" dirty="0"/>
              <a:t>Vertical Drop: 3,060 vertical feet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200" dirty="0"/>
              <a:t>Base Elevation: 9,000</a:t>
            </a:r>
            <a:r>
              <a:rPr lang="ja-JP" altLang="en-US" sz="1200"/>
              <a:t>’</a:t>
            </a:r>
            <a:endParaRPr lang="en-US" altLang="ja-JP" sz="1200" dirty="0"/>
          </a:p>
          <a:p>
            <a:pPr eaLnBrk="1" hangingPunct="1">
              <a:spcBef>
                <a:spcPct val="0"/>
              </a:spcBef>
            </a:pPr>
            <a:r>
              <a:rPr lang="en-US" altLang="en-US" sz="1200" dirty="0"/>
              <a:t>Top Elevation: 12,060</a:t>
            </a:r>
            <a:r>
              <a:rPr lang="ja-JP" altLang="en-US" sz="1200"/>
              <a:t>’</a:t>
            </a:r>
            <a:endParaRPr lang="en-US" altLang="ja-JP" sz="1200" dirty="0"/>
          </a:p>
          <a:p>
            <a:pPr eaLnBrk="1" hangingPunct="1">
              <a:spcBef>
                <a:spcPct val="0"/>
              </a:spcBef>
            </a:pPr>
            <a:r>
              <a:rPr lang="en-US" altLang="en-US" sz="1200" dirty="0"/>
              <a:t>Skiable Acres: 3,081</a:t>
            </a:r>
            <a:endParaRPr lang="en-US" altLang="ja-JP" sz="1200" dirty="0"/>
          </a:p>
          <a:p>
            <a:pPr eaLnBrk="1" hangingPunct="1">
              <a:spcBef>
                <a:spcPct val="0"/>
              </a:spcBef>
            </a:pPr>
            <a:r>
              <a:rPr lang="en-US" altLang="en-US" sz="1200" dirty="0"/>
              <a:t>Terrain: 21% Beginner, 37% Intermediate, 30% Advanced, 11% Expert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200" dirty="0"/>
              <a:t>Number of Named Runs: 300 on 4 mountains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200" dirty="0"/>
              <a:t>Lifts:1 Gondola, 23 total lifts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200" dirty="0"/>
              <a:t>https://</a:t>
            </a:r>
            <a:r>
              <a:rPr lang="en-US" altLang="en-US" sz="1200" dirty="0" err="1"/>
              <a:t>www.winterparkresort.com</a:t>
            </a:r>
            <a:endParaRPr lang="en-US" altLang="en-US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19948208-0AF5-7BD5-3407-57885F616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0" y="35708"/>
            <a:ext cx="3384815" cy="2651223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2FFCC58-6776-21F0-177F-9E1116CA3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04714"/>
            <a:ext cx="2247900" cy="10347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23494</TotalTime>
  <Words>307</Words>
  <Application>Microsoft Macintosh PowerPoint</Application>
  <PresentationFormat>On-screen Show (4:3)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ＭＳ Ｐゴシック</vt:lpstr>
      <vt:lpstr>Calibri</vt:lpstr>
      <vt:lpstr>Times New Roman</vt:lpstr>
      <vt:lpstr>Default Design</vt:lpstr>
      <vt:lpstr>GODDARD SKI CLUB http://gewa.gsfc.nasa.gov/clubs/ski/    2023 NASA Ski Week Jan 28 – Feb 4, 2023 $1949 person (Studio, Dbl. occupancy) $1999 person (Deluxe studio, Dbl. occupancy) </vt:lpstr>
    </vt:vector>
  </TitlesOfParts>
  <Manager/>
  <Company> NASA GSFC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GODDARD SKI CLUB South Lake Tahoe  California and Nevada March 15-22*, 2008 $1050/person** (Adult, double occupancy)</dc:title>
  <dc:subject/>
  <dc:creator> </dc:creator>
  <cp:keywords/>
  <dc:description/>
  <cp:lastModifiedBy>Johnson, Thomas E. (WFF-8510)</cp:lastModifiedBy>
  <cp:revision>56</cp:revision>
  <cp:lastPrinted>2020-08-21T18:31:24Z</cp:lastPrinted>
  <dcterms:created xsi:type="dcterms:W3CDTF">2007-09-07T16:47:56Z</dcterms:created>
  <dcterms:modified xsi:type="dcterms:W3CDTF">2022-09-06T17:00:06Z</dcterms:modified>
  <cp:category/>
</cp:coreProperties>
</file>