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65" r:id="rId2"/>
    <p:sldId id="320" r:id="rId3"/>
    <p:sldId id="321" r:id="rId4"/>
    <p:sldId id="322" r:id="rId5"/>
    <p:sldId id="323" r:id="rId6"/>
    <p:sldId id="325" r:id="rId7"/>
    <p:sldId id="344" r:id="rId8"/>
    <p:sldId id="326" r:id="rId9"/>
    <p:sldId id="327" r:id="rId10"/>
    <p:sldId id="349" r:id="rId11"/>
    <p:sldId id="329" r:id="rId12"/>
    <p:sldId id="335" r:id="rId13"/>
    <p:sldId id="330" r:id="rId14"/>
    <p:sldId id="332" r:id="rId15"/>
    <p:sldId id="333" r:id="rId16"/>
    <p:sldId id="347" r:id="rId17"/>
    <p:sldId id="334" r:id="rId18"/>
    <p:sldId id="336" r:id="rId19"/>
    <p:sldId id="338" r:id="rId20"/>
    <p:sldId id="337" r:id="rId21"/>
    <p:sldId id="351" r:id="rId22"/>
    <p:sldId id="339" r:id="rId23"/>
    <p:sldId id="340" r:id="rId24"/>
    <p:sldId id="341" r:id="rId25"/>
    <p:sldId id="342" r:id="rId26"/>
    <p:sldId id="348" r:id="rId27"/>
    <p:sldId id="343" r:id="rId28"/>
    <p:sldId id="346" r:id="rId29"/>
    <p:sldId id="331" r:id="rId30"/>
    <p:sldId id="350" r:id="rId31"/>
    <p:sldId id="345" r:id="rId32"/>
    <p:sldId id="324" r:id="rId33"/>
  </p:sldIdLst>
  <p:sldSz cx="12188825"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626" autoAdjust="0"/>
  </p:normalViewPr>
  <p:slideViewPr>
    <p:cSldViewPr showGuides="1">
      <p:cViewPr varScale="1">
        <p:scale>
          <a:sx n="121" d="100"/>
          <a:sy n="121" d="100"/>
        </p:scale>
        <p:origin x="816" y="168"/>
      </p:cViewPr>
      <p:guideLst>
        <p:guide pos="3839"/>
        <p:guide orient="horz" pos="2160"/>
      </p:guideLst>
    </p:cSldViewPr>
  </p:slideViewPr>
  <p:outlineViewPr>
    <p:cViewPr>
      <p:scale>
        <a:sx n="33" d="100"/>
        <a:sy n="33" d="100"/>
      </p:scale>
      <p:origin x="0" y="-6248"/>
    </p:cViewPr>
  </p:outlin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12/8/20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12/8/20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8</a:t>
            </a:fld>
            <a:endParaRPr lang="en-US"/>
          </a:p>
        </p:txBody>
      </p:sp>
    </p:spTree>
    <p:extLst>
      <p:ext uri="{BB962C8B-B14F-4D97-AF65-F5344CB8AC3E}">
        <p14:creationId xmlns:p14="http://schemas.microsoft.com/office/powerpoint/2010/main" val="355917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12/8/20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12/8/20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12/8/20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12/8/20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12/8/20</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12/8/20</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12/8/20</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12/8/20</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12/8/20</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12/8/20</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12/8/20</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hyperlink" Target="https://tinyurl.com/dpfSlideShow" TargetMode="Externa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davidpfriedlander.net/other/videos/some_slide_shows.html" TargetMode="Externa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JKfVyTnzz6s?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O5KSgNZscn4?feature=oembed" TargetMode="External"/><Relationship Id="rId1" Type="http://schemas.openxmlformats.org/officeDocument/2006/relationships/video" Target="https://www.youtube.com/embed/WGfPqbb85dg?feature=oembed" TargetMode="Externa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2La40EABrAw?feature=oembe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eWDNEBp80IQ?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tinyurl.com/dpfVirtualChoir" TargetMode="External"/><Relationship Id="rId3" Type="http://schemas.openxmlformats.org/officeDocument/2006/relationships/image" Target="../media/image38.png"/><Relationship Id="rId7" Type="http://schemas.openxmlformats.org/officeDocument/2006/relationships/hyperlink" Target="https://davidpfriedlander.net/other/videos/some_virtual_choirs.html"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sd.gsfc.nasa.gov/David.Friedlander/dpf_index.html" TargetMode="External"/><Relationship Id="rId2" Type="http://schemas.openxmlformats.org/officeDocument/2006/relationships/hyperlink" Target="https://davidpfriedlander.net/photo.html" TargetMode="External"/><Relationship Id="rId1" Type="http://schemas.openxmlformats.org/officeDocument/2006/relationships/slideLayout" Target="../slideLayouts/slideLayout2.xml"/><Relationship Id="rId5" Type="http://schemas.openxmlformats.org/officeDocument/2006/relationships/hyperlink" Target="https://tinyurl.com/friedlanderphoto" TargetMode="External"/><Relationship Id="rId4" Type="http://schemas.openxmlformats.org/officeDocument/2006/relationships/hyperlink" Target="https://dpfriedlander.smugmug.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handbrake.fr/"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3IFlqlmsgEY?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65214" y="1828800"/>
            <a:ext cx="9829798" cy="2895600"/>
          </a:xfrm>
        </p:spPr>
        <p:txBody>
          <a:bodyPr>
            <a:normAutofit fontScale="90000"/>
          </a:bodyPr>
          <a:lstStyle/>
          <a:p>
            <a:r>
              <a:rPr lang="en-US" dirty="0"/>
              <a:t>A still photographer </a:t>
            </a:r>
            <a:br>
              <a:rPr lang="en-US" dirty="0"/>
            </a:br>
            <a:r>
              <a:rPr lang="en-US" dirty="0"/>
              <a:t>steps into video: </a:t>
            </a:r>
            <a:br>
              <a:rPr lang="en-US" dirty="0"/>
            </a:br>
            <a:r>
              <a:rPr lang="en-US" dirty="0"/>
              <a:t>Slide shows and virtual choirs </a:t>
            </a:r>
          </a:p>
        </p:txBody>
      </p:sp>
      <p:sp>
        <p:nvSpPr>
          <p:cNvPr id="4" name="Subtitle 3"/>
          <p:cNvSpPr>
            <a:spLocks noGrp="1"/>
          </p:cNvSpPr>
          <p:nvPr>
            <p:ph type="subTitle" idx="1"/>
          </p:nvPr>
        </p:nvSpPr>
        <p:spPr/>
        <p:txBody>
          <a:bodyPr/>
          <a:lstStyle/>
          <a:p>
            <a:r>
              <a:rPr lang="it-IT" dirty="0"/>
              <a:t>David Friedlander</a:t>
            </a:r>
          </a:p>
          <a:p>
            <a:r>
              <a:rPr lang="it-IT" dirty="0" err="1"/>
              <a:t>Goddard</a:t>
            </a:r>
            <a:r>
              <a:rPr lang="it-IT" dirty="0"/>
              <a:t> Photo Club, 9 </a:t>
            </a:r>
            <a:r>
              <a:rPr lang="it-IT" dirty="0" err="1"/>
              <a:t>Dec</a:t>
            </a:r>
            <a:r>
              <a:rPr lang="it-IT" dirty="0"/>
              <a:t> 2020</a:t>
            </a: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A546-DF47-9847-9509-06CDAF67EEB9}"/>
              </a:ext>
            </a:extLst>
          </p:cNvPr>
          <p:cNvSpPr>
            <a:spLocks noGrp="1"/>
          </p:cNvSpPr>
          <p:nvPr>
            <p:ph type="title"/>
          </p:nvPr>
        </p:nvSpPr>
        <p:spPr>
          <a:xfrm>
            <a:off x="1519161" y="-493251"/>
            <a:ext cx="9144001" cy="1371600"/>
          </a:xfrm>
        </p:spPr>
        <p:txBody>
          <a:bodyPr/>
          <a:lstStyle/>
          <a:p>
            <a:r>
              <a:rPr lang="en-US" dirty="0"/>
              <a:t>Some complete slide shows</a:t>
            </a:r>
          </a:p>
        </p:txBody>
      </p:sp>
      <p:pic>
        <p:nvPicPr>
          <p:cNvPr id="5" name="Content Placeholder 4">
            <a:extLst>
              <a:ext uri="{FF2B5EF4-FFF2-40B4-BE49-F238E27FC236}">
                <a16:creationId xmlns:a16="http://schemas.microsoft.com/office/drawing/2014/main" id="{6A99D3C7-EB0D-1D46-AAF1-95E327E9E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243" y="1629117"/>
            <a:ext cx="4107850" cy="2101850"/>
          </a:xfrm>
        </p:spPr>
      </p:pic>
      <p:pic>
        <p:nvPicPr>
          <p:cNvPr id="7" name="Picture 6">
            <a:extLst>
              <a:ext uri="{FF2B5EF4-FFF2-40B4-BE49-F238E27FC236}">
                <a16:creationId xmlns:a16="http://schemas.microsoft.com/office/drawing/2014/main" id="{D7FEE6BB-C2A0-634D-9773-5D35A8C22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293" y="4419600"/>
            <a:ext cx="4114800" cy="2057400"/>
          </a:xfrm>
          <a:prstGeom prst="rect">
            <a:avLst/>
          </a:prstGeom>
        </p:spPr>
      </p:pic>
      <p:pic>
        <p:nvPicPr>
          <p:cNvPr id="9" name="Picture 8">
            <a:extLst>
              <a:ext uri="{FF2B5EF4-FFF2-40B4-BE49-F238E27FC236}">
                <a16:creationId xmlns:a16="http://schemas.microsoft.com/office/drawing/2014/main" id="{3FB53FDB-2361-9E4B-BCFC-4C445AC54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293" y="1694464"/>
            <a:ext cx="3829934" cy="2061781"/>
          </a:xfrm>
          <a:prstGeom prst="rect">
            <a:avLst/>
          </a:prstGeom>
        </p:spPr>
      </p:pic>
      <p:pic>
        <p:nvPicPr>
          <p:cNvPr id="11" name="Picture 10">
            <a:extLst>
              <a:ext uri="{FF2B5EF4-FFF2-40B4-BE49-F238E27FC236}">
                <a16:creationId xmlns:a16="http://schemas.microsoft.com/office/drawing/2014/main" id="{9C7BB160-EA62-8F46-B818-FEB2AA090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212" y="4421312"/>
            <a:ext cx="4187084" cy="2128434"/>
          </a:xfrm>
          <a:prstGeom prst="rect">
            <a:avLst/>
          </a:prstGeom>
        </p:spPr>
      </p:pic>
      <p:sp>
        <p:nvSpPr>
          <p:cNvPr id="12" name="TextBox 11">
            <a:extLst>
              <a:ext uri="{FF2B5EF4-FFF2-40B4-BE49-F238E27FC236}">
                <a16:creationId xmlns:a16="http://schemas.microsoft.com/office/drawing/2014/main" id="{34AFE7DC-FED2-EA4C-B0BB-1AAF814BC5B2}"/>
              </a:ext>
            </a:extLst>
          </p:cNvPr>
          <p:cNvSpPr txBox="1"/>
          <p:nvPr/>
        </p:nvSpPr>
        <p:spPr>
          <a:xfrm>
            <a:off x="1370893" y="3788780"/>
            <a:ext cx="4419600" cy="646331"/>
          </a:xfrm>
          <a:prstGeom prst="rect">
            <a:avLst/>
          </a:prstGeom>
          <a:noFill/>
        </p:spPr>
        <p:txBody>
          <a:bodyPr wrap="square" rtlCol="0">
            <a:spAutoFit/>
          </a:bodyPr>
          <a:lstStyle/>
          <a:p>
            <a:r>
              <a:rPr lang="en-US" dirty="0"/>
              <a:t>My parents’ 60</a:t>
            </a:r>
            <a:r>
              <a:rPr lang="en-US" baseline="30000" dirty="0"/>
              <a:t>th</a:t>
            </a:r>
            <a:r>
              <a:rPr lang="en-US" dirty="0"/>
              <a:t> wedding anniversary (2018)</a:t>
            </a:r>
          </a:p>
          <a:p>
            <a:endParaRPr lang="en-US" dirty="0"/>
          </a:p>
        </p:txBody>
      </p:sp>
      <p:sp>
        <p:nvSpPr>
          <p:cNvPr id="13" name="TextBox 12">
            <a:extLst>
              <a:ext uri="{FF2B5EF4-FFF2-40B4-BE49-F238E27FC236}">
                <a16:creationId xmlns:a16="http://schemas.microsoft.com/office/drawing/2014/main" id="{374C816A-09D8-9A4C-88D1-5FA0B99D19CA}"/>
              </a:ext>
            </a:extLst>
          </p:cNvPr>
          <p:cNvSpPr txBox="1"/>
          <p:nvPr/>
        </p:nvSpPr>
        <p:spPr>
          <a:xfrm>
            <a:off x="6246812" y="3791349"/>
            <a:ext cx="4342519" cy="369332"/>
          </a:xfrm>
          <a:prstGeom prst="rect">
            <a:avLst/>
          </a:prstGeom>
          <a:noFill/>
        </p:spPr>
        <p:txBody>
          <a:bodyPr wrap="square" rtlCol="0">
            <a:spAutoFit/>
          </a:bodyPr>
          <a:lstStyle/>
          <a:p>
            <a:r>
              <a:rPr lang="en-US" dirty="0"/>
              <a:t>My younger son’s Bar Mitzvah (2015)</a:t>
            </a:r>
          </a:p>
        </p:txBody>
      </p:sp>
      <p:sp>
        <p:nvSpPr>
          <p:cNvPr id="14" name="TextBox 13">
            <a:extLst>
              <a:ext uri="{FF2B5EF4-FFF2-40B4-BE49-F238E27FC236}">
                <a16:creationId xmlns:a16="http://schemas.microsoft.com/office/drawing/2014/main" id="{DCCB6528-3CC8-1649-B670-B1AE0A157BC7}"/>
              </a:ext>
            </a:extLst>
          </p:cNvPr>
          <p:cNvSpPr txBox="1"/>
          <p:nvPr/>
        </p:nvSpPr>
        <p:spPr>
          <a:xfrm>
            <a:off x="1530243" y="6477000"/>
            <a:ext cx="4411769" cy="646331"/>
          </a:xfrm>
          <a:prstGeom prst="rect">
            <a:avLst/>
          </a:prstGeom>
          <a:noFill/>
        </p:spPr>
        <p:txBody>
          <a:bodyPr wrap="square" rtlCol="0">
            <a:spAutoFit/>
          </a:bodyPr>
          <a:lstStyle/>
          <a:p>
            <a:r>
              <a:rPr lang="en-US" dirty="0"/>
              <a:t>Farewell video for cantor at my synagogue</a:t>
            </a:r>
          </a:p>
          <a:p>
            <a:endParaRPr lang="en-US" dirty="0"/>
          </a:p>
        </p:txBody>
      </p:sp>
      <p:sp>
        <p:nvSpPr>
          <p:cNvPr id="15" name="TextBox 14">
            <a:extLst>
              <a:ext uri="{FF2B5EF4-FFF2-40B4-BE49-F238E27FC236}">
                <a16:creationId xmlns:a16="http://schemas.microsoft.com/office/drawing/2014/main" id="{14705D60-7E18-0548-9636-D034472A11A6}"/>
              </a:ext>
            </a:extLst>
          </p:cNvPr>
          <p:cNvSpPr txBox="1"/>
          <p:nvPr/>
        </p:nvSpPr>
        <p:spPr>
          <a:xfrm>
            <a:off x="6243229" y="6493368"/>
            <a:ext cx="4572000" cy="646331"/>
          </a:xfrm>
          <a:prstGeom prst="rect">
            <a:avLst/>
          </a:prstGeom>
          <a:noFill/>
        </p:spPr>
        <p:txBody>
          <a:bodyPr wrap="square" rtlCol="0">
            <a:spAutoFit/>
          </a:bodyPr>
          <a:lstStyle/>
          <a:p>
            <a:r>
              <a:rPr lang="en-US" dirty="0"/>
              <a:t>Memorial video for Yom Kippur 2020</a:t>
            </a:r>
          </a:p>
          <a:p>
            <a:endParaRPr lang="en-US" dirty="0"/>
          </a:p>
        </p:txBody>
      </p:sp>
      <p:sp>
        <p:nvSpPr>
          <p:cNvPr id="16" name="TextBox 15">
            <a:extLst>
              <a:ext uri="{FF2B5EF4-FFF2-40B4-BE49-F238E27FC236}">
                <a16:creationId xmlns:a16="http://schemas.microsoft.com/office/drawing/2014/main" id="{33035211-0008-9045-A89F-B2EC33600886}"/>
              </a:ext>
            </a:extLst>
          </p:cNvPr>
          <p:cNvSpPr txBox="1"/>
          <p:nvPr/>
        </p:nvSpPr>
        <p:spPr>
          <a:xfrm>
            <a:off x="1598612" y="717429"/>
            <a:ext cx="7467600" cy="1477328"/>
          </a:xfrm>
          <a:prstGeom prst="rect">
            <a:avLst/>
          </a:prstGeom>
          <a:noFill/>
        </p:spPr>
        <p:txBody>
          <a:bodyPr wrap="square" rtlCol="0">
            <a:spAutoFit/>
          </a:bodyPr>
          <a:lstStyle/>
          <a:p>
            <a:r>
              <a:rPr lang="en-US" dirty="0">
                <a:hlinkClick r:id="rId6"/>
              </a:rPr>
              <a:t>https://davidpfriedlander.net/other/videos/some_slide_shows.html</a:t>
            </a:r>
            <a:endParaRPr lang="en-US" dirty="0"/>
          </a:p>
          <a:p>
            <a:r>
              <a:rPr lang="en-US" dirty="0"/>
              <a:t>Or</a:t>
            </a:r>
          </a:p>
          <a:p>
            <a:r>
              <a:rPr lang="en-US" b="1" dirty="0">
                <a:hlinkClick r:id="rId7"/>
              </a:rPr>
              <a:t>https://tinyurl.com/dpfSlideShow</a:t>
            </a:r>
            <a:endParaRPr lang="en-US" b="1" dirty="0"/>
          </a:p>
          <a:p>
            <a:endParaRPr lang="en-US" dirty="0"/>
          </a:p>
          <a:p>
            <a:endParaRPr lang="en-US" dirty="0"/>
          </a:p>
        </p:txBody>
      </p:sp>
    </p:spTree>
    <p:extLst>
      <p:ext uri="{BB962C8B-B14F-4D97-AF65-F5344CB8AC3E}">
        <p14:creationId xmlns:p14="http://schemas.microsoft.com/office/powerpoint/2010/main" val="20730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CF12-119D-954D-A8D6-BBC5D1810102}"/>
              </a:ext>
            </a:extLst>
          </p:cNvPr>
          <p:cNvSpPr>
            <a:spLocks noGrp="1"/>
          </p:cNvSpPr>
          <p:nvPr>
            <p:ph type="title"/>
          </p:nvPr>
        </p:nvSpPr>
        <p:spPr>
          <a:xfrm>
            <a:off x="1522413" y="381000"/>
            <a:ext cx="9601199" cy="1371600"/>
          </a:xfrm>
        </p:spPr>
        <p:txBody>
          <a:bodyPr/>
          <a:lstStyle/>
          <a:p>
            <a:r>
              <a:rPr lang="en-US" dirty="0"/>
              <a:t>And now for something completely different…</a:t>
            </a:r>
            <a:br>
              <a:rPr lang="en-US" dirty="0"/>
            </a:br>
            <a:r>
              <a:rPr lang="en-US" dirty="0"/>
              <a:t>Virtual Choirs!</a:t>
            </a:r>
          </a:p>
        </p:txBody>
      </p:sp>
      <p:sp>
        <p:nvSpPr>
          <p:cNvPr id="3" name="Content Placeholder 2">
            <a:extLst>
              <a:ext uri="{FF2B5EF4-FFF2-40B4-BE49-F238E27FC236}">
                <a16:creationId xmlns:a16="http://schemas.microsoft.com/office/drawing/2014/main" id="{9C9CAFF9-744C-1747-ADB3-A5BF8DFCC730}"/>
              </a:ext>
            </a:extLst>
          </p:cNvPr>
          <p:cNvSpPr>
            <a:spLocks noGrp="1"/>
          </p:cNvSpPr>
          <p:nvPr>
            <p:ph idx="1"/>
          </p:nvPr>
        </p:nvSpPr>
        <p:spPr/>
        <p:txBody>
          <a:bodyPr/>
          <a:lstStyle/>
          <a:p>
            <a:r>
              <a:rPr lang="en-US" dirty="0"/>
              <a:t>Popularized by  Eric Whitacre (pre-pandemic) – Google him –he is spectacular</a:t>
            </a:r>
          </a:p>
          <a:p>
            <a:r>
              <a:rPr lang="en-US" dirty="0"/>
              <a:t>During the pandemic, musical ensembles completely shut down</a:t>
            </a:r>
          </a:p>
          <a:p>
            <a:r>
              <a:rPr lang="en-US" dirty="0"/>
              <a:t>Cannot record during Zoom sessions (variable latency per participant)</a:t>
            </a:r>
          </a:p>
          <a:p>
            <a:r>
              <a:rPr lang="en-US" dirty="0"/>
              <a:t>Virtual choirs (and orchestras) offer a way groups can still “perform” together.</a:t>
            </a:r>
          </a:p>
        </p:txBody>
      </p:sp>
    </p:spTree>
    <p:extLst>
      <p:ext uri="{BB962C8B-B14F-4D97-AF65-F5344CB8AC3E}">
        <p14:creationId xmlns:p14="http://schemas.microsoft.com/office/powerpoint/2010/main" val="22610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D3E2-1913-094A-A382-8654C28D63D7}"/>
              </a:ext>
            </a:extLst>
          </p:cNvPr>
          <p:cNvSpPr>
            <a:spLocks noGrp="1"/>
          </p:cNvSpPr>
          <p:nvPr>
            <p:ph type="title"/>
          </p:nvPr>
        </p:nvSpPr>
        <p:spPr/>
        <p:txBody>
          <a:bodyPr/>
          <a:lstStyle/>
          <a:p>
            <a:r>
              <a:rPr lang="en-US" dirty="0"/>
              <a:t>Two minute example of virtual choir</a:t>
            </a:r>
          </a:p>
        </p:txBody>
      </p:sp>
      <p:sp>
        <p:nvSpPr>
          <p:cNvPr id="3" name="Content Placeholder 2">
            <a:extLst>
              <a:ext uri="{FF2B5EF4-FFF2-40B4-BE49-F238E27FC236}">
                <a16:creationId xmlns:a16="http://schemas.microsoft.com/office/drawing/2014/main" id="{F24515C5-C46D-8643-A710-00DBC251E856}"/>
              </a:ext>
            </a:extLst>
          </p:cNvPr>
          <p:cNvSpPr>
            <a:spLocks noGrp="1"/>
          </p:cNvSpPr>
          <p:nvPr>
            <p:ph idx="1"/>
          </p:nvPr>
        </p:nvSpPr>
        <p:spPr/>
        <p:txBody>
          <a:bodyPr/>
          <a:lstStyle/>
          <a:p>
            <a:r>
              <a:rPr lang="en-US" dirty="0"/>
              <a:t>Dylan video</a:t>
            </a:r>
          </a:p>
        </p:txBody>
      </p:sp>
      <p:sp>
        <p:nvSpPr>
          <p:cNvPr id="5" name="TextBox 4">
            <a:extLst>
              <a:ext uri="{FF2B5EF4-FFF2-40B4-BE49-F238E27FC236}">
                <a16:creationId xmlns:a16="http://schemas.microsoft.com/office/drawing/2014/main" id="{F905A26C-D597-3249-83DE-E6F446BE596E}"/>
              </a:ext>
            </a:extLst>
          </p:cNvPr>
          <p:cNvSpPr txBox="1"/>
          <p:nvPr/>
        </p:nvSpPr>
        <p:spPr>
          <a:xfrm>
            <a:off x="989012" y="76200"/>
            <a:ext cx="10591800" cy="369332"/>
          </a:xfrm>
          <a:prstGeom prst="rect">
            <a:avLst/>
          </a:prstGeom>
          <a:noFill/>
        </p:spPr>
        <p:txBody>
          <a:bodyPr wrap="square" rtlCol="0">
            <a:spAutoFit/>
          </a:bodyPr>
          <a:lstStyle/>
          <a:p>
            <a:r>
              <a:rPr lang="en-US" dirty="0"/>
              <a:t>Snippet from “To Make You Feel My Love” (Bob Dylan), performed by students at Walter Johnson High School</a:t>
            </a:r>
          </a:p>
        </p:txBody>
      </p:sp>
      <p:pic>
        <p:nvPicPr>
          <p:cNvPr id="6" name="Online Media 5" descr="snippet Dylan video, early 52 seconds">
            <a:hlinkClick r:id="" action="ppaction://media"/>
            <a:extLst>
              <a:ext uri="{FF2B5EF4-FFF2-40B4-BE49-F238E27FC236}">
                <a16:creationId xmlns:a16="http://schemas.microsoft.com/office/drawing/2014/main" id="{92D38525-0C5D-EA4F-B8C1-94889556B6B0}"/>
              </a:ext>
            </a:extLst>
          </p:cNvPr>
          <p:cNvPicPr>
            <a:picLocks noRot="1" noChangeAspect="1"/>
          </p:cNvPicPr>
          <p:nvPr>
            <a:videoFile r:link="rId1"/>
          </p:nvPr>
        </p:nvPicPr>
        <p:blipFill>
          <a:blip r:embed="rId3"/>
          <a:stretch>
            <a:fillRect/>
          </a:stretch>
        </p:blipFill>
        <p:spPr>
          <a:xfrm>
            <a:off x="660727" y="666426"/>
            <a:ext cx="10857762" cy="6107491"/>
          </a:xfrm>
          <a:prstGeom prst="rect">
            <a:avLst/>
          </a:prstGeom>
        </p:spPr>
      </p:pic>
    </p:spTree>
    <p:extLst>
      <p:ext uri="{BB962C8B-B14F-4D97-AF65-F5344CB8AC3E}">
        <p14:creationId xmlns:p14="http://schemas.microsoft.com/office/powerpoint/2010/main" val="31392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C8BD-8E59-7843-9DCF-96FBD6E3D754}"/>
              </a:ext>
            </a:extLst>
          </p:cNvPr>
          <p:cNvSpPr>
            <a:spLocks noGrp="1"/>
          </p:cNvSpPr>
          <p:nvPr>
            <p:ph type="title"/>
          </p:nvPr>
        </p:nvSpPr>
        <p:spPr/>
        <p:txBody>
          <a:bodyPr/>
          <a:lstStyle/>
          <a:p>
            <a:r>
              <a:rPr lang="en-US" dirty="0"/>
              <a:t>How a virtual choir works</a:t>
            </a:r>
          </a:p>
        </p:txBody>
      </p:sp>
      <p:sp>
        <p:nvSpPr>
          <p:cNvPr id="3" name="Content Placeholder 2">
            <a:extLst>
              <a:ext uri="{FF2B5EF4-FFF2-40B4-BE49-F238E27FC236}">
                <a16:creationId xmlns:a16="http://schemas.microsoft.com/office/drawing/2014/main" id="{76283AEC-E7F8-7B4F-9BD1-60068C318B65}"/>
              </a:ext>
            </a:extLst>
          </p:cNvPr>
          <p:cNvSpPr>
            <a:spLocks noGrp="1"/>
          </p:cNvSpPr>
          <p:nvPr>
            <p:ph idx="1"/>
          </p:nvPr>
        </p:nvSpPr>
        <p:spPr/>
        <p:txBody>
          <a:bodyPr/>
          <a:lstStyle/>
          <a:p>
            <a:r>
              <a:rPr lang="en-US" dirty="0"/>
              <a:t>Someone (usually music director) records one foundational “backing track” (say, soprano part)</a:t>
            </a:r>
          </a:p>
          <a:p>
            <a:r>
              <a:rPr lang="en-US" dirty="0"/>
              <a:t>Using headphones to listen to backing track, someone (else) records other backing tracks (e.g., bass, tenor, alto).</a:t>
            </a:r>
          </a:p>
          <a:p>
            <a:r>
              <a:rPr lang="en-US" dirty="0"/>
              <a:t>Each member of the group records themselves on video while they listens to the appropriate backing track on headphones.</a:t>
            </a:r>
          </a:p>
          <a:p>
            <a:r>
              <a:rPr lang="en-US" dirty="0"/>
              <a:t>All of these separate tracks are assembled into a final video</a:t>
            </a:r>
          </a:p>
        </p:txBody>
      </p:sp>
      <p:pic>
        <p:nvPicPr>
          <p:cNvPr id="5" name="Picture 4">
            <a:extLst>
              <a:ext uri="{FF2B5EF4-FFF2-40B4-BE49-F238E27FC236}">
                <a16:creationId xmlns:a16="http://schemas.microsoft.com/office/drawing/2014/main" id="{B6ED7B1E-3C64-0241-BE2C-BEC0141D7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666414" y="3946988"/>
            <a:ext cx="1194003" cy="1981200"/>
          </a:xfrm>
          <a:prstGeom prst="rect">
            <a:avLst/>
          </a:prstGeom>
        </p:spPr>
      </p:pic>
      <p:pic>
        <p:nvPicPr>
          <p:cNvPr id="7" name="Picture 6">
            <a:extLst>
              <a:ext uri="{FF2B5EF4-FFF2-40B4-BE49-F238E27FC236}">
                <a16:creationId xmlns:a16="http://schemas.microsoft.com/office/drawing/2014/main" id="{945588A0-72EB-BB47-AF69-FA853E6B3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612" y="4953000"/>
            <a:ext cx="2809792" cy="1733047"/>
          </a:xfrm>
          <a:prstGeom prst="rect">
            <a:avLst/>
          </a:prstGeom>
        </p:spPr>
      </p:pic>
    </p:spTree>
    <p:extLst>
      <p:ext uri="{BB962C8B-B14F-4D97-AF65-F5344CB8AC3E}">
        <p14:creationId xmlns:p14="http://schemas.microsoft.com/office/powerpoint/2010/main" val="352980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31AE-0C15-2E43-BF7B-6C5FD0E551EA}"/>
              </a:ext>
            </a:extLst>
          </p:cNvPr>
          <p:cNvSpPr>
            <a:spLocks noGrp="1"/>
          </p:cNvSpPr>
          <p:nvPr>
            <p:ph type="title"/>
          </p:nvPr>
        </p:nvSpPr>
        <p:spPr/>
        <p:txBody>
          <a:bodyPr/>
          <a:lstStyle/>
          <a:p>
            <a:r>
              <a:rPr lang="en-US" dirty="0"/>
              <a:t>Backing tracks</a:t>
            </a:r>
          </a:p>
        </p:txBody>
      </p:sp>
      <p:sp>
        <p:nvSpPr>
          <p:cNvPr id="3" name="Content Placeholder 2">
            <a:extLst>
              <a:ext uri="{FF2B5EF4-FFF2-40B4-BE49-F238E27FC236}">
                <a16:creationId xmlns:a16="http://schemas.microsoft.com/office/drawing/2014/main" id="{CCF31C7D-D2C0-394D-85E5-8AEABADEC702}"/>
              </a:ext>
            </a:extLst>
          </p:cNvPr>
          <p:cNvSpPr>
            <a:spLocks noGrp="1"/>
          </p:cNvSpPr>
          <p:nvPr>
            <p:ph idx="1"/>
          </p:nvPr>
        </p:nvSpPr>
        <p:spPr/>
        <p:txBody>
          <a:bodyPr>
            <a:normAutofit lnSpcReduction="10000"/>
          </a:bodyPr>
          <a:lstStyle/>
          <a:p>
            <a:r>
              <a:rPr lang="en-US" dirty="0"/>
              <a:t>Backing tracks are preferably </a:t>
            </a:r>
            <a:r>
              <a:rPr lang="en-US" i="1" dirty="0"/>
              <a:t>video</a:t>
            </a:r>
            <a:r>
              <a:rPr lang="en-US" dirty="0"/>
              <a:t>, not just audio, because one can see conducting or other visual cues.</a:t>
            </a:r>
          </a:p>
          <a:p>
            <a:r>
              <a:rPr lang="en-US" dirty="0"/>
              <a:t>Don’t record to an existing recording of all tracks (SATB)– too hard for the singers to get rhythm and pitch correct.</a:t>
            </a:r>
          </a:p>
          <a:p>
            <a:r>
              <a:rPr lang="en-US" dirty="0"/>
              <a:t>Provide a “clap” or tone on the backing track to assist lining up all the individual videos</a:t>
            </a:r>
          </a:p>
          <a:p>
            <a:r>
              <a:rPr lang="en-US" dirty="0"/>
              <a:t>Possibly use visual countdown timers to tell people to smile for ~5 seconds before and after (otherwise one gets a visual of people diving to turn off their video right when they stop singing)</a:t>
            </a:r>
          </a:p>
          <a:p>
            <a:r>
              <a:rPr lang="en-US" dirty="0"/>
              <a:t>Give singers their starting pitch a second or two before music starts.</a:t>
            </a:r>
          </a:p>
        </p:txBody>
      </p:sp>
    </p:spTree>
    <p:extLst>
      <p:ext uri="{BB962C8B-B14F-4D97-AF65-F5344CB8AC3E}">
        <p14:creationId xmlns:p14="http://schemas.microsoft.com/office/powerpoint/2010/main" val="2801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DE3B-9B15-7E4C-9462-597C3E58381D}"/>
              </a:ext>
            </a:extLst>
          </p:cNvPr>
          <p:cNvSpPr>
            <a:spLocks noGrp="1"/>
          </p:cNvSpPr>
          <p:nvPr>
            <p:ph type="title"/>
          </p:nvPr>
        </p:nvSpPr>
        <p:spPr/>
        <p:txBody>
          <a:bodyPr/>
          <a:lstStyle/>
          <a:p>
            <a:r>
              <a:rPr lang="en-US" dirty="0"/>
              <a:t>When recording</a:t>
            </a:r>
          </a:p>
        </p:txBody>
      </p:sp>
      <p:sp>
        <p:nvSpPr>
          <p:cNvPr id="3" name="Content Placeholder 2">
            <a:extLst>
              <a:ext uri="{FF2B5EF4-FFF2-40B4-BE49-F238E27FC236}">
                <a16:creationId xmlns:a16="http://schemas.microsoft.com/office/drawing/2014/main" id="{DE72D290-74CF-334D-BDF9-AD79C389C799}"/>
              </a:ext>
            </a:extLst>
          </p:cNvPr>
          <p:cNvSpPr>
            <a:spLocks noGrp="1"/>
          </p:cNvSpPr>
          <p:nvPr>
            <p:ph idx="1"/>
          </p:nvPr>
        </p:nvSpPr>
        <p:spPr/>
        <p:txBody>
          <a:bodyPr>
            <a:normAutofit fontScale="92500" lnSpcReduction="10000"/>
          </a:bodyPr>
          <a:lstStyle/>
          <a:p>
            <a:r>
              <a:rPr lang="en-US" dirty="0"/>
              <a:t>Use portrait or landscape as directed (so videos are consistent)</a:t>
            </a:r>
          </a:p>
          <a:p>
            <a:r>
              <a:rPr lang="en-US" dirty="0"/>
              <a:t>Wear requested attire (school colors, performance black, whatever)</a:t>
            </a:r>
          </a:p>
          <a:p>
            <a:r>
              <a:rPr lang="en-US" dirty="0"/>
              <a:t>Have camera at chest level or higher (to avoid “nostril cam”)</a:t>
            </a:r>
          </a:p>
          <a:p>
            <a:r>
              <a:rPr lang="en-US" dirty="0"/>
              <a:t>Don’t be backlit</a:t>
            </a:r>
          </a:p>
          <a:p>
            <a:r>
              <a:rPr lang="en-US" dirty="0"/>
              <a:t>Avoid distracting backgrounds (ceiling fans off, </a:t>
            </a:r>
            <a:r>
              <a:rPr lang="en-US" dirty="0" err="1"/>
              <a:t>etc</a:t>
            </a:r>
            <a:r>
              <a:rPr lang="en-US" dirty="0"/>
              <a:t>)</a:t>
            </a:r>
          </a:p>
          <a:p>
            <a:r>
              <a:rPr lang="en-US" dirty="0"/>
              <a:t>Plan to do multiple takes</a:t>
            </a:r>
          </a:p>
          <a:p>
            <a:r>
              <a:rPr lang="en-US" dirty="0"/>
              <a:t>Make eye contact with camera (memorize words or have lyrics in line of sight near camera (above or below)), less important for instrumentalists.</a:t>
            </a:r>
          </a:p>
          <a:p>
            <a:r>
              <a:rPr lang="en-US" dirty="0"/>
              <a:t>Avoid background noise (warn family members before recording)</a:t>
            </a:r>
          </a:p>
        </p:txBody>
      </p:sp>
    </p:spTree>
    <p:extLst>
      <p:ext uri="{BB962C8B-B14F-4D97-AF65-F5344CB8AC3E}">
        <p14:creationId xmlns:p14="http://schemas.microsoft.com/office/powerpoint/2010/main" val="176718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E1D8-C045-5940-9FD3-8FD606590CFD}"/>
              </a:ext>
            </a:extLst>
          </p:cNvPr>
          <p:cNvSpPr>
            <a:spLocks noGrp="1"/>
          </p:cNvSpPr>
          <p:nvPr>
            <p:ph type="title"/>
          </p:nvPr>
        </p:nvSpPr>
        <p:spPr/>
        <p:txBody>
          <a:bodyPr/>
          <a:lstStyle/>
          <a:p>
            <a:r>
              <a:rPr lang="en-US" dirty="0"/>
              <a:t>Role of the video producer</a:t>
            </a:r>
          </a:p>
        </p:txBody>
      </p:sp>
      <p:sp>
        <p:nvSpPr>
          <p:cNvPr id="3" name="Content Placeholder 2">
            <a:extLst>
              <a:ext uri="{FF2B5EF4-FFF2-40B4-BE49-F238E27FC236}">
                <a16:creationId xmlns:a16="http://schemas.microsoft.com/office/drawing/2014/main" id="{953B286B-667A-3045-9322-75897A14951A}"/>
              </a:ext>
            </a:extLst>
          </p:cNvPr>
          <p:cNvSpPr>
            <a:spLocks noGrp="1"/>
          </p:cNvSpPr>
          <p:nvPr>
            <p:ph idx="1"/>
          </p:nvPr>
        </p:nvSpPr>
        <p:spPr/>
        <p:txBody>
          <a:bodyPr/>
          <a:lstStyle/>
          <a:p>
            <a:r>
              <a:rPr lang="en-US" dirty="0"/>
              <a:t>Communicate all of the preceding requirements to the music director, so they can tell their members.</a:t>
            </a:r>
          </a:p>
          <a:p>
            <a:r>
              <a:rPr lang="en-US" dirty="0"/>
              <a:t>If it is their first time with a virtual choir, the director won’t know about the pitfalls.</a:t>
            </a:r>
          </a:p>
          <a:p>
            <a:r>
              <a:rPr lang="en-US" dirty="0"/>
              <a:t>Be collaborative with music director:</a:t>
            </a:r>
          </a:p>
          <a:p>
            <a:pPr lvl="1"/>
            <a:r>
              <a:rPr lang="en-US" dirty="0"/>
              <a:t> share progress and draft renders</a:t>
            </a:r>
          </a:p>
          <a:p>
            <a:pPr lvl="1"/>
            <a:r>
              <a:rPr lang="en-US" dirty="0"/>
              <a:t>Don’t be afraid to tell them if an individual needs to re-record.</a:t>
            </a:r>
          </a:p>
          <a:p>
            <a:r>
              <a:rPr lang="en-US" dirty="0"/>
              <a:t>You have a vision, but you are not doing any of the shooting yourself!</a:t>
            </a:r>
          </a:p>
          <a:p>
            <a:pPr lvl="1"/>
            <a:endParaRPr lang="en-US" dirty="0"/>
          </a:p>
        </p:txBody>
      </p:sp>
    </p:spTree>
    <p:extLst>
      <p:ext uri="{BB962C8B-B14F-4D97-AF65-F5344CB8AC3E}">
        <p14:creationId xmlns:p14="http://schemas.microsoft.com/office/powerpoint/2010/main" val="67857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872E-AD77-1645-87D1-3AA60A6C9F40}"/>
              </a:ext>
            </a:extLst>
          </p:cNvPr>
          <p:cNvSpPr>
            <a:spLocks noGrp="1"/>
          </p:cNvSpPr>
          <p:nvPr>
            <p:ph type="title"/>
          </p:nvPr>
        </p:nvSpPr>
        <p:spPr/>
        <p:txBody>
          <a:bodyPr/>
          <a:lstStyle/>
          <a:p>
            <a:r>
              <a:rPr lang="en-US" dirty="0"/>
              <a:t>Computer requirements for video editing</a:t>
            </a:r>
          </a:p>
        </p:txBody>
      </p:sp>
      <p:sp>
        <p:nvSpPr>
          <p:cNvPr id="3" name="Content Placeholder 2">
            <a:extLst>
              <a:ext uri="{FF2B5EF4-FFF2-40B4-BE49-F238E27FC236}">
                <a16:creationId xmlns:a16="http://schemas.microsoft.com/office/drawing/2014/main" id="{B3A526D0-CB59-204C-A8C2-3282CE8F92F6}"/>
              </a:ext>
            </a:extLst>
          </p:cNvPr>
          <p:cNvSpPr>
            <a:spLocks noGrp="1"/>
          </p:cNvSpPr>
          <p:nvPr>
            <p:ph idx="1"/>
          </p:nvPr>
        </p:nvSpPr>
        <p:spPr/>
        <p:txBody>
          <a:bodyPr/>
          <a:lstStyle/>
          <a:p>
            <a:r>
              <a:rPr lang="en-US" dirty="0"/>
              <a:t>One needs a fairly high-end non-linear editing program (Apple Final Cut Pro, Adobe Premiere, or Blackmagic Design’s </a:t>
            </a:r>
            <a:r>
              <a:rPr lang="en-US" dirty="0" err="1"/>
              <a:t>DaVinci</a:t>
            </a:r>
            <a:r>
              <a:rPr lang="en-US" dirty="0"/>
              <a:t> Resolve)  </a:t>
            </a:r>
          </a:p>
          <a:p>
            <a:r>
              <a:rPr lang="en-US" dirty="0"/>
              <a:t>Apple iMovie was not sufficiently flexible for these projects.</a:t>
            </a:r>
          </a:p>
          <a:p>
            <a:r>
              <a:rPr lang="en-US" dirty="0"/>
              <a:t>Resolve is free and </a:t>
            </a:r>
            <a:r>
              <a:rPr lang="en-US" i="1" dirty="0"/>
              <a:t>very</a:t>
            </a:r>
            <a:r>
              <a:rPr lang="en-US" dirty="0"/>
              <a:t> capable (comes with 3500 page PDF manual; many independent YouTube tutorials available, too)</a:t>
            </a:r>
          </a:p>
          <a:p>
            <a:r>
              <a:rPr lang="en-US" dirty="0"/>
              <a:t>One needs a pretty beefy computer to handle this (especially with more voices): lots of RAM, video RAM, fast SSD storage</a:t>
            </a:r>
            <a:r>
              <a:rPr lang="en-US" i="1" dirty="0"/>
              <a:t>. </a:t>
            </a:r>
            <a:r>
              <a:rPr lang="en-US" dirty="0"/>
              <a:t>It’s the difference between many hours of rendering time versus minutes.</a:t>
            </a:r>
          </a:p>
        </p:txBody>
      </p:sp>
    </p:spTree>
    <p:extLst>
      <p:ext uri="{BB962C8B-B14F-4D97-AF65-F5344CB8AC3E}">
        <p14:creationId xmlns:p14="http://schemas.microsoft.com/office/powerpoint/2010/main" val="28359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DC30-BAB7-3F49-A516-AE0CF57ADCE9}"/>
              </a:ext>
            </a:extLst>
          </p:cNvPr>
          <p:cNvSpPr>
            <a:spLocks noGrp="1"/>
          </p:cNvSpPr>
          <p:nvPr>
            <p:ph type="title"/>
          </p:nvPr>
        </p:nvSpPr>
        <p:spPr>
          <a:xfrm>
            <a:off x="1598612" y="-228600"/>
            <a:ext cx="9144001" cy="1371600"/>
          </a:xfrm>
        </p:spPr>
        <p:txBody>
          <a:bodyPr/>
          <a:lstStyle/>
          <a:p>
            <a:r>
              <a:rPr lang="en-US" dirty="0"/>
              <a:t>Editing: First line up the audio</a:t>
            </a:r>
          </a:p>
        </p:txBody>
      </p:sp>
      <p:sp>
        <p:nvSpPr>
          <p:cNvPr id="3" name="Content Placeholder 2">
            <a:extLst>
              <a:ext uri="{FF2B5EF4-FFF2-40B4-BE49-F238E27FC236}">
                <a16:creationId xmlns:a16="http://schemas.microsoft.com/office/drawing/2014/main" id="{C5D21032-748E-6D42-AED8-1EA04DF9BB44}"/>
              </a:ext>
            </a:extLst>
          </p:cNvPr>
          <p:cNvSpPr>
            <a:spLocks noGrp="1"/>
          </p:cNvSpPr>
          <p:nvPr>
            <p:ph idx="1"/>
          </p:nvPr>
        </p:nvSpPr>
        <p:spPr>
          <a:xfrm>
            <a:off x="1598612" y="1295400"/>
            <a:ext cx="9134391" cy="4114801"/>
          </a:xfrm>
        </p:spPr>
        <p:txBody>
          <a:bodyPr>
            <a:normAutofit fontScale="85000" lnSpcReduction="20000"/>
          </a:bodyPr>
          <a:lstStyle/>
          <a:p>
            <a:r>
              <a:rPr lang="en-US" dirty="0"/>
              <a:t>Some applications (Final Cut?) require one to use external video editor; Resolve has built-in audio editor called </a:t>
            </a:r>
            <a:r>
              <a:rPr lang="en-US" dirty="0" err="1"/>
              <a:t>Fairlight</a:t>
            </a:r>
            <a:r>
              <a:rPr lang="en-US" dirty="0"/>
              <a:t>.</a:t>
            </a:r>
          </a:p>
          <a:p>
            <a:r>
              <a:rPr lang="en-US" dirty="0"/>
              <a:t>Drag the videos into your “timeline” (as separate tracks)</a:t>
            </a:r>
          </a:p>
          <a:p>
            <a:r>
              <a:rPr lang="en-US" dirty="0"/>
              <a:t>Use the “1-2-3-clap” to get the videos </a:t>
            </a:r>
            <a:r>
              <a:rPr lang="en-US" i="1" dirty="0"/>
              <a:t>close </a:t>
            </a:r>
            <a:r>
              <a:rPr lang="en-US" dirty="0"/>
              <a:t>to lined up</a:t>
            </a:r>
          </a:p>
          <a:p>
            <a:r>
              <a:rPr lang="en-US" dirty="0" err="1"/>
              <a:t>DaVinci</a:t>
            </a:r>
            <a:r>
              <a:rPr lang="en-US" dirty="0"/>
              <a:t> Resolve (others can do this too) can adjust tracks to within one frame (1/30</a:t>
            </a:r>
            <a:r>
              <a:rPr lang="en-US" baseline="30000" dirty="0"/>
              <a:t>th</a:t>
            </a:r>
            <a:r>
              <a:rPr lang="en-US" dirty="0"/>
              <a:t> of a second will match your source material)</a:t>
            </a:r>
          </a:p>
          <a:p>
            <a:r>
              <a:rPr lang="en-US" dirty="0"/>
              <a:t>Choose one track as your foundation, then select a second track to line up with it. Then do the third with the first, 4</a:t>
            </a:r>
            <a:r>
              <a:rPr lang="en-US" baseline="30000" dirty="0"/>
              <a:t>th</a:t>
            </a:r>
            <a:r>
              <a:rPr lang="en-US" dirty="0"/>
              <a:t> with the first, etc.</a:t>
            </a:r>
          </a:p>
          <a:p>
            <a:r>
              <a:rPr lang="en-US" dirty="0"/>
              <a:t>Cross check that all of one part (say, altos) are lined up together. For a really large group, consider grouping one section together (“compound clip”)</a:t>
            </a:r>
          </a:p>
          <a:p>
            <a:r>
              <a:rPr lang="en-US" dirty="0"/>
              <a:t>Small adjustments make a huge difference between a total audio mess and a cohesive choir.</a:t>
            </a:r>
          </a:p>
        </p:txBody>
      </p:sp>
      <p:pic>
        <p:nvPicPr>
          <p:cNvPr id="5" name="Picture 4">
            <a:extLst>
              <a:ext uri="{FF2B5EF4-FFF2-40B4-BE49-F238E27FC236}">
                <a16:creationId xmlns:a16="http://schemas.microsoft.com/office/drawing/2014/main" id="{E70DE26D-F5F6-FF4A-BD9D-D126510F0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612" y="5141815"/>
            <a:ext cx="5035550" cy="1639985"/>
          </a:xfrm>
          <a:prstGeom prst="rect">
            <a:avLst/>
          </a:prstGeom>
        </p:spPr>
      </p:pic>
    </p:spTree>
    <p:extLst>
      <p:ext uri="{BB962C8B-B14F-4D97-AF65-F5344CB8AC3E}">
        <p14:creationId xmlns:p14="http://schemas.microsoft.com/office/powerpoint/2010/main" val="212159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A5CFA-A49D-D64B-AB0C-21BFEA066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012" y="4271416"/>
            <a:ext cx="6271465" cy="2429970"/>
          </a:xfrm>
          <a:prstGeom prst="rect">
            <a:avLst/>
          </a:prstGeom>
        </p:spPr>
      </p:pic>
      <p:sp>
        <p:nvSpPr>
          <p:cNvPr id="2" name="Title 1">
            <a:extLst>
              <a:ext uri="{FF2B5EF4-FFF2-40B4-BE49-F238E27FC236}">
                <a16:creationId xmlns:a16="http://schemas.microsoft.com/office/drawing/2014/main" id="{47ED18BA-CB10-FB42-89B4-B0749939D960}"/>
              </a:ext>
            </a:extLst>
          </p:cNvPr>
          <p:cNvSpPr>
            <a:spLocks noGrp="1"/>
          </p:cNvSpPr>
          <p:nvPr>
            <p:ph type="title"/>
          </p:nvPr>
        </p:nvSpPr>
        <p:spPr>
          <a:xfrm>
            <a:off x="1495140" y="0"/>
            <a:ext cx="9144001" cy="1371600"/>
          </a:xfrm>
        </p:spPr>
        <p:txBody>
          <a:bodyPr/>
          <a:lstStyle/>
          <a:p>
            <a:r>
              <a:rPr lang="en-US" dirty="0"/>
              <a:t>More on lining up tracks</a:t>
            </a:r>
          </a:p>
        </p:txBody>
      </p:sp>
      <p:sp>
        <p:nvSpPr>
          <p:cNvPr id="3" name="Content Placeholder 2">
            <a:extLst>
              <a:ext uri="{FF2B5EF4-FFF2-40B4-BE49-F238E27FC236}">
                <a16:creationId xmlns:a16="http://schemas.microsoft.com/office/drawing/2014/main" id="{F31D4D9A-C01E-EE46-893C-113ECEDCC17E}"/>
              </a:ext>
            </a:extLst>
          </p:cNvPr>
          <p:cNvSpPr>
            <a:spLocks noGrp="1"/>
          </p:cNvSpPr>
          <p:nvPr>
            <p:ph idx="1"/>
          </p:nvPr>
        </p:nvSpPr>
        <p:spPr>
          <a:xfrm>
            <a:off x="1504750" y="1371600"/>
            <a:ext cx="9134391" cy="4114801"/>
          </a:xfrm>
        </p:spPr>
        <p:txBody>
          <a:bodyPr/>
          <a:lstStyle/>
          <a:p>
            <a:r>
              <a:rPr lang="en-US" dirty="0"/>
              <a:t>You may not want to line up on the first words or phrase, because sometimes there are ragged entrances and people are not locked into the rhythm yet (their own singing vs their backing track)</a:t>
            </a:r>
          </a:p>
          <a:p>
            <a:r>
              <a:rPr lang="en-US" dirty="0"/>
              <a:t>So, starting with the second phrase or something with a hard consonant can work better.</a:t>
            </a:r>
          </a:p>
          <a:p>
            <a:r>
              <a:rPr lang="en-US" dirty="0"/>
              <a:t>Very helpful to have a copy of the music score, so you can see entrances, words, unison spots, solos, etc.</a:t>
            </a:r>
          </a:p>
        </p:txBody>
      </p:sp>
    </p:spTree>
    <p:extLst>
      <p:ext uri="{BB962C8B-B14F-4D97-AF65-F5344CB8AC3E}">
        <p14:creationId xmlns:p14="http://schemas.microsoft.com/office/powerpoint/2010/main" val="11035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EEDB16-AB82-4544-929E-AC7C020FF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5133">
            <a:off x="8915603" y="475148"/>
            <a:ext cx="2438400" cy="2349500"/>
          </a:xfrm>
          <a:prstGeom prst="rect">
            <a:avLst/>
          </a:prstGeom>
        </p:spPr>
      </p:pic>
      <p:sp>
        <p:nvSpPr>
          <p:cNvPr id="2" name="Title 1">
            <a:extLst>
              <a:ext uri="{FF2B5EF4-FFF2-40B4-BE49-F238E27FC236}">
                <a16:creationId xmlns:a16="http://schemas.microsoft.com/office/drawing/2014/main" id="{CFA288D4-D907-6E44-A85D-50E2ACDB9B95}"/>
              </a:ext>
            </a:extLst>
          </p:cNvPr>
          <p:cNvSpPr>
            <a:spLocks noGrp="1"/>
          </p:cNvSpPr>
          <p:nvPr>
            <p:ph type="title"/>
          </p:nvPr>
        </p:nvSpPr>
        <p:spPr/>
        <p:txBody>
          <a:bodyPr/>
          <a:lstStyle/>
          <a:p>
            <a:r>
              <a:rPr lang="en-US" dirty="0"/>
              <a:t>My background (David Friedlander)</a:t>
            </a:r>
          </a:p>
        </p:txBody>
      </p:sp>
      <p:sp>
        <p:nvSpPr>
          <p:cNvPr id="3" name="Content Placeholder 2">
            <a:extLst>
              <a:ext uri="{FF2B5EF4-FFF2-40B4-BE49-F238E27FC236}">
                <a16:creationId xmlns:a16="http://schemas.microsoft.com/office/drawing/2014/main" id="{0ECCF529-CD74-E442-96B9-C05DA555D219}"/>
              </a:ext>
            </a:extLst>
          </p:cNvPr>
          <p:cNvSpPr>
            <a:spLocks noGrp="1"/>
          </p:cNvSpPr>
          <p:nvPr>
            <p:ph idx="1"/>
          </p:nvPr>
        </p:nvSpPr>
        <p:spPr/>
        <p:txBody>
          <a:bodyPr>
            <a:normAutofit fontScale="70000" lnSpcReduction="20000"/>
          </a:bodyPr>
          <a:lstStyle/>
          <a:p>
            <a:r>
              <a:rPr lang="en-US" dirty="0"/>
              <a:t>At Goddard since 1988</a:t>
            </a:r>
          </a:p>
          <a:p>
            <a:pPr lvl="1"/>
            <a:r>
              <a:rPr lang="en-US" dirty="0"/>
              <a:t>first as Compton Observatory/EGRET (Energetic Gamma Ray Experiment Telescope) Data Manager</a:t>
            </a:r>
          </a:p>
          <a:p>
            <a:pPr lvl="1"/>
            <a:r>
              <a:rPr lang="en-US" dirty="0"/>
              <a:t>then Code 660 Astrophysics Science Division Mac &amp; UNIX system administrator</a:t>
            </a:r>
          </a:p>
          <a:p>
            <a:r>
              <a:rPr lang="en-US" dirty="0"/>
              <a:t>Serious photographer since age 15</a:t>
            </a:r>
          </a:p>
          <a:p>
            <a:pPr lvl="1"/>
            <a:r>
              <a:rPr lang="en-US" dirty="0"/>
              <a:t>Started with own B&amp;W darkroom work and bulk loading film soon thereafter</a:t>
            </a:r>
          </a:p>
          <a:p>
            <a:pPr lvl="1"/>
            <a:r>
              <a:rPr lang="en-US" dirty="0"/>
              <a:t>Designed and built two darkrooms</a:t>
            </a:r>
          </a:p>
          <a:p>
            <a:pPr lvl="1"/>
            <a:r>
              <a:rPr lang="en-US" dirty="0"/>
              <a:t>Wide photo experience</a:t>
            </a:r>
          </a:p>
          <a:p>
            <a:pPr lvl="1"/>
            <a:r>
              <a:rPr lang="en-US" dirty="0"/>
              <a:t>Code 660 staff photos since 1991</a:t>
            </a:r>
          </a:p>
          <a:p>
            <a:pPr lvl="1"/>
            <a:r>
              <a:rPr lang="en-US" dirty="0"/>
              <a:t>Digital darkroom (film scanner, Photoshop, Lightroom) since 2001</a:t>
            </a:r>
          </a:p>
          <a:p>
            <a:pPr lvl="1"/>
            <a:r>
              <a:rPr lang="en-US" dirty="0"/>
              <a:t>Totally digital since 2005</a:t>
            </a:r>
          </a:p>
          <a:p>
            <a:pPr lvl="1"/>
            <a:r>
              <a:rPr lang="en-US" dirty="0"/>
              <a:t>Studio photography since 2008</a:t>
            </a:r>
          </a:p>
          <a:p>
            <a:r>
              <a:rPr lang="en-US" dirty="0"/>
              <a:t>Violinist since age 8 (pre-pandemic was playing in four orchestras of different types) – this will be relevant later in the talk!</a:t>
            </a:r>
          </a:p>
          <a:p>
            <a:pPr lvl="1"/>
            <a:endParaRPr lang="en-US" dirty="0"/>
          </a:p>
        </p:txBody>
      </p:sp>
      <p:pic>
        <p:nvPicPr>
          <p:cNvPr id="9" name="Picture 8">
            <a:extLst>
              <a:ext uri="{FF2B5EF4-FFF2-40B4-BE49-F238E27FC236}">
                <a16:creationId xmlns:a16="http://schemas.microsoft.com/office/drawing/2014/main" id="{D384EEC9-F5C4-BA4A-878E-8EE06B146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20616">
            <a:off x="10664736" y="4368588"/>
            <a:ext cx="987926" cy="2374822"/>
          </a:xfrm>
          <a:prstGeom prst="rect">
            <a:avLst/>
          </a:prstGeom>
        </p:spPr>
      </p:pic>
      <p:pic>
        <p:nvPicPr>
          <p:cNvPr id="11" name="Picture 10">
            <a:extLst>
              <a:ext uri="{FF2B5EF4-FFF2-40B4-BE49-F238E27FC236}">
                <a16:creationId xmlns:a16="http://schemas.microsoft.com/office/drawing/2014/main" id="{37B085B9-AFCF-6943-8888-B45D483C6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586" y="2892257"/>
            <a:ext cx="2784357" cy="2127249"/>
          </a:xfrm>
          <a:prstGeom prst="rect">
            <a:avLst/>
          </a:prstGeom>
        </p:spPr>
      </p:pic>
    </p:spTree>
    <p:extLst>
      <p:ext uri="{BB962C8B-B14F-4D97-AF65-F5344CB8AC3E}">
        <p14:creationId xmlns:p14="http://schemas.microsoft.com/office/powerpoint/2010/main" val="240401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996D-0E3A-5F4A-B887-40971BFB242A}"/>
              </a:ext>
            </a:extLst>
          </p:cNvPr>
          <p:cNvSpPr>
            <a:spLocks noGrp="1"/>
          </p:cNvSpPr>
          <p:nvPr>
            <p:ph type="title"/>
          </p:nvPr>
        </p:nvSpPr>
        <p:spPr/>
        <p:txBody>
          <a:bodyPr/>
          <a:lstStyle/>
          <a:p>
            <a:r>
              <a:rPr lang="en-US" dirty="0"/>
              <a:t>Balancing sound</a:t>
            </a:r>
          </a:p>
        </p:txBody>
      </p:sp>
      <p:sp>
        <p:nvSpPr>
          <p:cNvPr id="3" name="Content Placeholder 2">
            <a:extLst>
              <a:ext uri="{FF2B5EF4-FFF2-40B4-BE49-F238E27FC236}">
                <a16:creationId xmlns:a16="http://schemas.microsoft.com/office/drawing/2014/main" id="{2C771C8B-23E6-1940-A3ED-66D873CB6B0A}"/>
              </a:ext>
            </a:extLst>
          </p:cNvPr>
          <p:cNvSpPr>
            <a:spLocks noGrp="1"/>
          </p:cNvSpPr>
          <p:nvPr>
            <p:ph idx="1"/>
          </p:nvPr>
        </p:nvSpPr>
        <p:spPr/>
        <p:txBody>
          <a:bodyPr/>
          <a:lstStyle/>
          <a:p>
            <a:r>
              <a:rPr lang="en-US" dirty="0"/>
              <a:t>Once everyone is singing together, go into </a:t>
            </a:r>
            <a:r>
              <a:rPr lang="en-US" dirty="0" err="1"/>
              <a:t>Fairlight</a:t>
            </a:r>
            <a:r>
              <a:rPr lang="en-US" dirty="0"/>
              <a:t> audio editor to work on balance.</a:t>
            </a:r>
          </a:p>
          <a:p>
            <a:r>
              <a:rPr lang="en-US" dirty="0"/>
              <a:t>Look at level meters and adjust individual singers up or down</a:t>
            </a:r>
          </a:p>
          <a:p>
            <a:r>
              <a:rPr lang="en-US" dirty="0"/>
              <a:t>Always be cognizant of clipping (individual parts or whole ensemble)</a:t>
            </a:r>
          </a:p>
        </p:txBody>
      </p:sp>
      <p:pic>
        <p:nvPicPr>
          <p:cNvPr id="5" name="Picture 4">
            <a:extLst>
              <a:ext uri="{FF2B5EF4-FFF2-40B4-BE49-F238E27FC236}">
                <a16:creationId xmlns:a16="http://schemas.microsoft.com/office/drawing/2014/main" id="{76F7ABE4-E6DA-0141-8930-1D3357B11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012" y="4038600"/>
            <a:ext cx="5359400" cy="2531514"/>
          </a:xfrm>
          <a:prstGeom prst="rect">
            <a:avLst/>
          </a:prstGeom>
        </p:spPr>
      </p:pic>
    </p:spTree>
    <p:extLst>
      <p:ext uri="{BB962C8B-B14F-4D97-AF65-F5344CB8AC3E}">
        <p14:creationId xmlns:p14="http://schemas.microsoft.com/office/powerpoint/2010/main" val="188125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A95D7-E542-5843-A56F-2625421ACB55}"/>
              </a:ext>
            </a:extLst>
          </p:cNvPr>
          <p:cNvSpPr>
            <a:spLocks noGrp="1"/>
          </p:cNvSpPr>
          <p:nvPr>
            <p:ph type="title"/>
          </p:nvPr>
        </p:nvSpPr>
        <p:spPr/>
        <p:txBody>
          <a:bodyPr>
            <a:normAutofit/>
          </a:bodyPr>
          <a:lstStyle/>
          <a:p>
            <a:r>
              <a:rPr lang="en-US" dirty="0"/>
              <a:t>It makes a difference!</a:t>
            </a:r>
            <a:br>
              <a:rPr lang="en-US" dirty="0"/>
            </a:br>
            <a:endParaRPr lang="en-US" dirty="0"/>
          </a:p>
        </p:txBody>
      </p:sp>
      <p:sp>
        <p:nvSpPr>
          <p:cNvPr id="4" name="TextBox 3">
            <a:extLst>
              <a:ext uri="{FF2B5EF4-FFF2-40B4-BE49-F238E27FC236}">
                <a16:creationId xmlns:a16="http://schemas.microsoft.com/office/drawing/2014/main" id="{9BE414F7-1A60-3742-BA7E-6B150C2586CE}"/>
              </a:ext>
            </a:extLst>
          </p:cNvPr>
          <p:cNvSpPr txBox="1"/>
          <p:nvPr/>
        </p:nvSpPr>
        <p:spPr>
          <a:xfrm>
            <a:off x="1522413" y="1524000"/>
            <a:ext cx="5484812" cy="923330"/>
          </a:xfrm>
          <a:prstGeom prst="rect">
            <a:avLst/>
          </a:prstGeom>
          <a:noFill/>
        </p:spPr>
        <p:txBody>
          <a:bodyPr wrap="square" rtlCol="0">
            <a:spAutoFit/>
          </a:bodyPr>
          <a:lstStyle/>
          <a:p>
            <a:r>
              <a:rPr lang="en-US" dirty="0"/>
              <a:t>Listen for vu-vum, vu-vum, vu-vum (not lined up) versus vum-vum-vum (aligned), as well as balance issues.</a:t>
            </a:r>
          </a:p>
          <a:p>
            <a:r>
              <a:rPr lang="en-US" dirty="0"/>
              <a:t>These are issues with the editing, not with the singers!</a:t>
            </a:r>
          </a:p>
        </p:txBody>
      </p:sp>
      <p:pic>
        <p:nvPicPr>
          <p:cNvPr id="3" name="Online Media 2" descr="snippet OneDay Draft1">
            <a:hlinkClick r:id="" action="ppaction://media"/>
            <a:extLst>
              <a:ext uri="{FF2B5EF4-FFF2-40B4-BE49-F238E27FC236}">
                <a16:creationId xmlns:a16="http://schemas.microsoft.com/office/drawing/2014/main" id="{350C78A3-99AB-E14B-BCB8-589FF76C5BC7}"/>
              </a:ext>
            </a:extLst>
          </p:cNvPr>
          <p:cNvPicPr>
            <a:picLocks noRot="1" noChangeAspect="1"/>
          </p:cNvPicPr>
          <p:nvPr>
            <a:videoFile r:link="rId1"/>
          </p:nvPr>
        </p:nvPicPr>
        <p:blipFill>
          <a:blip r:embed="rId4"/>
          <a:stretch>
            <a:fillRect/>
          </a:stretch>
        </p:blipFill>
        <p:spPr>
          <a:xfrm>
            <a:off x="310798" y="3074304"/>
            <a:ext cx="5736411" cy="3226731"/>
          </a:xfrm>
          <a:prstGeom prst="rect">
            <a:avLst/>
          </a:prstGeom>
        </p:spPr>
      </p:pic>
      <p:pic>
        <p:nvPicPr>
          <p:cNvPr id="7" name="Online Media 6" descr="snippet OneDay Final">
            <a:hlinkClick r:id="" action="ppaction://media"/>
            <a:extLst>
              <a:ext uri="{FF2B5EF4-FFF2-40B4-BE49-F238E27FC236}">
                <a16:creationId xmlns:a16="http://schemas.microsoft.com/office/drawing/2014/main" id="{80475155-3BB6-524C-B84B-7772BE14A308}"/>
              </a:ext>
            </a:extLst>
          </p:cNvPr>
          <p:cNvPicPr>
            <a:picLocks noRot="1" noChangeAspect="1"/>
          </p:cNvPicPr>
          <p:nvPr>
            <a:videoFile r:link="rId2"/>
          </p:nvPr>
        </p:nvPicPr>
        <p:blipFill>
          <a:blip r:embed="rId5"/>
          <a:stretch>
            <a:fillRect/>
          </a:stretch>
        </p:blipFill>
        <p:spPr>
          <a:xfrm>
            <a:off x="6305819" y="3074304"/>
            <a:ext cx="5562600" cy="3128963"/>
          </a:xfrm>
          <a:prstGeom prst="rect">
            <a:avLst/>
          </a:prstGeom>
        </p:spPr>
      </p:pic>
      <p:sp>
        <p:nvSpPr>
          <p:cNvPr id="9" name="Content Placeholder 8">
            <a:extLst>
              <a:ext uri="{FF2B5EF4-FFF2-40B4-BE49-F238E27FC236}">
                <a16:creationId xmlns:a16="http://schemas.microsoft.com/office/drawing/2014/main" id="{2F0E13FF-62AC-3742-A717-437699C85874}"/>
              </a:ext>
            </a:extLst>
          </p:cNvPr>
          <p:cNvSpPr>
            <a:spLocks noGrp="1"/>
          </p:cNvSpPr>
          <p:nvPr>
            <p:ph idx="1"/>
          </p:nvPr>
        </p:nvSpPr>
        <p:spPr>
          <a:xfrm>
            <a:off x="1315810" y="3276599"/>
            <a:ext cx="9134391" cy="4114801"/>
          </a:xfrm>
        </p:spPr>
        <p:txBody>
          <a:bodyPr/>
          <a:lstStyle/>
          <a:p>
            <a:endParaRPr lang="en-US" dirty="0"/>
          </a:p>
        </p:txBody>
      </p:sp>
    </p:spTree>
    <p:extLst>
      <p:ext uri="{BB962C8B-B14F-4D97-AF65-F5344CB8AC3E}">
        <p14:creationId xmlns:p14="http://schemas.microsoft.com/office/powerpoint/2010/main" val="336800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90FDD-3A08-8A4C-B521-8B591682DFE0}"/>
              </a:ext>
            </a:extLst>
          </p:cNvPr>
          <p:cNvSpPr>
            <a:spLocks noGrp="1"/>
          </p:cNvSpPr>
          <p:nvPr>
            <p:ph type="title"/>
          </p:nvPr>
        </p:nvSpPr>
        <p:spPr>
          <a:xfrm>
            <a:off x="1546951" y="-76200"/>
            <a:ext cx="9144001" cy="1371600"/>
          </a:xfrm>
        </p:spPr>
        <p:txBody>
          <a:bodyPr/>
          <a:lstStyle/>
          <a:p>
            <a:r>
              <a:rPr lang="en-US" dirty="0"/>
              <a:t>Notes held too long or out of tune</a:t>
            </a:r>
          </a:p>
        </p:txBody>
      </p:sp>
      <p:sp>
        <p:nvSpPr>
          <p:cNvPr id="3" name="Content Placeholder 2">
            <a:extLst>
              <a:ext uri="{FF2B5EF4-FFF2-40B4-BE49-F238E27FC236}">
                <a16:creationId xmlns:a16="http://schemas.microsoft.com/office/drawing/2014/main" id="{2059973A-6036-C34B-8430-ED0938CCE193}"/>
              </a:ext>
            </a:extLst>
          </p:cNvPr>
          <p:cNvSpPr>
            <a:spLocks noGrp="1"/>
          </p:cNvSpPr>
          <p:nvPr>
            <p:ph idx="1"/>
          </p:nvPr>
        </p:nvSpPr>
        <p:spPr>
          <a:xfrm>
            <a:off x="1510529" y="1371600"/>
            <a:ext cx="9524999" cy="4114801"/>
          </a:xfrm>
        </p:spPr>
        <p:txBody>
          <a:bodyPr>
            <a:normAutofit fontScale="92500"/>
          </a:bodyPr>
          <a:lstStyle/>
          <a:p>
            <a:r>
              <a:rPr lang="en-US" dirty="0"/>
              <a:t>Lots of problems can occur which are far less likely to show up if people are standing together performing in person, e.g., not cutting notes off at the end of a phrase or line, ragged rhythms.</a:t>
            </a:r>
          </a:p>
          <a:p>
            <a:r>
              <a:rPr lang="en-US" dirty="0"/>
              <a:t>One can use Resolve to simply mute a person for a handful of frames which gets rid of the problem of holding a note too long.</a:t>
            </a:r>
          </a:p>
          <a:p>
            <a:r>
              <a:rPr lang="en-US" dirty="0"/>
              <a:t>One can also mute one note (but, say, not the ones on either side of it) to solve egregious intonation issues.</a:t>
            </a:r>
          </a:p>
          <a:p>
            <a:r>
              <a:rPr lang="en-US" dirty="0"/>
              <a:t>Resolve can </a:t>
            </a:r>
            <a:r>
              <a:rPr lang="en-US" i="1" dirty="0"/>
              <a:t>change </a:t>
            </a:r>
            <a:r>
              <a:rPr lang="en-US" dirty="0"/>
              <a:t>pitch for notes, a feature I have not explored. (I don’t want to change these into professional performances.)</a:t>
            </a:r>
          </a:p>
          <a:p>
            <a:r>
              <a:rPr lang="en-US" dirty="0"/>
              <a:t>One can change timing without changing pitch (speed up one voice by 7%, say.)</a:t>
            </a:r>
          </a:p>
        </p:txBody>
      </p:sp>
      <p:pic>
        <p:nvPicPr>
          <p:cNvPr id="7" name="Picture 6">
            <a:extLst>
              <a:ext uri="{FF2B5EF4-FFF2-40B4-BE49-F238E27FC236}">
                <a16:creationId xmlns:a16="http://schemas.microsoft.com/office/drawing/2014/main" id="{EC584EA8-A31A-B64F-817B-EB813C307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321" y="5585461"/>
            <a:ext cx="7999413" cy="955982"/>
          </a:xfrm>
          <a:prstGeom prst="rect">
            <a:avLst/>
          </a:prstGeom>
        </p:spPr>
      </p:pic>
    </p:spTree>
    <p:extLst>
      <p:ext uri="{BB962C8B-B14F-4D97-AF65-F5344CB8AC3E}">
        <p14:creationId xmlns:p14="http://schemas.microsoft.com/office/powerpoint/2010/main" val="80558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7B21-66C2-7B41-BDB2-B3CA3D0F3F3A}"/>
              </a:ext>
            </a:extLst>
          </p:cNvPr>
          <p:cNvSpPr>
            <a:spLocks noGrp="1"/>
          </p:cNvSpPr>
          <p:nvPr>
            <p:ph type="title"/>
          </p:nvPr>
        </p:nvSpPr>
        <p:spPr>
          <a:xfrm>
            <a:off x="1522413" y="152400"/>
            <a:ext cx="9144001" cy="1371600"/>
          </a:xfrm>
        </p:spPr>
        <p:txBody>
          <a:bodyPr/>
          <a:lstStyle/>
          <a:p>
            <a:r>
              <a:rPr lang="en-US" dirty="0"/>
              <a:t>Color correction</a:t>
            </a:r>
          </a:p>
        </p:txBody>
      </p:sp>
      <p:sp>
        <p:nvSpPr>
          <p:cNvPr id="3" name="Content Placeholder 2">
            <a:extLst>
              <a:ext uri="{FF2B5EF4-FFF2-40B4-BE49-F238E27FC236}">
                <a16:creationId xmlns:a16="http://schemas.microsoft.com/office/drawing/2014/main" id="{342E2B46-BDAE-9B40-A485-77954235AD91}"/>
              </a:ext>
            </a:extLst>
          </p:cNvPr>
          <p:cNvSpPr>
            <a:spLocks noGrp="1"/>
          </p:cNvSpPr>
          <p:nvPr>
            <p:ph idx="1"/>
          </p:nvPr>
        </p:nvSpPr>
        <p:spPr>
          <a:xfrm>
            <a:off x="1522413" y="1600200"/>
            <a:ext cx="9134391" cy="4114801"/>
          </a:xfrm>
        </p:spPr>
        <p:txBody>
          <a:bodyPr>
            <a:normAutofit/>
          </a:bodyPr>
          <a:lstStyle/>
          <a:p>
            <a:r>
              <a:rPr lang="en-US" dirty="0"/>
              <a:t>Resolve made its name as a “color grading” program for Hollywood movies.</a:t>
            </a:r>
          </a:p>
          <a:p>
            <a:r>
              <a:rPr lang="en-US" dirty="0"/>
              <a:t>Thus, one can do a lot but I have tended to have a light touch.</a:t>
            </a:r>
          </a:p>
          <a:p>
            <a:r>
              <a:rPr lang="en-US" dirty="0"/>
              <a:t>A solid knowledge of Photoshop-type image adjustments is helpful here: Gain, gamma, curves, white balance.</a:t>
            </a:r>
          </a:p>
          <a:p>
            <a:r>
              <a:rPr lang="en-US" dirty="0"/>
              <a:t>Small adjustments can make a big difference. </a:t>
            </a:r>
          </a:p>
          <a:p>
            <a:r>
              <a:rPr lang="en-US" dirty="0"/>
              <a:t>A lot of the tutorials are hand-waving in the just-make-it-look-good category (although sometimes Photoshop/Lightroom tutorials can be too).</a:t>
            </a:r>
          </a:p>
        </p:txBody>
      </p:sp>
      <p:pic>
        <p:nvPicPr>
          <p:cNvPr id="5" name="Picture 4">
            <a:extLst>
              <a:ext uri="{FF2B5EF4-FFF2-40B4-BE49-F238E27FC236}">
                <a16:creationId xmlns:a16="http://schemas.microsoft.com/office/drawing/2014/main" id="{BECB70F5-20AA-CF49-8DAF-1CAED65FB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701" y="5334000"/>
            <a:ext cx="6627813" cy="1386959"/>
          </a:xfrm>
          <a:prstGeom prst="rect">
            <a:avLst/>
          </a:prstGeom>
        </p:spPr>
      </p:pic>
    </p:spTree>
    <p:extLst>
      <p:ext uri="{BB962C8B-B14F-4D97-AF65-F5344CB8AC3E}">
        <p14:creationId xmlns:p14="http://schemas.microsoft.com/office/powerpoint/2010/main" val="90266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11B5-6C95-A24D-86DA-0E4C08E57E03}"/>
              </a:ext>
            </a:extLst>
          </p:cNvPr>
          <p:cNvSpPr>
            <a:spLocks noGrp="1"/>
          </p:cNvSpPr>
          <p:nvPr>
            <p:ph type="title"/>
          </p:nvPr>
        </p:nvSpPr>
        <p:spPr/>
        <p:txBody>
          <a:bodyPr/>
          <a:lstStyle/>
          <a:p>
            <a:r>
              <a:rPr lang="en-US" dirty="0"/>
              <a:t>Layout: Showing multiple videos at once</a:t>
            </a:r>
          </a:p>
        </p:txBody>
      </p:sp>
      <p:sp>
        <p:nvSpPr>
          <p:cNvPr id="3" name="Content Placeholder 2">
            <a:extLst>
              <a:ext uri="{FF2B5EF4-FFF2-40B4-BE49-F238E27FC236}">
                <a16:creationId xmlns:a16="http://schemas.microsoft.com/office/drawing/2014/main" id="{4216868E-D1E0-4243-8384-64FAFE55CAD2}"/>
              </a:ext>
            </a:extLst>
          </p:cNvPr>
          <p:cNvSpPr>
            <a:spLocks noGrp="1"/>
          </p:cNvSpPr>
          <p:nvPr>
            <p:ph idx="1"/>
          </p:nvPr>
        </p:nvSpPr>
        <p:spPr/>
        <p:txBody>
          <a:bodyPr>
            <a:normAutofit fontScale="70000" lnSpcReduction="20000"/>
          </a:bodyPr>
          <a:lstStyle/>
          <a:p>
            <a:r>
              <a:rPr lang="en-US" dirty="0"/>
              <a:t>Resolve is resolution-independent, so each video appears full-screen (whether, say, 1920x1080 or 1280x720). </a:t>
            </a:r>
          </a:p>
          <a:p>
            <a:r>
              <a:rPr lang="en-US" dirty="0"/>
              <a:t>Not all source material will even be 16:9 aspect ratio. (You are taking what people submit.)</a:t>
            </a:r>
          </a:p>
          <a:p>
            <a:r>
              <a:rPr lang="en-US" dirty="0"/>
              <a:t>Videos are stacked: think Photoshop layers</a:t>
            </a:r>
          </a:p>
          <a:p>
            <a:r>
              <a:rPr lang="en-US" dirty="0"/>
              <a:t>Thus, you will need to reduce sizes (change zoom level) to show more than one video at a time.</a:t>
            </a:r>
          </a:p>
          <a:p>
            <a:r>
              <a:rPr lang="en-US" dirty="0"/>
              <a:t>Decide on your basic layout, which affects image size</a:t>
            </a:r>
          </a:p>
          <a:p>
            <a:r>
              <a:rPr lang="en-US" dirty="0"/>
              <a:t>You can crop videos to have less wasted space</a:t>
            </a:r>
          </a:p>
          <a:p>
            <a:r>
              <a:rPr lang="en-US" dirty="0"/>
              <a:t>All tutorials I saw used rough mouse positioning to “transform” videos ((X,Y) placement)</a:t>
            </a:r>
          </a:p>
          <a:p>
            <a:r>
              <a:rPr lang="en-US" dirty="0"/>
              <a:t>I wanted something more precise, so wrote python program to handle off-center crops, non-16:9 aspect ratios, non-1920px width videos, and more, then output desired pixel dimensions and zoom ratios for equal sizes.</a:t>
            </a:r>
          </a:p>
          <a:p>
            <a:endParaRPr lang="en-US" dirty="0"/>
          </a:p>
        </p:txBody>
      </p:sp>
    </p:spTree>
    <p:extLst>
      <p:ext uri="{BB962C8B-B14F-4D97-AF65-F5344CB8AC3E}">
        <p14:creationId xmlns:p14="http://schemas.microsoft.com/office/powerpoint/2010/main" val="10088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84AB4B-A3FC-9F49-AE3D-3F9EA1B23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0" y="5025347"/>
            <a:ext cx="1761864" cy="1701800"/>
          </a:xfrm>
          <a:prstGeom prst="rect">
            <a:avLst/>
          </a:prstGeom>
        </p:spPr>
      </p:pic>
      <p:pic>
        <p:nvPicPr>
          <p:cNvPr id="5" name="Picture 4">
            <a:extLst>
              <a:ext uri="{FF2B5EF4-FFF2-40B4-BE49-F238E27FC236}">
                <a16:creationId xmlns:a16="http://schemas.microsoft.com/office/drawing/2014/main" id="{06384BD3-C450-BF40-AF1D-0B9CF62EF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7734" y="4648200"/>
            <a:ext cx="2522205" cy="2044700"/>
          </a:xfrm>
          <a:prstGeom prst="rect">
            <a:avLst/>
          </a:prstGeom>
        </p:spPr>
      </p:pic>
      <p:pic>
        <p:nvPicPr>
          <p:cNvPr id="7" name="Picture 6">
            <a:extLst>
              <a:ext uri="{FF2B5EF4-FFF2-40B4-BE49-F238E27FC236}">
                <a16:creationId xmlns:a16="http://schemas.microsoft.com/office/drawing/2014/main" id="{BB3FC999-D945-E841-8737-3FCB3BA4A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6212" y="956939"/>
            <a:ext cx="2884245" cy="1612900"/>
          </a:xfrm>
          <a:prstGeom prst="rect">
            <a:avLst/>
          </a:prstGeom>
        </p:spPr>
      </p:pic>
      <p:sp>
        <p:nvSpPr>
          <p:cNvPr id="2" name="Title 1">
            <a:extLst>
              <a:ext uri="{FF2B5EF4-FFF2-40B4-BE49-F238E27FC236}">
                <a16:creationId xmlns:a16="http://schemas.microsoft.com/office/drawing/2014/main" id="{0EF37894-A338-F240-8D47-A10A9D89D626}"/>
              </a:ext>
            </a:extLst>
          </p:cNvPr>
          <p:cNvSpPr>
            <a:spLocks noGrp="1"/>
          </p:cNvSpPr>
          <p:nvPr>
            <p:ph type="title"/>
          </p:nvPr>
        </p:nvSpPr>
        <p:spPr>
          <a:xfrm>
            <a:off x="1065212" y="391789"/>
            <a:ext cx="9144001" cy="1371600"/>
          </a:xfrm>
        </p:spPr>
        <p:txBody>
          <a:bodyPr/>
          <a:lstStyle/>
          <a:p>
            <a:r>
              <a:rPr lang="en-US" dirty="0"/>
              <a:t>Layout: Part 2–Adding motion</a:t>
            </a:r>
          </a:p>
        </p:txBody>
      </p:sp>
      <p:sp>
        <p:nvSpPr>
          <p:cNvPr id="3" name="Content Placeholder 2">
            <a:extLst>
              <a:ext uri="{FF2B5EF4-FFF2-40B4-BE49-F238E27FC236}">
                <a16:creationId xmlns:a16="http://schemas.microsoft.com/office/drawing/2014/main" id="{9D61AB56-55DC-ED45-9272-BFDDDC260B09}"/>
              </a:ext>
            </a:extLst>
          </p:cNvPr>
          <p:cNvSpPr>
            <a:spLocks noGrp="1"/>
          </p:cNvSpPr>
          <p:nvPr>
            <p:ph idx="1"/>
          </p:nvPr>
        </p:nvSpPr>
        <p:spPr>
          <a:xfrm>
            <a:off x="912812" y="2004689"/>
            <a:ext cx="9134391" cy="4114801"/>
          </a:xfrm>
        </p:spPr>
        <p:txBody>
          <a:bodyPr>
            <a:normAutofit/>
          </a:bodyPr>
          <a:lstStyle/>
          <a:p>
            <a:r>
              <a:rPr lang="en-US" dirty="0"/>
              <a:t>One can have all singers on-screen at all times, or one can use the score to suggest movement and animation.</a:t>
            </a:r>
            <a:endParaRPr lang="en-US" u="sng" dirty="0"/>
          </a:p>
          <a:p>
            <a:r>
              <a:rPr lang="en-US" dirty="0"/>
              <a:t>This is accomplished with “key frames”. One identifies a point in time for specific track (one singer), and then one can set parameters for that key frame: (X,Y) position, opacity, rotation angle, size (zoom).</a:t>
            </a:r>
          </a:p>
          <a:p>
            <a:r>
              <a:rPr lang="en-US" dirty="0"/>
              <a:t>Then one sets another key frame at a different time and sets one or more of the above parameters. The resulting video will smoothly adjust from one set of settings to another (show example).</a:t>
            </a:r>
          </a:p>
          <a:p>
            <a:r>
              <a:rPr lang="en-US" dirty="0"/>
              <a:t>As with other types of movements &amp; transitions (think </a:t>
            </a:r>
            <a:r>
              <a:rPr lang="en-US" dirty="0" err="1"/>
              <a:t>Powerpoint</a:t>
            </a:r>
            <a:r>
              <a:rPr lang="en-US" dirty="0"/>
              <a:t>!), less is more.  The music should still be the focus.</a:t>
            </a:r>
          </a:p>
        </p:txBody>
      </p:sp>
    </p:spTree>
    <p:extLst>
      <p:ext uri="{BB962C8B-B14F-4D97-AF65-F5344CB8AC3E}">
        <p14:creationId xmlns:p14="http://schemas.microsoft.com/office/powerpoint/2010/main" val="212681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5B38-889F-B249-9F37-3D11F787AF3E}"/>
              </a:ext>
            </a:extLst>
          </p:cNvPr>
          <p:cNvSpPr>
            <a:spLocks noGrp="1"/>
          </p:cNvSpPr>
          <p:nvPr>
            <p:ph type="title"/>
          </p:nvPr>
        </p:nvSpPr>
        <p:spPr>
          <a:xfrm>
            <a:off x="1498077" y="152400"/>
            <a:ext cx="9144001" cy="1371600"/>
          </a:xfrm>
        </p:spPr>
        <p:txBody>
          <a:bodyPr/>
          <a:lstStyle/>
          <a:p>
            <a:r>
              <a:rPr lang="en-US" dirty="0"/>
              <a:t>Example of movement (middle school choir) [21 sec]</a:t>
            </a:r>
          </a:p>
        </p:txBody>
      </p:sp>
      <p:pic>
        <p:nvPicPr>
          <p:cNvPr id="3" name="Online Media 2" descr="snippet Gesher Chorale  20 seconds movement">
            <a:hlinkClick r:id="" action="ppaction://media"/>
            <a:extLst>
              <a:ext uri="{FF2B5EF4-FFF2-40B4-BE49-F238E27FC236}">
                <a16:creationId xmlns:a16="http://schemas.microsoft.com/office/drawing/2014/main" id="{B833C56B-4D35-7C41-B438-78A4C206D864}"/>
              </a:ext>
            </a:extLst>
          </p:cNvPr>
          <p:cNvPicPr>
            <a:picLocks noRot="1" noChangeAspect="1"/>
          </p:cNvPicPr>
          <p:nvPr>
            <a:videoFile r:link="rId1"/>
          </p:nvPr>
        </p:nvPicPr>
        <p:blipFill>
          <a:blip r:embed="rId3"/>
          <a:stretch>
            <a:fillRect/>
          </a:stretch>
        </p:blipFill>
        <p:spPr>
          <a:xfrm>
            <a:off x="1217612" y="1562099"/>
            <a:ext cx="9144001" cy="5143501"/>
          </a:xfrm>
          <a:prstGeom prst="rect">
            <a:avLst/>
          </a:prstGeom>
        </p:spPr>
      </p:pic>
      <p:sp>
        <p:nvSpPr>
          <p:cNvPr id="6" name="Content Placeholder 5">
            <a:extLst>
              <a:ext uri="{FF2B5EF4-FFF2-40B4-BE49-F238E27FC236}">
                <a16:creationId xmlns:a16="http://schemas.microsoft.com/office/drawing/2014/main" id="{D3FC2261-BFC0-8947-9D30-E12D70B60F7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9441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860E-B877-474F-91F5-10B22E6DAB56}"/>
              </a:ext>
            </a:extLst>
          </p:cNvPr>
          <p:cNvSpPr>
            <a:spLocks noGrp="1"/>
          </p:cNvSpPr>
          <p:nvPr>
            <p:ph type="title"/>
          </p:nvPr>
        </p:nvSpPr>
        <p:spPr/>
        <p:txBody>
          <a:bodyPr/>
          <a:lstStyle/>
          <a:p>
            <a:r>
              <a:rPr lang="en-US" dirty="0"/>
              <a:t>Output: Rendering</a:t>
            </a:r>
          </a:p>
        </p:txBody>
      </p:sp>
      <p:sp>
        <p:nvSpPr>
          <p:cNvPr id="3" name="Content Placeholder 2">
            <a:extLst>
              <a:ext uri="{FF2B5EF4-FFF2-40B4-BE49-F238E27FC236}">
                <a16:creationId xmlns:a16="http://schemas.microsoft.com/office/drawing/2014/main" id="{7E7D0B62-7C04-8B44-BA72-7AD1E7A3D6F2}"/>
              </a:ext>
            </a:extLst>
          </p:cNvPr>
          <p:cNvSpPr>
            <a:spLocks noGrp="1"/>
          </p:cNvSpPr>
          <p:nvPr>
            <p:ph idx="1"/>
          </p:nvPr>
        </p:nvSpPr>
        <p:spPr/>
        <p:txBody>
          <a:bodyPr>
            <a:normAutofit fontScale="92500" lnSpcReduction="20000"/>
          </a:bodyPr>
          <a:lstStyle/>
          <a:p>
            <a:pPr marL="0" indent="0">
              <a:buNone/>
            </a:pPr>
            <a:endParaRPr lang="en-US" dirty="0"/>
          </a:p>
          <a:p>
            <a:r>
              <a:rPr lang="en-US" dirty="0"/>
              <a:t>In- and out-points: allows one to cut out claps, ragged ends of recording, </a:t>
            </a:r>
            <a:r>
              <a:rPr lang="en-US" dirty="0" err="1"/>
              <a:t>etc</a:t>
            </a:r>
            <a:r>
              <a:rPr lang="en-US" dirty="0"/>
              <a:t>, but without deleting them from master video (but that’s an option too)</a:t>
            </a:r>
          </a:p>
          <a:p>
            <a:r>
              <a:rPr lang="en-US" dirty="0"/>
              <a:t>Use available features to improve rendering times (“optimized media” and Render Cache in Resolve)</a:t>
            </a:r>
          </a:p>
          <a:p>
            <a:r>
              <a:rPr lang="en-US" dirty="0"/>
              <a:t>Choice of going straight to a compressed format (e.g., H.264 or H.265) or an intermediate near-lossless format (e.g., Apple </a:t>
            </a:r>
            <a:r>
              <a:rPr lang="en-US" dirty="0" err="1"/>
              <a:t>ProRes</a:t>
            </a:r>
            <a:r>
              <a:rPr lang="en-US" dirty="0"/>
              <a:t>), and </a:t>
            </a:r>
            <a:r>
              <a:rPr lang="en-US" i="1" dirty="0"/>
              <a:t>then</a:t>
            </a:r>
            <a:r>
              <a:rPr lang="en-US" dirty="0"/>
              <a:t> to compressed format.</a:t>
            </a:r>
          </a:p>
          <a:p>
            <a:r>
              <a:rPr lang="en-US" dirty="0"/>
              <a:t>I chose latter approach, because the final compressed file was a lot smaller but still looked good. Handbrake is great for this!</a:t>
            </a:r>
          </a:p>
          <a:p>
            <a:r>
              <a:rPr lang="en-US" dirty="0"/>
              <a:t>Place on web site or upload to YouTube</a:t>
            </a:r>
          </a:p>
        </p:txBody>
      </p:sp>
    </p:spTree>
    <p:extLst>
      <p:ext uri="{BB962C8B-B14F-4D97-AF65-F5344CB8AC3E}">
        <p14:creationId xmlns:p14="http://schemas.microsoft.com/office/powerpoint/2010/main" val="219965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47F9-DF8B-DE4E-B14E-581DD89BC694}"/>
              </a:ext>
            </a:extLst>
          </p:cNvPr>
          <p:cNvSpPr>
            <a:spLocks noGrp="1"/>
          </p:cNvSpPr>
          <p:nvPr>
            <p:ph type="title"/>
          </p:nvPr>
        </p:nvSpPr>
        <p:spPr/>
        <p:txBody>
          <a:bodyPr/>
          <a:lstStyle/>
          <a:p>
            <a:r>
              <a:rPr lang="en-US" dirty="0"/>
              <a:t>Closed captioning/subtitles</a:t>
            </a:r>
          </a:p>
        </p:txBody>
      </p:sp>
      <p:sp>
        <p:nvSpPr>
          <p:cNvPr id="3" name="Content Placeholder 2">
            <a:extLst>
              <a:ext uri="{FF2B5EF4-FFF2-40B4-BE49-F238E27FC236}">
                <a16:creationId xmlns:a16="http://schemas.microsoft.com/office/drawing/2014/main" id="{BB6200C1-44C9-7348-965F-BED653A3DA1B}"/>
              </a:ext>
            </a:extLst>
          </p:cNvPr>
          <p:cNvSpPr>
            <a:spLocks noGrp="1"/>
          </p:cNvSpPr>
          <p:nvPr>
            <p:ph idx="1"/>
          </p:nvPr>
        </p:nvSpPr>
        <p:spPr/>
        <p:txBody>
          <a:bodyPr>
            <a:normAutofit fontScale="92500" lnSpcReduction="10000"/>
          </a:bodyPr>
          <a:lstStyle/>
          <a:p>
            <a:r>
              <a:rPr lang="en-US" dirty="0"/>
              <a:t>It can be very helpful to one’s audience to offer closed captioning (line-by-line on-screen lyrics)</a:t>
            </a:r>
          </a:p>
          <a:p>
            <a:r>
              <a:rPr lang="en-US" dirty="0"/>
              <a:t>To create this, one needs:</a:t>
            </a:r>
          </a:p>
          <a:p>
            <a:pPr lvl="1"/>
            <a:r>
              <a:rPr lang="en-US" dirty="0"/>
              <a:t>the lyrics, broken up by line or phrase (think poetry)</a:t>
            </a:r>
          </a:p>
          <a:p>
            <a:pPr lvl="1"/>
            <a:r>
              <a:rPr lang="en-US" dirty="0"/>
              <a:t>Precise times of when each line starts, as H:MM:SS:FF (hour, minutes, seconds, frame number) or decimalized as </a:t>
            </a:r>
            <a:r>
              <a:rPr lang="en-US" dirty="0" err="1"/>
              <a:t>MM.SS.ff</a:t>
            </a:r>
            <a:r>
              <a:rPr lang="en-US" dirty="0"/>
              <a:t>, where </a:t>
            </a:r>
            <a:r>
              <a:rPr lang="en-US" dirty="0" err="1"/>
              <a:t>ff</a:t>
            </a:r>
            <a:r>
              <a:rPr lang="en-US" dirty="0"/>
              <a:t> is the fraction FF/framerate (e.g., 18/30 or 21/30)</a:t>
            </a:r>
          </a:p>
          <a:p>
            <a:r>
              <a:rPr lang="en-US" dirty="0"/>
              <a:t>Numerous different formats (WEBVTT, SBV, </a:t>
            </a:r>
            <a:r>
              <a:rPr lang="en-US" dirty="0" err="1"/>
              <a:t>etc</a:t>
            </a:r>
            <a:r>
              <a:rPr lang="en-US" dirty="0"/>
              <a:t>) but they are all basically:</a:t>
            </a:r>
          </a:p>
          <a:p>
            <a:pPr lvl="1"/>
            <a:r>
              <a:rPr lang="en-US" dirty="0" err="1"/>
              <a:t>H:MM:SS.ff</a:t>
            </a:r>
            <a:r>
              <a:rPr lang="en-US" dirty="0"/>
              <a:t> </a:t>
            </a:r>
            <a:r>
              <a:rPr lang="en-US" dirty="0">
                <a:sym typeface="Wingdings" pitchFamily="2" charset="2"/>
              </a:rPr>
              <a:t> </a:t>
            </a:r>
            <a:r>
              <a:rPr lang="en-US" dirty="0" err="1">
                <a:sym typeface="Wingdings" pitchFamily="2" charset="2"/>
              </a:rPr>
              <a:t>H:MM:SS.ff</a:t>
            </a:r>
            <a:endParaRPr lang="en-US" dirty="0">
              <a:sym typeface="Wingdings" pitchFamily="2" charset="2"/>
            </a:endParaRPr>
          </a:p>
          <a:p>
            <a:pPr lvl="1"/>
            <a:r>
              <a:rPr lang="en-US" dirty="0">
                <a:sym typeface="Wingdings" pitchFamily="2" charset="2"/>
              </a:rPr>
              <a:t>This is a line of the song lyrics.</a:t>
            </a:r>
          </a:p>
          <a:p>
            <a:pPr lvl="1"/>
            <a:r>
              <a:rPr lang="en-US" dirty="0">
                <a:sym typeface="Wingdings" pitchFamily="2" charset="2"/>
              </a:rPr>
              <a:t>(blank line)</a:t>
            </a:r>
            <a:endParaRPr lang="en-US" dirty="0"/>
          </a:p>
        </p:txBody>
      </p:sp>
    </p:spTree>
    <p:extLst>
      <p:ext uri="{BB962C8B-B14F-4D97-AF65-F5344CB8AC3E}">
        <p14:creationId xmlns:p14="http://schemas.microsoft.com/office/powerpoint/2010/main" val="36878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2E56-4E33-2B4A-9BD8-96C4345955CD}"/>
              </a:ext>
            </a:extLst>
          </p:cNvPr>
          <p:cNvSpPr>
            <a:spLocks noGrp="1"/>
          </p:cNvSpPr>
          <p:nvPr>
            <p:ph type="title"/>
          </p:nvPr>
        </p:nvSpPr>
        <p:spPr>
          <a:xfrm>
            <a:off x="1598612" y="-342890"/>
            <a:ext cx="9144001" cy="1371600"/>
          </a:xfrm>
        </p:spPr>
        <p:txBody>
          <a:bodyPr>
            <a:normAutofit fontScale="90000"/>
          </a:bodyPr>
          <a:lstStyle/>
          <a:p>
            <a:r>
              <a:rPr lang="en-US" dirty="0"/>
              <a:t>One minute snippet example virtual choir:</a:t>
            </a:r>
            <a:br>
              <a:rPr lang="en-US" dirty="0"/>
            </a:br>
            <a:r>
              <a:rPr lang="en-US" dirty="0"/>
              <a:t>“Salaam” (“Peace”) performed by </a:t>
            </a:r>
            <a:r>
              <a:rPr lang="en-US" dirty="0" err="1"/>
              <a:t>Marak</a:t>
            </a:r>
            <a:r>
              <a:rPr lang="en-US" dirty="0"/>
              <a:t> </a:t>
            </a:r>
            <a:r>
              <a:rPr lang="en-US" dirty="0" err="1"/>
              <a:t>Hayom</a:t>
            </a:r>
            <a:endParaRPr lang="en-US" dirty="0"/>
          </a:p>
        </p:txBody>
      </p:sp>
      <p:pic>
        <p:nvPicPr>
          <p:cNvPr id="6" name="Online Media 5" descr="snippet Salaam Marak Hayom final first minute">
            <a:hlinkClick r:id="" action="ppaction://media"/>
            <a:extLst>
              <a:ext uri="{FF2B5EF4-FFF2-40B4-BE49-F238E27FC236}">
                <a16:creationId xmlns:a16="http://schemas.microsoft.com/office/drawing/2014/main" id="{4B11BFC7-DD9D-5F4B-954E-E6202CB777BE}"/>
              </a:ext>
            </a:extLst>
          </p:cNvPr>
          <p:cNvPicPr>
            <a:picLocks noGrp="1" noRot="1" noChangeAspect="1"/>
          </p:cNvPicPr>
          <p:nvPr>
            <p:ph idx="1"/>
            <a:videoFile r:link="rId1"/>
          </p:nvPr>
        </p:nvPicPr>
        <p:blipFill>
          <a:blip r:embed="rId3"/>
          <a:stretch>
            <a:fillRect/>
          </a:stretch>
        </p:blipFill>
        <p:spPr>
          <a:xfrm>
            <a:off x="836612" y="1031338"/>
            <a:ext cx="10210800" cy="5743575"/>
          </a:xfrm>
          <a:prstGeom prst="rect">
            <a:avLst/>
          </a:prstGeom>
        </p:spPr>
      </p:pic>
    </p:spTree>
    <p:extLst>
      <p:ext uri="{BB962C8B-B14F-4D97-AF65-F5344CB8AC3E}">
        <p14:creationId xmlns:p14="http://schemas.microsoft.com/office/powerpoint/2010/main" val="21755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8D7D6-FEF1-7545-9E1D-7F33E9CCD327}"/>
              </a:ext>
            </a:extLst>
          </p:cNvPr>
          <p:cNvSpPr>
            <a:spLocks noGrp="1"/>
          </p:cNvSpPr>
          <p:nvPr>
            <p:ph type="title"/>
          </p:nvPr>
        </p:nvSpPr>
        <p:spPr/>
        <p:txBody>
          <a:bodyPr/>
          <a:lstStyle/>
          <a:p>
            <a:r>
              <a:rPr lang="en-US" dirty="0"/>
              <a:t>Outline for today’s talk</a:t>
            </a:r>
          </a:p>
        </p:txBody>
      </p:sp>
      <p:sp>
        <p:nvSpPr>
          <p:cNvPr id="3" name="Content Placeholder 2">
            <a:extLst>
              <a:ext uri="{FF2B5EF4-FFF2-40B4-BE49-F238E27FC236}">
                <a16:creationId xmlns:a16="http://schemas.microsoft.com/office/drawing/2014/main" id="{837559E1-186E-124C-91DF-AAA3C6B2C275}"/>
              </a:ext>
            </a:extLst>
          </p:cNvPr>
          <p:cNvSpPr>
            <a:spLocks noGrp="1"/>
          </p:cNvSpPr>
          <p:nvPr>
            <p:ph idx="1"/>
          </p:nvPr>
        </p:nvSpPr>
        <p:spPr/>
        <p:txBody>
          <a:bodyPr>
            <a:normAutofit/>
          </a:bodyPr>
          <a:lstStyle/>
          <a:p>
            <a:r>
              <a:rPr lang="en-US" dirty="0"/>
              <a:t>Digital video slide shows</a:t>
            </a:r>
          </a:p>
          <a:p>
            <a:pPr lvl="1"/>
            <a:r>
              <a:rPr lang="en-US" dirty="0"/>
              <a:t>Still images combined with music</a:t>
            </a:r>
          </a:p>
          <a:p>
            <a:endParaRPr lang="en-US" dirty="0"/>
          </a:p>
          <a:p>
            <a:pPr marL="0" indent="0">
              <a:buNone/>
            </a:pPr>
            <a:endParaRPr lang="en-US" dirty="0"/>
          </a:p>
          <a:p>
            <a:pPr marL="0" indent="0">
              <a:buNone/>
            </a:pPr>
            <a:endParaRPr lang="en-US" dirty="0"/>
          </a:p>
          <a:p>
            <a:r>
              <a:rPr lang="en-US" dirty="0"/>
              <a:t>Virtual choir videos</a:t>
            </a:r>
          </a:p>
          <a:p>
            <a:pPr lvl="1"/>
            <a:r>
              <a:rPr lang="en-US" dirty="0"/>
              <a:t>Individual recordings of singers brought together</a:t>
            </a:r>
          </a:p>
          <a:p>
            <a:endParaRPr lang="en-US" dirty="0"/>
          </a:p>
          <a:p>
            <a:endParaRPr lang="en-US" dirty="0"/>
          </a:p>
        </p:txBody>
      </p:sp>
      <p:pic>
        <p:nvPicPr>
          <p:cNvPr id="5" name="Picture 4">
            <a:extLst>
              <a:ext uri="{FF2B5EF4-FFF2-40B4-BE49-F238E27FC236}">
                <a16:creationId xmlns:a16="http://schemas.microsoft.com/office/drawing/2014/main" id="{51A0C09E-0BB4-434A-B47C-4D27161BB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812" y="1612900"/>
            <a:ext cx="4425894" cy="2794000"/>
          </a:xfrm>
          <a:prstGeom prst="rect">
            <a:avLst/>
          </a:prstGeom>
        </p:spPr>
      </p:pic>
      <p:pic>
        <p:nvPicPr>
          <p:cNvPr id="7" name="Picture 6">
            <a:extLst>
              <a:ext uri="{FF2B5EF4-FFF2-40B4-BE49-F238E27FC236}">
                <a16:creationId xmlns:a16="http://schemas.microsoft.com/office/drawing/2014/main" id="{D9BB12F6-7180-A84D-9DE2-DC466A6B9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812" y="4114800"/>
            <a:ext cx="4656091" cy="2978742"/>
          </a:xfrm>
          <a:prstGeom prst="rect">
            <a:avLst/>
          </a:prstGeom>
        </p:spPr>
      </p:pic>
    </p:spTree>
    <p:extLst>
      <p:ext uri="{BB962C8B-B14F-4D97-AF65-F5344CB8AC3E}">
        <p14:creationId xmlns:p14="http://schemas.microsoft.com/office/powerpoint/2010/main" val="121715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A79E-DCE0-A740-A992-22AEF8D93D36}"/>
              </a:ext>
            </a:extLst>
          </p:cNvPr>
          <p:cNvSpPr>
            <a:spLocks noGrp="1"/>
          </p:cNvSpPr>
          <p:nvPr>
            <p:ph type="title"/>
          </p:nvPr>
        </p:nvSpPr>
        <p:spPr>
          <a:xfrm>
            <a:off x="1499020" y="-136361"/>
            <a:ext cx="9144001" cy="1371600"/>
          </a:xfrm>
        </p:spPr>
        <p:txBody>
          <a:bodyPr/>
          <a:lstStyle/>
          <a:p>
            <a:r>
              <a:rPr lang="en-US" dirty="0"/>
              <a:t>Some complete virtual choirs</a:t>
            </a:r>
          </a:p>
        </p:txBody>
      </p:sp>
      <p:pic>
        <p:nvPicPr>
          <p:cNvPr id="5" name="Content Placeholder 4">
            <a:extLst>
              <a:ext uri="{FF2B5EF4-FFF2-40B4-BE49-F238E27FC236}">
                <a16:creationId xmlns:a16="http://schemas.microsoft.com/office/drawing/2014/main" id="{88CE1478-1372-2445-8072-4D80F2BD63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732" y="4350636"/>
            <a:ext cx="3988541" cy="2547047"/>
          </a:xfrm>
        </p:spPr>
      </p:pic>
      <p:pic>
        <p:nvPicPr>
          <p:cNvPr id="7" name="Picture 6">
            <a:extLst>
              <a:ext uri="{FF2B5EF4-FFF2-40B4-BE49-F238E27FC236}">
                <a16:creationId xmlns:a16="http://schemas.microsoft.com/office/drawing/2014/main" id="{0F76A293-94AB-234B-906A-724304F16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276" y="4445546"/>
            <a:ext cx="3657600" cy="2222269"/>
          </a:xfrm>
          <a:prstGeom prst="rect">
            <a:avLst/>
          </a:prstGeom>
        </p:spPr>
      </p:pic>
      <p:pic>
        <p:nvPicPr>
          <p:cNvPr id="9" name="Picture 8">
            <a:extLst>
              <a:ext uri="{FF2B5EF4-FFF2-40B4-BE49-F238E27FC236}">
                <a16:creationId xmlns:a16="http://schemas.microsoft.com/office/drawing/2014/main" id="{D86E065A-C0C7-644F-B109-52FE321B7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487" y="2172361"/>
            <a:ext cx="3545534" cy="2145712"/>
          </a:xfrm>
          <a:prstGeom prst="rect">
            <a:avLst/>
          </a:prstGeom>
        </p:spPr>
      </p:pic>
      <p:pic>
        <p:nvPicPr>
          <p:cNvPr id="11" name="Picture 10">
            <a:extLst>
              <a:ext uri="{FF2B5EF4-FFF2-40B4-BE49-F238E27FC236}">
                <a16:creationId xmlns:a16="http://schemas.microsoft.com/office/drawing/2014/main" id="{A80A4C93-C340-2F44-8957-F41C75862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1610" y="4350636"/>
            <a:ext cx="3832475" cy="2425962"/>
          </a:xfrm>
          <a:prstGeom prst="rect">
            <a:avLst/>
          </a:prstGeom>
        </p:spPr>
      </p:pic>
      <p:pic>
        <p:nvPicPr>
          <p:cNvPr id="13" name="Picture 12">
            <a:extLst>
              <a:ext uri="{FF2B5EF4-FFF2-40B4-BE49-F238E27FC236}">
                <a16:creationId xmlns:a16="http://schemas.microsoft.com/office/drawing/2014/main" id="{531AA7D3-A078-874E-B74E-0FE7D743B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4304" y="2060692"/>
            <a:ext cx="3860183" cy="2469558"/>
          </a:xfrm>
          <a:prstGeom prst="rect">
            <a:avLst/>
          </a:prstGeom>
        </p:spPr>
      </p:pic>
      <p:sp>
        <p:nvSpPr>
          <p:cNvPr id="14" name="TextBox 13">
            <a:extLst>
              <a:ext uri="{FF2B5EF4-FFF2-40B4-BE49-F238E27FC236}">
                <a16:creationId xmlns:a16="http://schemas.microsoft.com/office/drawing/2014/main" id="{CFC2D6CE-9A3E-4A4D-A411-1F8C179597E9}"/>
              </a:ext>
            </a:extLst>
          </p:cNvPr>
          <p:cNvSpPr txBox="1"/>
          <p:nvPr/>
        </p:nvSpPr>
        <p:spPr>
          <a:xfrm>
            <a:off x="1499020" y="1235239"/>
            <a:ext cx="6858000" cy="1200329"/>
          </a:xfrm>
          <a:prstGeom prst="rect">
            <a:avLst/>
          </a:prstGeom>
          <a:noFill/>
        </p:spPr>
        <p:txBody>
          <a:bodyPr wrap="square" rtlCol="0">
            <a:spAutoFit/>
          </a:bodyPr>
          <a:lstStyle/>
          <a:p>
            <a:r>
              <a:rPr lang="en-US" dirty="0">
                <a:hlinkClick r:id="rId7"/>
              </a:rPr>
              <a:t>https://davidpfriedlander.net/other/videos/some_virtual_choirs.html</a:t>
            </a:r>
            <a:endParaRPr lang="en-US" dirty="0"/>
          </a:p>
          <a:p>
            <a:r>
              <a:rPr lang="en-US" dirty="0"/>
              <a:t>Or</a:t>
            </a:r>
          </a:p>
          <a:p>
            <a:r>
              <a:rPr lang="en-US" b="1" dirty="0">
                <a:hlinkClick r:id="rId8"/>
              </a:rPr>
              <a:t>https://tinyurl.com/dpfVirtualChoir</a:t>
            </a:r>
            <a:endParaRPr lang="en-US" b="1" dirty="0"/>
          </a:p>
          <a:p>
            <a:endParaRPr lang="en-US" dirty="0"/>
          </a:p>
        </p:txBody>
      </p:sp>
    </p:spTree>
    <p:extLst>
      <p:ext uri="{BB962C8B-B14F-4D97-AF65-F5344CB8AC3E}">
        <p14:creationId xmlns:p14="http://schemas.microsoft.com/office/powerpoint/2010/main" val="323757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CCF0F-9CEB-9C40-BC1F-96C142E9016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33DE42C-1F01-7341-A969-95293B7DB3CE}"/>
              </a:ext>
            </a:extLst>
          </p:cNvPr>
          <p:cNvSpPr>
            <a:spLocks noGrp="1"/>
          </p:cNvSpPr>
          <p:nvPr>
            <p:ph idx="1"/>
          </p:nvPr>
        </p:nvSpPr>
        <p:spPr/>
        <p:txBody>
          <a:bodyPr/>
          <a:lstStyle/>
          <a:p>
            <a:r>
              <a:rPr lang="en-US" dirty="0"/>
              <a:t>Fascinating to apply still photographic experience to video</a:t>
            </a:r>
          </a:p>
          <a:p>
            <a:r>
              <a:rPr lang="en-US" dirty="0"/>
              <a:t>So much to learn!</a:t>
            </a:r>
          </a:p>
        </p:txBody>
      </p:sp>
    </p:spTree>
    <p:extLst>
      <p:ext uri="{BB962C8B-B14F-4D97-AF65-F5344CB8AC3E}">
        <p14:creationId xmlns:p14="http://schemas.microsoft.com/office/powerpoint/2010/main" val="190786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CDB5-7CFF-5740-B191-22F657A419A3}"/>
              </a:ext>
            </a:extLst>
          </p:cNvPr>
          <p:cNvSpPr>
            <a:spLocks noGrp="1"/>
          </p:cNvSpPr>
          <p:nvPr>
            <p:ph type="title"/>
          </p:nvPr>
        </p:nvSpPr>
        <p:spPr/>
        <p:txBody>
          <a:bodyPr/>
          <a:lstStyle/>
          <a:p>
            <a:r>
              <a:rPr lang="en-US" dirty="0"/>
              <a:t>Some of my web sites</a:t>
            </a:r>
          </a:p>
        </p:txBody>
      </p:sp>
      <p:sp>
        <p:nvSpPr>
          <p:cNvPr id="3" name="Content Placeholder 2">
            <a:extLst>
              <a:ext uri="{FF2B5EF4-FFF2-40B4-BE49-F238E27FC236}">
                <a16:creationId xmlns:a16="http://schemas.microsoft.com/office/drawing/2014/main" id="{67CC67E3-2A28-9E4B-A8BC-0F21F0AB0DE9}"/>
              </a:ext>
            </a:extLst>
          </p:cNvPr>
          <p:cNvSpPr>
            <a:spLocks noGrp="1"/>
          </p:cNvSpPr>
          <p:nvPr>
            <p:ph idx="1"/>
          </p:nvPr>
        </p:nvSpPr>
        <p:spPr/>
        <p:txBody>
          <a:bodyPr/>
          <a:lstStyle/>
          <a:p>
            <a:r>
              <a:rPr lang="en-US" dirty="0">
                <a:hlinkClick r:id="rId2"/>
              </a:rPr>
              <a:t>https://davidpfriedlander.net/photo.html</a:t>
            </a:r>
            <a:endParaRPr lang="en-US" dirty="0"/>
          </a:p>
          <a:p>
            <a:r>
              <a:rPr lang="en-US" dirty="0">
                <a:hlinkClick r:id="rId3"/>
              </a:rPr>
              <a:t>https://asd.gsfc.nasa.gov/David.Friedlander/dpf_index.html</a:t>
            </a:r>
            <a:endParaRPr lang="en-US" dirty="0"/>
          </a:p>
          <a:p>
            <a:r>
              <a:rPr lang="en-US" dirty="0">
                <a:hlinkClick r:id="rId4"/>
              </a:rPr>
              <a:t>https://dpfriedlander.smugmug.com</a:t>
            </a:r>
            <a:endParaRPr lang="en-US" dirty="0"/>
          </a:p>
          <a:p>
            <a:endParaRPr lang="en-US" dirty="0"/>
          </a:p>
          <a:p>
            <a:r>
              <a:rPr lang="en-US" dirty="0"/>
              <a:t>Or, simply: </a:t>
            </a:r>
            <a:r>
              <a:rPr lang="en-US" b="1" dirty="0">
                <a:hlinkClick r:id="rId5"/>
              </a:rPr>
              <a:t>https://tinyurl.com/friedlanderphoto</a:t>
            </a:r>
            <a:endParaRPr lang="en-US" b="1" dirty="0"/>
          </a:p>
          <a:p>
            <a:endParaRPr lang="en-US" dirty="0"/>
          </a:p>
          <a:p>
            <a:r>
              <a:rPr lang="en-US" dirty="0"/>
              <a:t>Email: </a:t>
            </a:r>
            <a:r>
              <a:rPr lang="en-US" dirty="0" err="1"/>
              <a:t>david.p.friedlander@nasa.gov</a:t>
            </a:r>
            <a:endParaRPr lang="en-US" dirty="0"/>
          </a:p>
        </p:txBody>
      </p:sp>
    </p:spTree>
    <p:extLst>
      <p:ext uri="{BB962C8B-B14F-4D97-AF65-F5344CB8AC3E}">
        <p14:creationId xmlns:p14="http://schemas.microsoft.com/office/powerpoint/2010/main" val="399115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C229-D7FB-7F4B-A0EF-074D7E6BB9FA}"/>
              </a:ext>
            </a:extLst>
          </p:cNvPr>
          <p:cNvSpPr>
            <a:spLocks noGrp="1"/>
          </p:cNvSpPr>
          <p:nvPr>
            <p:ph type="title"/>
          </p:nvPr>
        </p:nvSpPr>
        <p:spPr/>
        <p:txBody>
          <a:bodyPr/>
          <a:lstStyle/>
          <a:p>
            <a:r>
              <a:rPr lang="en-US" dirty="0"/>
              <a:t>Digital video slide shows</a:t>
            </a:r>
          </a:p>
        </p:txBody>
      </p:sp>
      <p:sp>
        <p:nvSpPr>
          <p:cNvPr id="3" name="Content Placeholder 2">
            <a:extLst>
              <a:ext uri="{FF2B5EF4-FFF2-40B4-BE49-F238E27FC236}">
                <a16:creationId xmlns:a16="http://schemas.microsoft.com/office/drawing/2014/main" id="{45D48ED5-BFA6-394D-9891-3DD715C097C3}"/>
              </a:ext>
            </a:extLst>
          </p:cNvPr>
          <p:cNvSpPr>
            <a:spLocks noGrp="1"/>
          </p:cNvSpPr>
          <p:nvPr>
            <p:ph idx="1"/>
          </p:nvPr>
        </p:nvSpPr>
        <p:spPr>
          <a:xfrm>
            <a:off x="1522413" y="2133600"/>
            <a:ext cx="9134391" cy="4114801"/>
          </a:xfrm>
        </p:spPr>
        <p:txBody>
          <a:bodyPr/>
          <a:lstStyle/>
          <a:p>
            <a:r>
              <a:rPr lang="en-US" dirty="0"/>
              <a:t>Wanted to create a slide show for public presentation which was not simply one static photo flashing up after another</a:t>
            </a:r>
          </a:p>
          <a:p>
            <a:r>
              <a:rPr lang="en-US" dirty="0"/>
              <a:t>Keep total length under 8 or 9 minutes </a:t>
            </a:r>
          </a:p>
          <a:p>
            <a:r>
              <a:rPr lang="en-US" dirty="0"/>
              <a:t>Each photo displays for about 4 seconds, including transitions</a:t>
            </a:r>
          </a:p>
          <a:p>
            <a:r>
              <a:rPr lang="en-US" dirty="0"/>
              <a:t>Don’t use too many kinds of transitions (just like </a:t>
            </a:r>
            <a:r>
              <a:rPr lang="en-US" dirty="0" err="1"/>
              <a:t>Powerpoint</a:t>
            </a:r>
            <a:r>
              <a:rPr lang="en-US" dirty="0"/>
              <a:t>!) in any one slide show</a:t>
            </a:r>
          </a:p>
          <a:p>
            <a:r>
              <a:rPr lang="en-US" dirty="0"/>
              <a:t>Background  music: choose music meaningful to the person(s) featured in the slide show</a:t>
            </a:r>
          </a:p>
        </p:txBody>
      </p:sp>
      <p:pic>
        <p:nvPicPr>
          <p:cNvPr id="13" name="Picture 12">
            <a:extLst>
              <a:ext uri="{FF2B5EF4-FFF2-40B4-BE49-F238E27FC236}">
                <a16:creationId xmlns:a16="http://schemas.microsoft.com/office/drawing/2014/main" id="{C46281A5-7A8C-B944-A585-BD54EDDD0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33608">
            <a:off x="9081898" y="303090"/>
            <a:ext cx="2853420" cy="1927644"/>
          </a:xfrm>
          <a:prstGeom prst="rect">
            <a:avLst/>
          </a:prstGeom>
        </p:spPr>
      </p:pic>
    </p:spTree>
    <p:extLst>
      <p:ext uri="{BB962C8B-B14F-4D97-AF65-F5344CB8AC3E}">
        <p14:creationId xmlns:p14="http://schemas.microsoft.com/office/powerpoint/2010/main" val="83384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783DB-1DEE-4143-818F-C0BB172EF478}"/>
              </a:ext>
            </a:extLst>
          </p:cNvPr>
          <p:cNvSpPr>
            <a:spLocks noGrp="1"/>
          </p:cNvSpPr>
          <p:nvPr>
            <p:ph type="title"/>
          </p:nvPr>
        </p:nvSpPr>
        <p:spPr/>
        <p:txBody>
          <a:bodyPr/>
          <a:lstStyle/>
          <a:p>
            <a:r>
              <a:rPr lang="en-US" dirty="0"/>
              <a:t>Software used</a:t>
            </a:r>
          </a:p>
        </p:txBody>
      </p:sp>
      <p:sp>
        <p:nvSpPr>
          <p:cNvPr id="3" name="Content Placeholder 2">
            <a:extLst>
              <a:ext uri="{FF2B5EF4-FFF2-40B4-BE49-F238E27FC236}">
                <a16:creationId xmlns:a16="http://schemas.microsoft.com/office/drawing/2014/main" id="{72504A78-9BE5-8A44-B143-72AE9B44BDC5}"/>
              </a:ext>
            </a:extLst>
          </p:cNvPr>
          <p:cNvSpPr>
            <a:spLocks noGrp="1"/>
          </p:cNvSpPr>
          <p:nvPr>
            <p:ph idx="1"/>
          </p:nvPr>
        </p:nvSpPr>
        <p:spPr/>
        <p:txBody>
          <a:bodyPr>
            <a:normAutofit/>
          </a:bodyPr>
          <a:lstStyle/>
          <a:p>
            <a:r>
              <a:rPr lang="en-US" dirty="0"/>
              <a:t>Apple iMovie (various versions) (NLE (non-linear editor))</a:t>
            </a:r>
          </a:p>
          <a:p>
            <a:pPr lvl="1"/>
            <a:r>
              <a:rPr lang="en-US" dirty="0"/>
              <a:t>Free with a new Mac or available from Mac App Store</a:t>
            </a:r>
          </a:p>
          <a:p>
            <a:pPr lvl="1"/>
            <a:r>
              <a:rPr lang="en-US" dirty="0"/>
              <a:t>https://</a:t>
            </a:r>
            <a:r>
              <a:rPr lang="en-US" dirty="0" err="1"/>
              <a:t>www.apple.com</a:t>
            </a:r>
            <a:r>
              <a:rPr lang="en-US" dirty="0"/>
              <a:t>/</a:t>
            </a:r>
            <a:r>
              <a:rPr lang="en-US" dirty="0" err="1"/>
              <a:t>imovie</a:t>
            </a:r>
            <a:r>
              <a:rPr lang="en-US" dirty="0"/>
              <a:t>/</a:t>
            </a:r>
          </a:p>
          <a:p>
            <a:pPr lvl="1"/>
            <a:r>
              <a:rPr lang="en-US" dirty="0"/>
              <a:t>https://</a:t>
            </a:r>
            <a:r>
              <a:rPr lang="en-US" dirty="0" err="1"/>
              <a:t>apps.apple.com</a:t>
            </a:r>
            <a:r>
              <a:rPr lang="en-US" dirty="0"/>
              <a:t>/us/app/</a:t>
            </a:r>
            <a:r>
              <a:rPr lang="en-US" dirty="0" err="1"/>
              <a:t>imovie</a:t>
            </a:r>
            <a:r>
              <a:rPr lang="en-US" dirty="0"/>
              <a:t>/id408981434?mt=12</a:t>
            </a:r>
          </a:p>
          <a:p>
            <a:r>
              <a:rPr lang="en-US" dirty="0"/>
              <a:t>Handbrake (video compression)</a:t>
            </a:r>
          </a:p>
          <a:p>
            <a:pPr lvl="1"/>
            <a:r>
              <a:rPr lang="en-US" dirty="0"/>
              <a:t>Free application</a:t>
            </a:r>
          </a:p>
          <a:p>
            <a:pPr lvl="1"/>
            <a:r>
              <a:rPr lang="en-US" dirty="0">
                <a:hlinkClick r:id="rId2"/>
              </a:rPr>
              <a:t>https://handbrake.fr/</a:t>
            </a:r>
            <a:endParaRPr lang="en-US" dirty="0"/>
          </a:p>
          <a:p>
            <a:r>
              <a:rPr lang="en-US" dirty="0" err="1"/>
              <a:t>DaVinci</a:t>
            </a:r>
            <a:r>
              <a:rPr lang="en-US" dirty="0"/>
              <a:t> Resolve from Blackmagic Design	</a:t>
            </a:r>
          </a:p>
          <a:p>
            <a:pPr lvl="1"/>
            <a:r>
              <a:rPr lang="en-US" dirty="0"/>
              <a:t>https://</a:t>
            </a:r>
            <a:r>
              <a:rPr lang="en-US" dirty="0" err="1"/>
              <a:t>www.blackmagicdesign.com</a:t>
            </a:r>
            <a:r>
              <a:rPr lang="en-US" dirty="0"/>
              <a:t>/products/</a:t>
            </a:r>
            <a:r>
              <a:rPr lang="en-US" dirty="0" err="1"/>
              <a:t>davinciresolve</a:t>
            </a:r>
            <a:r>
              <a:rPr lang="en-US" dirty="0"/>
              <a:t>/</a:t>
            </a:r>
          </a:p>
          <a:p>
            <a:endParaRPr lang="en-US" dirty="0"/>
          </a:p>
        </p:txBody>
      </p:sp>
      <p:pic>
        <p:nvPicPr>
          <p:cNvPr id="5" name="Picture 4">
            <a:extLst>
              <a:ext uri="{FF2B5EF4-FFF2-40B4-BE49-F238E27FC236}">
                <a16:creationId xmlns:a16="http://schemas.microsoft.com/office/drawing/2014/main" id="{E8F002C2-3BCF-654D-B716-D46DFACB1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012" y="1981200"/>
            <a:ext cx="977900" cy="1181100"/>
          </a:xfrm>
          <a:prstGeom prst="rect">
            <a:avLst/>
          </a:prstGeom>
        </p:spPr>
      </p:pic>
      <p:pic>
        <p:nvPicPr>
          <p:cNvPr id="7" name="Picture 6">
            <a:extLst>
              <a:ext uri="{FF2B5EF4-FFF2-40B4-BE49-F238E27FC236}">
                <a16:creationId xmlns:a16="http://schemas.microsoft.com/office/drawing/2014/main" id="{5E316BAC-E979-3A43-92F9-91B2C6DEA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9612" y="4953000"/>
            <a:ext cx="1447800" cy="1371600"/>
          </a:xfrm>
          <a:prstGeom prst="rect">
            <a:avLst/>
          </a:prstGeom>
        </p:spPr>
      </p:pic>
      <p:pic>
        <p:nvPicPr>
          <p:cNvPr id="9" name="Picture 8">
            <a:extLst>
              <a:ext uri="{FF2B5EF4-FFF2-40B4-BE49-F238E27FC236}">
                <a16:creationId xmlns:a16="http://schemas.microsoft.com/office/drawing/2014/main" id="{BCEBECB7-66BD-BF4C-8E73-8E145FEEC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212" y="3422780"/>
            <a:ext cx="1079500" cy="1219200"/>
          </a:xfrm>
          <a:prstGeom prst="rect">
            <a:avLst/>
          </a:prstGeom>
        </p:spPr>
      </p:pic>
    </p:spTree>
    <p:extLst>
      <p:ext uri="{BB962C8B-B14F-4D97-AF65-F5344CB8AC3E}">
        <p14:creationId xmlns:p14="http://schemas.microsoft.com/office/powerpoint/2010/main" val="253461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7762-4666-B549-87D1-AFD7EEC4D049}"/>
              </a:ext>
            </a:extLst>
          </p:cNvPr>
          <p:cNvSpPr>
            <a:spLocks noGrp="1"/>
          </p:cNvSpPr>
          <p:nvPr>
            <p:ph type="title"/>
          </p:nvPr>
        </p:nvSpPr>
        <p:spPr>
          <a:xfrm>
            <a:off x="1512803" y="-533400"/>
            <a:ext cx="9144001" cy="1371600"/>
          </a:xfrm>
        </p:spPr>
        <p:txBody>
          <a:bodyPr/>
          <a:lstStyle/>
          <a:p>
            <a:r>
              <a:rPr lang="en-US" dirty="0"/>
              <a:t>An example slide show (21 second snippet)</a:t>
            </a:r>
          </a:p>
        </p:txBody>
      </p:sp>
      <p:sp>
        <p:nvSpPr>
          <p:cNvPr id="3" name="Content Placeholder 2">
            <a:extLst>
              <a:ext uri="{FF2B5EF4-FFF2-40B4-BE49-F238E27FC236}">
                <a16:creationId xmlns:a16="http://schemas.microsoft.com/office/drawing/2014/main" id="{C809858D-45F4-8A4C-A3C6-341F963E67CB}"/>
              </a:ext>
            </a:extLst>
          </p:cNvPr>
          <p:cNvSpPr>
            <a:spLocks noGrp="1"/>
          </p:cNvSpPr>
          <p:nvPr>
            <p:ph idx="1"/>
          </p:nvPr>
        </p:nvSpPr>
        <p:spPr/>
        <p:txBody>
          <a:bodyPr/>
          <a:lstStyle/>
          <a:p>
            <a:r>
              <a:rPr lang="en-US" dirty="0"/>
              <a:t>(&lt;&lt;2 minutes of 60</a:t>
            </a:r>
            <a:r>
              <a:rPr lang="en-US" baseline="30000" dirty="0"/>
              <a:t>th</a:t>
            </a:r>
            <a:r>
              <a:rPr lang="en-US" dirty="0"/>
              <a:t> anniversary show, especially across musical interlude break)</a:t>
            </a:r>
          </a:p>
        </p:txBody>
      </p:sp>
      <p:pic>
        <p:nvPicPr>
          <p:cNvPr id="4" name="Online Media 3" descr="snippet JM60th anniv video snippet 21s">
            <a:hlinkClick r:id="" action="ppaction://media"/>
            <a:extLst>
              <a:ext uri="{FF2B5EF4-FFF2-40B4-BE49-F238E27FC236}">
                <a16:creationId xmlns:a16="http://schemas.microsoft.com/office/drawing/2014/main" id="{D90AEFFF-CFFB-9C4E-AAD1-79E50B651B77}"/>
              </a:ext>
            </a:extLst>
          </p:cNvPr>
          <p:cNvPicPr>
            <a:picLocks noRot="1" noChangeAspect="1"/>
          </p:cNvPicPr>
          <p:nvPr>
            <a:videoFile r:link="rId1"/>
          </p:nvPr>
        </p:nvPicPr>
        <p:blipFill>
          <a:blip r:embed="rId3"/>
          <a:stretch>
            <a:fillRect/>
          </a:stretch>
        </p:blipFill>
        <p:spPr>
          <a:xfrm>
            <a:off x="865896" y="838200"/>
            <a:ext cx="10437813" cy="5871270"/>
          </a:xfrm>
          <a:prstGeom prst="rect">
            <a:avLst/>
          </a:prstGeom>
        </p:spPr>
      </p:pic>
    </p:spTree>
    <p:extLst>
      <p:ext uri="{BB962C8B-B14F-4D97-AF65-F5344CB8AC3E}">
        <p14:creationId xmlns:p14="http://schemas.microsoft.com/office/powerpoint/2010/main" val="260722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0096-B25F-F54C-999C-BF0F5B615A28}"/>
              </a:ext>
            </a:extLst>
          </p:cNvPr>
          <p:cNvSpPr>
            <a:spLocks noGrp="1"/>
          </p:cNvSpPr>
          <p:nvPr>
            <p:ph type="title"/>
          </p:nvPr>
        </p:nvSpPr>
        <p:spPr/>
        <p:txBody>
          <a:bodyPr/>
          <a:lstStyle/>
          <a:p>
            <a:r>
              <a:rPr lang="en-US" dirty="0"/>
              <a:t>Source material</a:t>
            </a:r>
          </a:p>
        </p:txBody>
      </p:sp>
      <p:sp>
        <p:nvSpPr>
          <p:cNvPr id="3" name="Content Placeholder 2">
            <a:extLst>
              <a:ext uri="{FF2B5EF4-FFF2-40B4-BE49-F238E27FC236}">
                <a16:creationId xmlns:a16="http://schemas.microsoft.com/office/drawing/2014/main" id="{A5D4EE56-20BE-1040-A3CD-7B011E690750}"/>
              </a:ext>
            </a:extLst>
          </p:cNvPr>
          <p:cNvSpPr>
            <a:spLocks noGrp="1"/>
          </p:cNvSpPr>
          <p:nvPr>
            <p:ph idx="1"/>
          </p:nvPr>
        </p:nvSpPr>
        <p:spPr/>
        <p:txBody>
          <a:bodyPr/>
          <a:lstStyle/>
          <a:p>
            <a:r>
              <a:rPr lang="en-US" dirty="0"/>
              <a:t>Collect photos for slide show, and organize them into categories</a:t>
            </a:r>
          </a:p>
          <a:p>
            <a:r>
              <a:rPr lang="en-US" dirty="0"/>
              <a:t>Having sections to your videos makes it less interminable for your viewers!</a:t>
            </a:r>
          </a:p>
          <a:p>
            <a:r>
              <a:rPr lang="en-US" dirty="0"/>
              <a:t>Fix your photos in Photoshop (or similar) so that they look their best (black point, white point, crop, color correction, </a:t>
            </a:r>
            <a:r>
              <a:rPr lang="en-US" dirty="0" err="1"/>
              <a:t>etc</a:t>
            </a:r>
            <a:r>
              <a:rPr lang="en-US" dirty="0"/>
              <a:t>)</a:t>
            </a:r>
          </a:p>
          <a:p>
            <a:r>
              <a:rPr lang="en-US" dirty="0" err="1"/>
              <a:t>Downsample</a:t>
            </a:r>
            <a:r>
              <a:rPr lang="en-US" dirty="0"/>
              <a:t> your images: </a:t>
            </a:r>
            <a:r>
              <a:rPr lang="en-US" dirty="0" err="1"/>
              <a:t>FullHD</a:t>
            </a:r>
            <a:r>
              <a:rPr lang="en-US" dirty="0"/>
              <a:t> is 1920x1080, i.e., about 2 megapixels, so no need for 20MP images.</a:t>
            </a:r>
          </a:p>
        </p:txBody>
      </p:sp>
    </p:spTree>
    <p:extLst>
      <p:ext uri="{BB962C8B-B14F-4D97-AF65-F5344CB8AC3E}">
        <p14:creationId xmlns:p14="http://schemas.microsoft.com/office/powerpoint/2010/main" val="75415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55BA02-F8D5-A641-93C8-6367743B5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333" y="4648200"/>
            <a:ext cx="3400560" cy="1914827"/>
          </a:xfrm>
          <a:prstGeom prst="rect">
            <a:avLst/>
          </a:prstGeom>
        </p:spPr>
      </p:pic>
      <p:pic>
        <p:nvPicPr>
          <p:cNvPr id="7" name="Picture 6">
            <a:extLst>
              <a:ext uri="{FF2B5EF4-FFF2-40B4-BE49-F238E27FC236}">
                <a16:creationId xmlns:a16="http://schemas.microsoft.com/office/drawing/2014/main" id="{49B99107-F87A-4649-AD13-436DC1D2E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3628">
            <a:off x="202648" y="230226"/>
            <a:ext cx="1936675" cy="2262650"/>
          </a:xfrm>
          <a:prstGeom prst="rect">
            <a:avLst/>
          </a:prstGeom>
        </p:spPr>
      </p:pic>
      <p:pic>
        <p:nvPicPr>
          <p:cNvPr id="5" name="Picture 4">
            <a:extLst>
              <a:ext uri="{FF2B5EF4-FFF2-40B4-BE49-F238E27FC236}">
                <a16:creationId xmlns:a16="http://schemas.microsoft.com/office/drawing/2014/main" id="{F87329B6-6781-1441-8FA5-A3C3953A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7086">
            <a:off x="9977491" y="193151"/>
            <a:ext cx="1777087" cy="2336800"/>
          </a:xfrm>
          <a:prstGeom prst="rect">
            <a:avLst/>
          </a:prstGeom>
        </p:spPr>
      </p:pic>
      <p:sp>
        <p:nvSpPr>
          <p:cNvPr id="2" name="Title 1">
            <a:extLst>
              <a:ext uri="{FF2B5EF4-FFF2-40B4-BE49-F238E27FC236}">
                <a16:creationId xmlns:a16="http://schemas.microsoft.com/office/drawing/2014/main" id="{F0EA12D7-F46F-E444-A617-1ACB969105C4}"/>
              </a:ext>
            </a:extLst>
          </p:cNvPr>
          <p:cNvSpPr>
            <a:spLocks noGrp="1"/>
          </p:cNvSpPr>
          <p:nvPr>
            <p:ph type="title"/>
          </p:nvPr>
        </p:nvSpPr>
        <p:spPr>
          <a:xfrm>
            <a:off x="2132012" y="381000"/>
            <a:ext cx="9144001" cy="1371600"/>
          </a:xfrm>
        </p:spPr>
        <p:txBody>
          <a:bodyPr/>
          <a:lstStyle/>
          <a:p>
            <a:r>
              <a:rPr lang="en-US" dirty="0"/>
              <a:t>Ken Burns Effect</a:t>
            </a:r>
          </a:p>
        </p:txBody>
      </p:sp>
      <p:sp>
        <p:nvSpPr>
          <p:cNvPr id="3" name="Content Placeholder 2">
            <a:extLst>
              <a:ext uri="{FF2B5EF4-FFF2-40B4-BE49-F238E27FC236}">
                <a16:creationId xmlns:a16="http://schemas.microsoft.com/office/drawing/2014/main" id="{89317ADB-3C5E-7A49-A841-A84EF2486C2B}"/>
              </a:ext>
            </a:extLst>
          </p:cNvPr>
          <p:cNvSpPr>
            <a:spLocks noGrp="1"/>
          </p:cNvSpPr>
          <p:nvPr>
            <p:ph idx="1"/>
          </p:nvPr>
        </p:nvSpPr>
        <p:spPr>
          <a:xfrm>
            <a:off x="1070017" y="1905000"/>
            <a:ext cx="9134391" cy="4114801"/>
          </a:xfrm>
        </p:spPr>
        <p:txBody>
          <a:bodyPr>
            <a:normAutofit lnSpcReduction="10000"/>
          </a:bodyPr>
          <a:lstStyle/>
          <a:p>
            <a:r>
              <a:rPr lang="en-US" dirty="0"/>
              <a:t>Allows one to pan/zoom around a photo, to make it less static</a:t>
            </a:r>
          </a:p>
          <a:p>
            <a:r>
              <a:rPr lang="en-US" dirty="0"/>
              <a:t>Named for documentary film director Ken Burns, who used it in “The Civil War” and subsequently.</a:t>
            </a:r>
          </a:p>
          <a:p>
            <a:r>
              <a:rPr lang="en-US" dirty="0"/>
              <a:t>Included in many NLE applications (“Ken Burns Effect” in iMovie; “Dynamic Zoom” in </a:t>
            </a:r>
            <a:r>
              <a:rPr lang="en-US" dirty="0" err="1"/>
              <a:t>DaVinci</a:t>
            </a:r>
            <a:r>
              <a:rPr lang="en-US" dirty="0"/>
              <a:t> Resolve)</a:t>
            </a:r>
          </a:p>
          <a:p>
            <a:r>
              <a:rPr lang="en-US" dirty="0"/>
              <a:t>Set starting point and ending point (usually green and red rectangles) for any one photo, where one sets zoom and pan amount at each point, will automatically adjust from start to end.</a:t>
            </a:r>
          </a:p>
          <a:p>
            <a:r>
              <a:rPr lang="en-US" dirty="0"/>
              <a:t>There are defaults, but I adjust for every photo individually (looking at composition) and for variety (don’t want to always zoom in, say)</a:t>
            </a:r>
          </a:p>
        </p:txBody>
      </p:sp>
    </p:spTree>
    <p:extLst>
      <p:ext uri="{BB962C8B-B14F-4D97-AF65-F5344CB8AC3E}">
        <p14:creationId xmlns:p14="http://schemas.microsoft.com/office/powerpoint/2010/main" val="6428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CB86-E5AA-7C4F-928E-42E88952A19A}"/>
              </a:ext>
            </a:extLst>
          </p:cNvPr>
          <p:cNvSpPr>
            <a:spLocks noGrp="1"/>
          </p:cNvSpPr>
          <p:nvPr>
            <p:ph type="title"/>
          </p:nvPr>
        </p:nvSpPr>
        <p:spPr/>
        <p:txBody>
          <a:bodyPr/>
          <a:lstStyle/>
          <a:p>
            <a:r>
              <a:rPr lang="en-US" dirty="0"/>
              <a:t>Music for slide shows</a:t>
            </a:r>
          </a:p>
        </p:txBody>
      </p:sp>
      <p:sp>
        <p:nvSpPr>
          <p:cNvPr id="3" name="Content Placeholder 2">
            <a:extLst>
              <a:ext uri="{FF2B5EF4-FFF2-40B4-BE49-F238E27FC236}">
                <a16:creationId xmlns:a16="http://schemas.microsoft.com/office/drawing/2014/main" id="{C3189085-D23D-5347-A660-F2FA9AE419C9}"/>
              </a:ext>
            </a:extLst>
          </p:cNvPr>
          <p:cNvSpPr>
            <a:spLocks noGrp="1"/>
          </p:cNvSpPr>
          <p:nvPr>
            <p:ph idx="1"/>
          </p:nvPr>
        </p:nvSpPr>
        <p:spPr/>
        <p:txBody>
          <a:bodyPr>
            <a:normAutofit fontScale="92500" lnSpcReduction="10000"/>
          </a:bodyPr>
          <a:lstStyle/>
          <a:p>
            <a:r>
              <a:rPr lang="en-US" dirty="0"/>
              <a:t>Want music relevant to the people involved</a:t>
            </a:r>
          </a:p>
          <a:p>
            <a:r>
              <a:rPr lang="en-US" dirty="0"/>
              <a:t>Don’t want the music to be distracting</a:t>
            </a:r>
          </a:p>
          <a:p>
            <a:r>
              <a:rPr lang="en-US" dirty="0"/>
              <a:t>Transition from one musical selection to another  </a:t>
            </a:r>
          </a:p>
          <a:p>
            <a:pPr lvl="1"/>
            <a:r>
              <a:rPr lang="en-US" dirty="0"/>
              <a:t>Keep same chord or key, if possible, to make less jarring. </a:t>
            </a:r>
          </a:p>
          <a:p>
            <a:pPr lvl="1"/>
            <a:r>
              <a:rPr lang="en-US" dirty="0"/>
              <a:t>Or simply fade out. </a:t>
            </a:r>
          </a:p>
          <a:p>
            <a:pPr lvl="1"/>
            <a:r>
              <a:rPr lang="en-US" dirty="0"/>
              <a:t>Line up with slide show section changes, if possible</a:t>
            </a:r>
          </a:p>
          <a:p>
            <a:r>
              <a:rPr lang="en-US" dirty="0"/>
              <a:t>End of entire slide show: have music reach an ending, too (don’t chop off in the middle)</a:t>
            </a:r>
          </a:p>
          <a:p>
            <a:r>
              <a:rPr lang="en-US" dirty="0"/>
              <a:t>Start of slide show: don’t have to start at beginning of piece, but perhaps start of phrase.</a:t>
            </a:r>
          </a:p>
        </p:txBody>
      </p:sp>
    </p:spTree>
    <p:extLst>
      <p:ext uri="{BB962C8B-B14F-4D97-AF65-F5344CB8AC3E}">
        <p14:creationId xmlns:p14="http://schemas.microsoft.com/office/powerpoint/2010/main" val="154061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Blue Tunnel 16x9</Template>
  <TotalTime>10933</TotalTime>
  <Words>2512</Words>
  <Application>Microsoft Macintosh PowerPoint</Application>
  <PresentationFormat>Custom</PresentationFormat>
  <Paragraphs>189</Paragraphs>
  <Slides>32</Slides>
  <Notes>1</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Corbel</vt:lpstr>
      <vt:lpstr>Digital Blue Tunnel 16x9</vt:lpstr>
      <vt:lpstr>A still photographer  steps into video:  Slide shows and virtual choirs </vt:lpstr>
      <vt:lpstr>My background (David Friedlander)</vt:lpstr>
      <vt:lpstr>Outline for today’s talk</vt:lpstr>
      <vt:lpstr>Digital video slide shows</vt:lpstr>
      <vt:lpstr>Software used</vt:lpstr>
      <vt:lpstr>An example slide show (21 second snippet)</vt:lpstr>
      <vt:lpstr>Source material</vt:lpstr>
      <vt:lpstr>Ken Burns Effect</vt:lpstr>
      <vt:lpstr>Music for slide shows</vt:lpstr>
      <vt:lpstr>Some complete slide shows</vt:lpstr>
      <vt:lpstr>And now for something completely different… Virtual Choirs!</vt:lpstr>
      <vt:lpstr>Two minute example of virtual choir</vt:lpstr>
      <vt:lpstr>How a virtual choir works</vt:lpstr>
      <vt:lpstr>Backing tracks</vt:lpstr>
      <vt:lpstr>When recording</vt:lpstr>
      <vt:lpstr>Role of the video producer</vt:lpstr>
      <vt:lpstr>Computer requirements for video editing</vt:lpstr>
      <vt:lpstr>Editing: First line up the audio</vt:lpstr>
      <vt:lpstr>More on lining up tracks</vt:lpstr>
      <vt:lpstr>Balancing sound</vt:lpstr>
      <vt:lpstr>It makes a difference! </vt:lpstr>
      <vt:lpstr>Notes held too long or out of tune</vt:lpstr>
      <vt:lpstr>Color correction</vt:lpstr>
      <vt:lpstr>Layout: Showing multiple videos at once</vt:lpstr>
      <vt:lpstr>Layout: Part 2–Adding motion</vt:lpstr>
      <vt:lpstr>Example of movement (middle school choir) [21 sec]</vt:lpstr>
      <vt:lpstr>Output: Rendering</vt:lpstr>
      <vt:lpstr>Closed captioning/subtitles</vt:lpstr>
      <vt:lpstr>One minute snippet example virtual choir: “Salaam” (“Peace”) performed by Marak Hayom</vt:lpstr>
      <vt:lpstr>Some complete virtual choirs</vt:lpstr>
      <vt:lpstr>Conclusion</vt:lpstr>
      <vt:lpstr>Some of my web sites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still photographer’s foray into video</dc:title>
  <dc:creator>David Friedlander</dc:creator>
  <cp:lastModifiedBy>Friedlander, David P. (GSFC-660.2)[ADNET SYSTEMS INC]</cp:lastModifiedBy>
  <cp:revision>98</cp:revision>
  <dcterms:created xsi:type="dcterms:W3CDTF">2020-11-27T13:00:28Z</dcterms:created>
  <dcterms:modified xsi:type="dcterms:W3CDTF">2020-12-09T05:01:01Z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