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5" r:id="rId13"/>
    <p:sldId id="267" r:id="rId14"/>
    <p:sldId id="270" r:id="rId15"/>
    <p:sldId id="271" r:id="rId16"/>
    <p:sldId id="268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2B3832A-63A0-47CE-9D26-5A2E8537DE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FDC0B5-CE69-4699-BA13-8C63141D24A8}" type="datetimeFigureOut">
              <a:rPr lang="en-US" smtClean="0"/>
              <a:t>5/7/2012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profotos.com/education/promag/articles/jan2004/airshow/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digital-photography-school.com/air-show-photography-a-guide-for-beginn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airandfeel.com/" TargetMode="External"/><Relationship Id="rId4" Type="http://schemas.openxmlformats.org/officeDocument/2006/relationships/hyperlink" Target="http://www.richard-seaman.com/Photography/Airshows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jsoh.org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Aerial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Scott Hull</a:t>
            </a:r>
          </a:p>
          <a:p>
            <a:r>
              <a:rPr lang="en-US" dirty="0" smtClean="0"/>
              <a:t>GSFC Photo Club</a:t>
            </a:r>
          </a:p>
          <a:p>
            <a:r>
              <a:rPr lang="en-US" dirty="0" smtClean="0"/>
              <a:t>5/9/2012</a:t>
            </a:r>
            <a:endParaRPr lang="en-US" dirty="0"/>
          </a:p>
        </p:txBody>
      </p:sp>
      <p:pic>
        <p:nvPicPr>
          <p:cNvPr id="13314" name="Picture 2" descr="C:\Users\Scott_2\Documents\Scott\Andrews 2011\Thunderbirds\TB56 Over U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343400" cy="31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cott_2\Documents\Scott\Andrews 2011\Thunderbirds\TB6 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2667000" cy="194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Aerial demos</a:t>
            </a:r>
          </a:p>
          <a:p>
            <a:pPr lvl="1"/>
            <a:r>
              <a:rPr lang="en-US" dirty="0"/>
              <a:t>Front and side shots are best</a:t>
            </a:r>
          </a:p>
          <a:p>
            <a:pPr lvl="1"/>
            <a:r>
              <a:rPr lang="en-US" dirty="0"/>
              <a:t>Avoid tail shots or belly shots</a:t>
            </a:r>
          </a:p>
          <a:p>
            <a:pPr lvl="2"/>
            <a:r>
              <a:rPr lang="en-US" dirty="0"/>
              <a:t>Exception: tail shot with afterburners, climbing and turning</a:t>
            </a:r>
          </a:p>
          <a:p>
            <a:pPr lvl="1"/>
            <a:r>
              <a:rPr lang="en-US" dirty="0" smtClean="0"/>
              <a:t>Leave some room for cropping in post-production</a:t>
            </a:r>
          </a:p>
          <a:p>
            <a:pPr lvl="1"/>
            <a:r>
              <a:rPr lang="en-US" dirty="0" smtClean="0"/>
              <a:t>Planes are usually too fast to worry about placement in the frame</a:t>
            </a:r>
          </a:p>
          <a:p>
            <a:pPr lvl="1"/>
            <a:r>
              <a:rPr lang="en-US" dirty="0" smtClean="0"/>
              <a:t>Try to lead ahead of the plane, so it has somewhere to go in the final image</a:t>
            </a:r>
          </a:p>
          <a:p>
            <a:pPr lvl="1"/>
            <a:r>
              <a:rPr lang="en-US" dirty="0" smtClean="0"/>
              <a:t>Vapor clouds give a sense of speed</a:t>
            </a:r>
          </a:p>
          <a:p>
            <a:r>
              <a:rPr lang="en-US" dirty="0" smtClean="0"/>
              <a:t>Static displays</a:t>
            </a:r>
          </a:p>
          <a:p>
            <a:pPr lvl="1"/>
            <a:r>
              <a:rPr lang="en-US" dirty="0" smtClean="0"/>
              <a:t>Overall plane shots are nice for documentation</a:t>
            </a:r>
          </a:p>
          <a:p>
            <a:pPr lvl="1"/>
            <a:r>
              <a:rPr lang="en-US" dirty="0" smtClean="0"/>
              <a:t>Close-ups of machinery, guns, cockpits are more fun and artsy</a:t>
            </a:r>
          </a:p>
          <a:p>
            <a:pPr lvl="1"/>
            <a:r>
              <a:rPr lang="en-US" dirty="0" smtClean="0"/>
              <a:t>Try crazy shots – they’re only electrons</a:t>
            </a:r>
          </a:p>
          <a:p>
            <a:endParaRPr lang="en-US" dirty="0"/>
          </a:p>
        </p:txBody>
      </p:sp>
      <p:pic>
        <p:nvPicPr>
          <p:cNvPr id="16386" name="Picture 2" descr="C:\Users\Scott_2\Documents\Scott\Andrews 2011\Uploads\F-15 Vap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415556" cy="24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Check security restrictions ahead of time</a:t>
            </a:r>
          </a:p>
          <a:p>
            <a:r>
              <a:rPr lang="en-US" dirty="0"/>
              <a:t>Be aware of obstructions and sun angles</a:t>
            </a:r>
          </a:p>
          <a:p>
            <a:r>
              <a:rPr lang="en-US" dirty="0" smtClean="0"/>
              <a:t>On </a:t>
            </a:r>
            <a:r>
              <a:rPr lang="en-US" dirty="0"/>
              <a:t>cloudy days</a:t>
            </a:r>
          </a:p>
          <a:p>
            <a:pPr lvl="1"/>
            <a:r>
              <a:rPr lang="en-US" dirty="0"/>
              <a:t>The aerial shows will be lower altitude</a:t>
            </a:r>
          </a:p>
          <a:p>
            <a:pPr lvl="1"/>
            <a:r>
              <a:rPr lang="en-US" dirty="0"/>
              <a:t>Bump up your exposure 1 to 1.5 stops; camera will meter on clouds</a:t>
            </a:r>
          </a:p>
          <a:p>
            <a:r>
              <a:rPr lang="en-US" dirty="0"/>
              <a:t>Rapid fire exposures, Image stabilization turned on</a:t>
            </a:r>
          </a:p>
          <a:p>
            <a:r>
              <a:rPr lang="en-US" dirty="0"/>
              <a:t>Keep your ISO as low as possible, to reduce noise</a:t>
            </a:r>
          </a:p>
          <a:p>
            <a:r>
              <a:rPr lang="en-US" dirty="0" smtClean="0"/>
              <a:t>The aerial show is geared toward show center, but the action is equally visible back away from the crowd</a:t>
            </a:r>
          </a:p>
          <a:p>
            <a:r>
              <a:rPr lang="en-US" dirty="0" smtClean="0"/>
              <a:t>Bigger acts are usually late in the day (with better light!)</a:t>
            </a:r>
          </a:p>
          <a:p>
            <a:pPr lvl="1"/>
            <a:r>
              <a:rPr lang="en-US" dirty="0" smtClean="0"/>
              <a:t>Save some memory card space for them!</a:t>
            </a:r>
          </a:p>
          <a:p>
            <a:r>
              <a:rPr lang="en-US" dirty="0" smtClean="0"/>
              <a:t>Check your display often: is what you’re doing working?</a:t>
            </a:r>
          </a:p>
          <a:p>
            <a:r>
              <a:rPr lang="en-US" b="1" u="sng" dirty="0" smtClean="0"/>
              <a:t>DON’T  MISS  THE  SHOW!!</a:t>
            </a:r>
            <a:endParaRPr lang="en-US" b="1" u="sng" dirty="0"/>
          </a:p>
        </p:txBody>
      </p:sp>
      <p:pic>
        <p:nvPicPr>
          <p:cNvPr id="5" name="Picture 2" descr="C:\Users\Scott_2\Documents\Scott\Andrews 2011\F-18\P521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23" y="352516"/>
            <a:ext cx="3187577" cy="23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772400" cy="45339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digital-photography-school.com/air-show-photography-a-guide-for-beginners</a:t>
            </a:r>
            <a:r>
              <a:rPr lang="en-US" sz="2000" dirty="0" smtClean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000" dirty="0">
                <a:hlinkClick r:id="rId3"/>
              </a:rPr>
              <a:t>http://www.profotos.com/education/promag/articles/jan2004/airshow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www.richard-seaman.com/Photography/Airshows/index.html</a:t>
            </a:r>
            <a:r>
              <a:rPr lang="en-US" sz="2000" dirty="0" smtClean="0"/>
              <a:t>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000" dirty="0">
                <a:hlinkClick r:id="rId5"/>
              </a:rPr>
              <a:t>http://www.airandfeel.com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 Good artsy inspiration</a:t>
            </a:r>
            <a:endParaRPr lang="en-US" sz="2000" dirty="0"/>
          </a:p>
        </p:txBody>
      </p:sp>
      <p:pic>
        <p:nvPicPr>
          <p:cNvPr id="15362" name="Picture 2" descr="C:\Users\Scott_2\Documents\Scott\Andrews 2011\Uploads\F-15 Speedp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52218"/>
            <a:ext cx="2743200" cy="19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cott_2\Pictures\Uploads\Andrews 2010\P51528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39641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cott_2\Pictures\Uploads\Andrews 2010\P51530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0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Andrews Open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18 (</a:t>
            </a:r>
            <a:r>
              <a:rPr lang="en-US" dirty="0" err="1" smtClean="0"/>
              <a:t>DoD</a:t>
            </a:r>
            <a:r>
              <a:rPr lang="en-US" dirty="0" smtClean="0"/>
              <a:t> only), 19, and 20, 8 AM to 5 PM</a:t>
            </a:r>
          </a:p>
          <a:p>
            <a:r>
              <a:rPr lang="en-US" dirty="0" smtClean="0"/>
              <a:t>Free admission; most concessions benefit veterans</a:t>
            </a:r>
          </a:p>
          <a:p>
            <a:r>
              <a:rPr lang="en-US" dirty="0" smtClean="0"/>
              <a:t>Park at FedEx Field; free shuttle departs from 8 am to 1 PM</a:t>
            </a:r>
          </a:p>
          <a:p>
            <a:r>
              <a:rPr lang="en-US" b="1" dirty="0"/>
              <a:t>Camera Bags (Smaller then 1 cubic foot</a:t>
            </a:r>
            <a:r>
              <a:rPr lang="en-US" b="1" dirty="0" smtClean="0"/>
              <a:t>) allowed</a:t>
            </a:r>
          </a:p>
          <a:p>
            <a:r>
              <a:rPr lang="en-US" dirty="0" smtClean="0"/>
              <a:t>Tripods and monopods allowed</a:t>
            </a:r>
          </a:p>
          <a:p>
            <a:r>
              <a:rPr lang="en-US" dirty="0" smtClean="0"/>
              <a:t>Fanny packs allowed</a:t>
            </a:r>
          </a:p>
          <a:p>
            <a:r>
              <a:rPr lang="en-US" b="1" dirty="0" smtClean="0"/>
              <a:t>NO FOOD OR DRINK ALLOWED</a:t>
            </a:r>
            <a:r>
              <a:rPr lang="en-US" dirty="0"/>
              <a:t>:</a:t>
            </a:r>
            <a:r>
              <a:rPr lang="en-US" dirty="0" smtClean="0"/>
              <a:t> no coolers, camel packs, etc.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jsoh.org/index.html</a:t>
            </a:r>
            <a:r>
              <a:rPr lang="en-US" dirty="0" smtClean="0"/>
              <a:t> for details</a:t>
            </a:r>
          </a:p>
          <a:p>
            <a:r>
              <a:rPr lang="en-US" dirty="0" smtClean="0"/>
              <a:t>Reserved seating packages may still be available</a:t>
            </a:r>
          </a:p>
          <a:p>
            <a:r>
              <a:rPr lang="en-US" dirty="0" smtClean="0"/>
              <a:t>Meet near the NASA Super Guppy at noon, or text my cell phone (do not call by voice) 443-745-8618</a:t>
            </a:r>
            <a:endParaRPr lang="en-US" dirty="0"/>
          </a:p>
        </p:txBody>
      </p:sp>
      <p:pic>
        <p:nvPicPr>
          <p:cNvPr id="18434" name="Picture 2" descr="C:\Users\Scott_2\Pictures\Uploads\Andrews 2010\P5153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665" r="13748" b="-16666"/>
          <a:stretch/>
        </p:blipFill>
        <p:spPr bwMode="auto">
          <a:xfrm>
            <a:off x="6019800" y="304799"/>
            <a:ext cx="2331720" cy="19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0"/>
            <a:ext cx="7543800" cy="2593975"/>
          </a:xfrm>
        </p:spPr>
        <p:txBody>
          <a:bodyPr/>
          <a:lstStyle/>
          <a:p>
            <a:r>
              <a:rPr lang="en-US" dirty="0" smtClean="0"/>
              <a:t>Other Shots</a:t>
            </a:r>
            <a:endParaRPr lang="en-US" dirty="0"/>
          </a:p>
        </p:txBody>
      </p:sp>
      <p:pic>
        <p:nvPicPr>
          <p:cNvPr id="17410" name="Picture 2" descr="C:\Users\Scott_2\Documents\Scott\Andrews 2011\Uploads\TB 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641"/>
            <a:ext cx="6633823" cy="4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Images of one pass, to use 1</a:t>
            </a:r>
            <a:endParaRPr lang="en-US" dirty="0"/>
          </a:p>
        </p:txBody>
      </p:sp>
      <p:pic>
        <p:nvPicPr>
          <p:cNvPr id="4" name="Picture 2" descr="K:\OLYMPUS Master 2\2011\05\21\P5211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6041"/>
            <a:ext cx="2006353" cy="1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OLYMPUS Master 2\2011\05\21\P521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60122"/>
            <a:ext cx="2006353" cy="1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OLYMPUS Master 2\2011\05\21\P5211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63822"/>
            <a:ext cx="2006353" cy="1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OLYMPUS Master 2\2011\05\21\P5211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:\OLYMPUS Master 2\2011\05\21\P52118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59" y="41148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:\OLYMPUS Master 2\2011\05\21\P5211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9575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5849" y="3352800"/>
            <a:ext cx="52030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Notice how the subject bounces around the frame, despite my best efforts; </a:t>
            </a:r>
            <a:r>
              <a:rPr lang="en-US" dirty="0" err="1" smtClean="0"/>
              <a:t>unretouched</a:t>
            </a:r>
            <a:r>
              <a:rPr lang="en-US" dirty="0" smtClean="0"/>
              <a:t>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ott_2\Documents\Scott\Andrews 2011\Uploads\V-22 Cock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63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cott_2\Documents\Scott\Andrews 2011\Uploads\T-6 Hu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3" y="3181905"/>
            <a:ext cx="3417314" cy="35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cott_2\Documents\Scott\Andrews 2011\Uploads\F-15 Top 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2" y="4038601"/>
            <a:ext cx="3995435" cy="27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cott_2\Documents\Scott\Andrews 2011\Uploads\B-25 Miss H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09" y="627355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 Trails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Scott_2\Documents\Scott\Andrews 2011\Uploads\F-18 Vapo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799"/>
            <a:ext cx="6629400" cy="49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Afterburners</a:t>
            </a:r>
            <a:endParaRPr lang="en-US" dirty="0"/>
          </a:p>
        </p:txBody>
      </p:sp>
      <p:pic>
        <p:nvPicPr>
          <p:cNvPr id="4" name="Picture 5" descr="C:\Users\Scott_2\Documents\Scott\Andrews 2011\Uploads\F-15 Burn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6" y="1600200"/>
            <a:ext cx="65716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4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Fifi’s</a:t>
            </a:r>
            <a:r>
              <a:rPr lang="en-US" dirty="0" smtClean="0"/>
              <a:t> Rotor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Scott_2\Documents\Scott\Andrews 2011\Uploads\B-29 H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72304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cott_2\Documents\Scott\Andrews 2011\Uploads\B-29 FiF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590800"/>
            <a:ext cx="4348164" cy="28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3884612"/>
            <a:ext cx="2478881" cy="77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3048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3200400"/>
            <a:ext cx="4267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to shoot</a:t>
            </a:r>
          </a:p>
          <a:p>
            <a:pPr lvl="1"/>
            <a:r>
              <a:rPr lang="en-US" dirty="0" smtClean="0"/>
              <a:t>Flight demonstrations</a:t>
            </a:r>
          </a:p>
          <a:p>
            <a:pPr lvl="1"/>
            <a:r>
              <a:rPr lang="en-US" dirty="0" smtClean="0"/>
              <a:t>Static displays</a:t>
            </a:r>
          </a:p>
          <a:p>
            <a:pPr lvl="1"/>
            <a:r>
              <a:rPr lang="en-US" dirty="0" smtClean="0"/>
              <a:t>Crowd</a:t>
            </a:r>
          </a:p>
          <a:p>
            <a:r>
              <a:rPr lang="en-US" dirty="0" smtClean="0"/>
              <a:t>When to shoot</a:t>
            </a:r>
          </a:p>
          <a:p>
            <a:r>
              <a:rPr lang="en-US" dirty="0"/>
              <a:t>Equipment</a:t>
            </a:r>
          </a:p>
          <a:p>
            <a:r>
              <a:rPr lang="en-US" dirty="0" smtClean="0"/>
              <a:t>How to shoot</a:t>
            </a:r>
          </a:p>
          <a:p>
            <a:pPr lvl="1"/>
            <a:r>
              <a:rPr lang="en-US" dirty="0" smtClean="0"/>
              <a:t>Exposure modes</a:t>
            </a:r>
          </a:p>
          <a:p>
            <a:pPr lvl="1"/>
            <a:r>
              <a:rPr lang="en-US" dirty="0" smtClean="0"/>
              <a:t>Focusing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Shutter speed</a:t>
            </a:r>
          </a:p>
          <a:p>
            <a:r>
              <a:rPr lang="en-US" dirty="0" smtClean="0"/>
              <a:t>Advice</a:t>
            </a:r>
          </a:p>
          <a:p>
            <a:r>
              <a:rPr lang="en-US" dirty="0" smtClean="0"/>
              <a:t>Andrews Air Show details</a:t>
            </a:r>
            <a:endParaRPr lang="en-US" dirty="0"/>
          </a:p>
        </p:txBody>
      </p:sp>
      <p:pic>
        <p:nvPicPr>
          <p:cNvPr id="9218" name="Picture 2" descr="C:\Users\Scott_2\Documents\Scott\Andrews 2011\Heritag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666"/>
            <a:ext cx="39079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cott_2\Documents\Scott\Andrews 2011\Uploads\V-22 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772010"/>
            <a:ext cx="3118583" cy="23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Shoot  - Aerial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cott_2\Documents\Scott\Andrews 2011\F-15\F-15 Vert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36703"/>
            <a:ext cx="1921869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_2\Documents\Scott\Andrews 2011\Uploads\Heritag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7" y="1770833"/>
            <a:ext cx="2803783" cy="20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ott_2\Documents\Scott\Andrews 2011\Uploads\F-15 Speed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33" y="1770833"/>
            <a:ext cx="2834782" cy="20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_2\Documents\Scott\Andrews 2011\Uploads\TB56 Crossing 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3" y="4343398"/>
            <a:ext cx="2424030" cy="1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_2\Documents\Scott\Andrews 2011\Uploads\TB56 Mirr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97" y="4343398"/>
            <a:ext cx="2536456" cy="1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cott_2\Documents\Scott\Andrews 2011\Uploads\TB Diamond 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1893"/>
            <a:ext cx="2403986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Shoot – Static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cott_2\Documents\Scott\Andrews 2011\Uploads\TB6 Star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1"/>
            <a:ext cx="226808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_2\Documents\Scott\Andrews 2011\Uploads\F-16 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01" y="1423251"/>
            <a:ext cx="1655873" cy="23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ott_2\Documents\Scott\Andrews 2011\Uploads\B-29 H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91" y="3962400"/>
            <a:ext cx="1754983" cy="24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ott_2\Documents\Scott\Andrews 2011\Uploads\B-29 FiF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46" y="4419600"/>
            <a:ext cx="2656763" cy="17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_2\Pictures\Uploads\Andrews 2010\P5152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25" y="1924522"/>
            <a:ext cx="2528259" cy="189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_2\Pictures\Uploads\Andrews 2010\P51531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" y="5029200"/>
            <a:ext cx="2278602" cy="1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cott_2\Pictures\Uploads\Andrews 2010\P51530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" y="324616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</a:t>
            </a:r>
            <a:br>
              <a:rPr lang="en-US" dirty="0" smtClean="0"/>
            </a:br>
            <a:r>
              <a:rPr lang="en-US" dirty="0" smtClean="0"/>
              <a:t> Where to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Displays</a:t>
            </a:r>
          </a:p>
          <a:p>
            <a:pPr lvl="1"/>
            <a:r>
              <a:rPr lang="en-US" dirty="0" smtClean="0"/>
              <a:t>First thing in the morning</a:t>
            </a:r>
          </a:p>
          <a:p>
            <a:pPr lvl="1"/>
            <a:r>
              <a:rPr lang="en-US" dirty="0" smtClean="0"/>
              <a:t>Smaller crowds</a:t>
            </a:r>
          </a:p>
          <a:p>
            <a:pPr lvl="1"/>
            <a:r>
              <a:rPr lang="en-US" dirty="0" smtClean="0"/>
              <a:t>Better access to cockpits, etc.</a:t>
            </a:r>
          </a:p>
          <a:p>
            <a:pPr lvl="1"/>
            <a:r>
              <a:rPr lang="en-US" dirty="0" smtClean="0"/>
              <a:t>Talk with the exhibitors</a:t>
            </a:r>
          </a:p>
          <a:p>
            <a:r>
              <a:rPr lang="en-US" dirty="0" smtClean="0"/>
              <a:t>Aerial Demos</a:t>
            </a:r>
          </a:p>
          <a:p>
            <a:pPr lvl="1"/>
            <a:r>
              <a:rPr lang="en-US" dirty="0" smtClean="0"/>
              <a:t>Throughout the day</a:t>
            </a:r>
          </a:p>
          <a:p>
            <a:pPr lvl="1"/>
            <a:r>
              <a:rPr lang="en-US" dirty="0" smtClean="0"/>
              <a:t>Check the sun conditions vs. runway direction</a:t>
            </a:r>
          </a:p>
          <a:p>
            <a:pPr lvl="2"/>
            <a:r>
              <a:rPr lang="en-US" dirty="0" smtClean="0"/>
              <a:t>Andrews </a:t>
            </a:r>
            <a:r>
              <a:rPr lang="en-US" dirty="0" smtClean="0">
                <a:sym typeface="Wingdings" pitchFamily="2" charset="2"/>
              </a:rPr>
              <a:t> North-South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Backlit in the morning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Lit from the right at noon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Perfect in the late afternoon (Blue Angels/ Thunderbirds)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740"/>
            <a:ext cx="2347013" cy="39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238500" y="1370120"/>
            <a:ext cx="2667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8500" y="2019300"/>
            <a:ext cx="2786849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38500" y="1696629"/>
            <a:ext cx="2743200" cy="966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37390" y="1905000"/>
            <a:ext cx="274431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3800" y="2305050"/>
            <a:ext cx="3048000" cy="1733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81800" y="1239685"/>
            <a:ext cx="0" cy="1981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/>
          </a:bodyPr>
          <a:lstStyle/>
          <a:p>
            <a:r>
              <a:rPr lang="en-US" dirty="0"/>
              <a:t>Sunscreen / Earplugs / Hat</a:t>
            </a:r>
          </a:p>
          <a:p>
            <a:r>
              <a:rPr lang="en-US" dirty="0" smtClean="0"/>
              <a:t>Wear </a:t>
            </a:r>
            <a:r>
              <a:rPr lang="en-US" dirty="0"/>
              <a:t>comfortable shoes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Chair (especially smaller shows)</a:t>
            </a:r>
          </a:p>
          <a:p>
            <a:r>
              <a:rPr lang="en-US" dirty="0" smtClean="0"/>
              <a:t>Camera – DSLR is best, but point and shoot is OK</a:t>
            </a:r>
          </a:p>
          <a:p>
            <a:r>
              <a:rPr lang="en-US" dirty="0" smtClean="0"/>
              <a:t>Lenses – wide zoom for statics, big zoom for aerials</a:t>
            </a:r>
          </a:p>
          <a:p>
            <a:r>
              <a:rPr lang="en-US" dirty="0" smtClean="0"/>
              <a:t>Memory cards – bring all of them</a:t>
            </a:r>
          </a:p>
          <a:p>
            <a:r>
              <a:rPr lang="en-US" dirty="0" smtClean="0"/>
              <a:t>Camera bag / </a:t>
            </a:r>
            <a:r>
              <a:rPr lang="en-US" dirty="0"/>
              <a:t>P</a:t>
            </a:r>
            <a:r>
              <a:rPr lang="en-US" dirty="0" smtClean="0"/>
              <a:t>hoto vest / Cargo shorts</a:t>
            </a:r>
          </a:p>
          <a:p>
            <a:r>
              <a:rPr lang="en-US" dirty="0"/>
              <a:t>Lens hood and Polarizer</a:t>
            </a:r>
          </a:p>
          <a:p>
            <a:r>
              <a:rPr lang="en-US" dirty="0" smtClean="0"/>
              <a:t>Spare </a:t>
            </a:r>
            <a:r>
              <a:rPr lang="en-US" dirty="0"/>
              <a:t>battery</a:t>
            </a:r>
          </a:p>
          <a:p>
            <a:r>
              <a:rPr lang="en-US" dirty="0" smtClean="0"/>
              <a:t>Tripod not recommended; </a:t>
            </a:r>
            <a:r>
              <a:rPr lang="en-US" u="sng" dirty="0" smtClean="0"/>
              <a:t>maybe</a:t>
            </a:r>
            <a:r>
              <a:rPr lang="en-US" dirty="0" smtClean="0"/>
              <a:t> a monopod</a:t>
            </a:r>
          </a:p>
          <a:p>
            <a:r>
              <a:rPr lang="en-US" b="1" dirty="0" smtClean="0"/>
              <a:t>SUNSCREEN</a:t>
            </a:r>
          </a:p>
          <a:p>
            <a:endParaRPr lang="en-US" dirty="0"/>
          </a:p>
        </p:txBody>
      </p:sp>
      <p:pic>
        <p:nvPicPr>
          <p:cNvPr id="10242" name="Picture 2" descr="C:\Users\Scott_2\Documents\Scott\Andrews 2011\A-10\A-10 Barrell 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2011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people have different preferences</a:t>
            </a:r>
          </a:p>
          <a:p>
            <a:r>
              <a:rPr lang="en-US" dirty="0" smtClean="0"/>
              <a:t>Program Mode</a:t>
            </a:r>
          </a:p>
          <a:p>
            <a:pPr lvl="1"/>
            <a:r>
              <a:rPr lang="en-US" dirty="0" smtClean="0"/>
              <a:t>Works fine, but less control</a:t>
            </a:r>
          </a:p>
          <a:p>
            <a:r>
              <a:rPr lang="en-US" dirty="0" smtClean="0"/>
              <a:t>Aperture Priority Mode</a:t>
            </a:r>
          </a:p>
          <a:p>
            <a:pPr lvl="1"/>
            <a:r>
              <a:rPr lang="en-US" dirty="0" smtClean="0"/>
              <a:t>Wide open aperture during aerial demos, for max speed</a:t>
            </a:r>
          </a:p>
          <a:p>
            <a:r>
              <a:rPr lang="en-US" dirty="0" smtClean="0"/>
              <a:t>Shutter Priority Mode</a:t>
            </a:r>
          </a:p>
          <a:p>
            <a:pPr lvl="1"/>
            <a:r>
              <a:rPr lang="en-US" dirty="0" smtClean="0"/>
              <a:t>Set for a fast speed, and hope for enough light</a:t>
            </a:r>
          </a:p>
          <a:p>
            <a:pPr lvl="1"/>
            <a:r>
              <a:rPr lang="en-US" dirty="0" smtClean="0"/>
              <a:t>Works best with Auto ISO</a:t>
            </a:r>
          </a:p>
          <a:p>
            <a:r>
              <a:rPr lang="en-US" dirty="0" smtClean="0"/>
              <a:t>Manual Mode</a:t>
            </a:r>
            <a:endParaRPr lang="en-US" dirty="0"/>
          </a:p>
          <a:p>
            <a:pPr lvl="1"/>
            <a:r>
              <a:rPr lang="en-US" dirty="0" smtClean="0"/>
              <a:t>Consistent exposures, despite the lighting</a:t>
            </a:r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Center weighted or ESP metering</a:t>
            </a:r>
          </a:p>
          <a:p>
            <a:r>
              <a:rPr lang="en-US" dirty="0" smtClean="0"/>
              <a:t>Take a few test shots, and adjust with exposure compensation</a:t>
            </a:r>
            <a:endParaRPr lang="en-US" dirty="0"/>
          </a:p>
        </p:txBody>
      </p:sp>
      <p:pic>
        <p:nvPicPr>
          <p:cNvPr id="12290" name="Picture 2" descr="C:\Users\Scott_2\Documents\Scott\Andrews 2011\Thunderbirds\TB Diamond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335212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varies by the photographer</a:t>
            </a:r>
          </a:p>
          <a:p>
            <a:r>
              <a:rPr lang="en-US" dirty="0" smtClean="0"/>
              <a:t>Can be equipment-driven</a:t>
            </a:r>
            <a:endParaRPr lang="en-US" dirty="0"/>
          </a:p>
          <a:p>
            <a:r>
              <a:rPr lang="en-US" dirty="0" smtClean="0"/>
              <a:t>Auto Focus</a:t>
            </a:r>
          </a:p>
          <a:p>
            <a:pPr lvl="1"/>
            <a:r>
              <a:rPr lang="en-US" dirty="0" smtClean="0"/>
              <a:t>Continuous AF</a:t>
            </a:r>
          </a:p>
          <a:p>
            <a:pPr lvl="1"/>
            <a:r>
              <a:rPr lang="en-US" dirty="0" smtClean="0"/>
              <a:t>Tracking (auto focus point selection) if you have it</a:t>
            </a:r>
          </a:p>
          <a:p>
            <a:pPr lvl="1"/>
            <a:r>
              <a:rPr lang="en-US" dirty="0" smtClean="0"/>
              <a:t>Best with really fast lenses</a:t>
            </a:r>
            <a:endParaRPr lang="en-US" dirty="0"/>
          </a:p>
          <a:p>
            <a:r>
              <a:rPr lang="en-US" dirty="0" smtClean="0"/>
              <a:t>Manual Focus</a:t>
            </a:r>
          </a:p>
          <a:p>
            <a:pPr lvl="1"/>
            <a:r>
              <a:rPr lang="en-US" dirty="0" smtClean="0"/>
              <a:t>Sometimes you get ‘focus-search’ problems</a:t>
            </a:r>
          </a:p>
          <a:p>
            <a:pPr lvl="1"/>
            <a:r>
              <a:rPr lang="en-US" dirty="0" smtClean="0"/>
              <a:t>Focus on a cloud or distant object, and leave it alone</a:t>
            </a:r>
          </a:p>
          <a:p>
            <a:pPr lvl="1"/>
            <a:r>
              <a:rPr lang="en-US" dirty="0" smtClean="0"/>
              <a:t>Check after the first shot or two, and tweak</a:t>
            </a:r>
            <a:endParaRPr lang="en-US" dirty="0"/>
          </a:p>
          <a:p>
            <a:r>
              <a:rPr lang="en-US" dirty="0" smtClean="0"/>
              <a:t>Actually, shutter speed is just as important as focus to getting a sharp picture – need a fast shutter for less blur</a:t>
            </a:r>
          </a:p>
        </p:txBody>
      </p:sp>
      <p:pic>
        <p:nvPicPr>
          <p:cNvPr id="5" name="Picture 4" descr="C:\Users\Scott_2\Documents\Scott\Andrews 2011\Uploads\TB56 Crossing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71" y="326078"/>
            <a:ext cx="3670751" cy="26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Shutter Speeds / 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Shutter Speed</a:t>
            </a:r>
          </a:p>
          <a:p>
            <a:pPr lvl="1"/>
            <a:r>
              <a:rPr lang="en-US" dirty="0" smtClean="0"/>
              <a:t>Aerial jet demos: Speed faster than 1/ (2 x Focal Length) sec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           300 mm zoom </a:t>
            </a:r>
            <a:r>
              <a:rPr lang="en-US" dirty="0" smtClean="0">
                <a:sym typeface="Wingdings" pitchFamily="2" charset="2"/>
              </a:rPr>
              <a:t> 1/600 sec or faster</a:t>
            </a:r>
          </a:p>
          <a:p>
            <a:pPr lvl="1"/>
            <a:r>
              <a:rPr lang="en-US" dirty="0" smtClean="0"/>
              <a:t>Rotors (helicopter or plane): 1/125 to 1/180 sec  ↓</a:t>
            </a:r>
          </a:p>
          <a:p>
            <a:pPr lvl="1"/>
            <a:r>
              <a:rPr lang="en-US" dirty="0" smtClean="0"/>
              <a:t>Static displays: less critical, since they are not moving</a:t>
            </a:r>
          </a:p>
          <a:p>
            <a:pPr lvl="1"/>
            <a:endParaRPr lang="en-US" dirty="0"/>
          </a:p>
          <a:p>
            <a:r>
              <a:rPr lang="en-US" dirty="0" smtClean="0"/>
              <a:t>File Types</a:t>
            </a:r>
          </a:p>
          <a:p>
            <a:pPr lvl="1"/>
            <a:r>
              <a:rPr lang="en-US" dirty="0" smtClean="0"/>
              <a:t>JPEG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 saving for aerial shots</a:t>
            </a:r>
          </a:p>
          <a:p>
            <a:pPr lvl="2"/>
            <a:r>
              <a:rPr lang="en-US" dirty="0" smtClean="0"/>
              <a:t>Takes longer to fill the buffer</a:t>
            </a:r>
          </a:p>
          <a:p>
            <a:pPr lvl="1"/>
            <a:r>
              <a:rPr lang="en-US" dirty="0" smtClean="0"/>
              <a:t>RAW</a:t>
            </a:r>
          </a:p>
          <a:p>
            <a:pPr lvl="2"/>
            <a:r>
              <a:rPr lang="en-US" dirty="0" smtClean="0"/>
              <a:t>More adjustable later</a:t>
            </a:r>
          </a:p>
          <a:p>
            <a:pPr lvl="2"/>
            <a:r>
              <a:rPr lang="en-US" dirty="0" smtClean="0"/>
              <a:t>No losses</a:t>
            </a:r>
            <a:endParaRPr lang="en-US" dirty="0"/>
          </a:p>
        </p:txBody>
      </p:sp>
      <p:pic>
        <p:nvPicPr>
          <p:cNvPr id="5" name="Picture 3" descr="C:\Users\Scott_2\Documents\Scott\Andrews 2011\Uploads\UH-1 Ex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34" y="3505200"/>
            <a:ext cx="3962400" cy="2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90134" y="6248400"/>
            <a:ext cx="3955002" cy="4572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dirty="0" smtClean="0"/>
              <a:t>Oops!  f/9, 1/800 sec   Don’t do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1467</TotalTime>
  <Words>782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Aerial Photography</vt:lpstr>
      <vt:lpstr>Topics</vt:lpstr>
      <vt:lpstr>What to Shoot  - Aerial Demos</vt:lpstr>
      <vt:lpstr>What to Shoot – Static Displays</vt:lpstr>
      <vt:lpstr>When and  Where to Shoot</vt:lpstr>
      <vt:lpstr>Equipment</vt:lpstr>
      <vt:lpstr>Exposure Modes</vt:lpstr>
      <vt:lpstr>Focusing</vt:lpstr>
      <vt:lpstr>Shutter Speeds / File Types</vt:lpstr>
      <vt:lpstr>Composition</vt:lpstr>
      <vt:lpstr>Other Advice</vt:lpstr>
      <vt:lpstr>References</vt:lpstr>
      <vt:lpstr>Andrews Open House</vt:lpstr>
      <vt:lpstr>Other Shots</vt:lpstr>
      <vt:lpstr>24 Images of one pass, to use 1</vt:lpstr>
      <vt:lpstr>PowerPoint Presentation</vt:lpstr>
      <vt:lpstr>Vapor Trails</vt:lpstr>
      <vt:lpstr>Afterburners</vt:lpstr>
      <vt:lpstr>Fifi’s Rotor Hub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Aerial Photography</dc:title>
  <dc:creator>Scott Hull</dc:creator>
  <cp:lastModifiedBy>Scott Hull</cp:lastModifiedBy>
  <cp:revision>20</cp:revision>
  <dcterms:created xsi:type="dcterms:W3CDTF">2012-05-08T02:54:22Z</dcterms:created>
  <dcterms:modified xsi:type="dcterms:W3CDTF">2012-05-09T03:21:30Z</dcterms:modified>
</cp:coreProperties>
</file>