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77" r:id="rId4"/>
    <p:sldId id="259" r:id="rId5"/>
    <p:sldId id="261" r:id="rId6"/>
    <p:sldId id="269" r:id="rId7"/>
    <p:sldId id="258" r:id="rId8"/>
    <p:sldId id="281" r:id="rId9"/>
    <p:sldId id="283" r:id="rId10"/>
    <p:sldId id="263" r:id="rId11"/>
    <p:sldId id="285" r:id="rId12"/>
    <p:sldId id="264" r:id="rId13"/>
    <p:sldId id="262" r:id="rId14"/>
    <p:sldId id="266" r:id="rId15"/>
    <p:sldId id="272" r:id="rId16"/>
    <p:sldId id="286" r:id="rId17"/>
    <p:sldId id="273" r:id="rId18"/>
    <p:sldId id="284" r:id="rId19"/>
    <p:sldId id="271" r:id="rId20"/>
    <p:sldId id="265" r:id="rId21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C6E795"/>
    <a:srgbClr val="E9D293"/>
    <a:srgbClr val="1ACA2B"/>
    <a:srgbClr val="DBD727"/>
    <a:srgbClr val="CCECFF"/>
    <a:srgbClr val="7ECD1F"/>
    <a:srgbClr val="8AD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628" autoAdjust="0"/>
    <p:restoredTop sz="90929"/>
  </p:normalViewPr>
  <p:slideViewPr>
    <p:cSldViewPr>
      <p:cViewPr>
        <p:scale>
          <a:sx n="90" d="100"/>
          <a:sy n="90" d="100"/>
        </p:scale>
        <p:origin x="-89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2EE4D9-1A90-4850-9C23-87BC39A09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5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CD365-E113-4CDD-A107-0A8B4CB63A64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104D2-6A72-4AB7-B0AB-085509CA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7870-C69B-46EA-950E-7DDF771B6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D54D-93CA-4D73-BF8A-E0041796C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8F9C-E672-4DED-A550-32DEFAD5B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C9D5E-E300-49E4-8C80-AC53410C1AA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EBEC2-6A32-41E5-AEB6-6C25784CC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F0575-AB4D-4F14-94EF-D968242DA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CF80-3CC5-40C7-9C95-2FCD2A08E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67323-797F-4CCF-AFD5-E2CA8FD38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F1D35-8588-4BE0-BD10-AA4FB6F84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3DEA-CF53-453E-A98D-E8FD0F066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60183-B355-4D11-9408-0D8F06898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8B79B2-6B10-4422-888E-352FC7E976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joel\Desktop\sent pics\butt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0"/>
            <a:ext cx="9296400" cy="69723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8001000" cy="1143000"/>
          </a:xfrm>
          <a:ln/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Introduction to Photography</a:t>
            </a:r>
            <a:endParaRPr lang="en-US" sz="54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37325" y="5410200"/>
            <a:ext cx="188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Joel Gambino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870-C69B-46EA-950E-7DDF771B62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Shutter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7323-797F-4CCF-AFD5-E2CA8FD38A9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316" name="Picture 4" descr="C:\Documents and Settings\joel\Desktop\photo merit badge\Blurred d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165475" cy="3886200"/>
          </a:xfrm>
          <a:prstGeom prst="rect">
            <a:avLst/>
          </a:prstGeom>
          <a:noFill/>
          <a:effectLst>
            <a:softEdge rad="139700"/>
          </a:effectLst>
        </p:spPr>
      </p:pic>
      <p:pic>
        <p:nvPicPr>
          <p:cNvPr id="13318" name="Picture 6" descr="C:\Documents and Settings\joel\Desktop\photo merit badge\Grave digger free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495800" cy="3781425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27125" y="5603875"/>
            <a:ext cx="249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Too slow:  Blurred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784725" y="5527675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Fast:  Freeze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Shot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7323-797F-4CCF-AFD5-E2CA8FD38A9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100160"/>
            <a:ext cx="8510263" cy="315764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TextBox 4"/>
          <p:cNvSpPr txBox="1"/>
          <p:nvPr/>
        </p:nvSpPr>
        <p:spPr>
          <a:xfrm>
            <a:off x="2590801" y="540350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ISO 200, 1/200 sec, f/7.1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21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Natural Light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7323-797F-4CCF-AFD5-E2CA8FD38A9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340" name="Picture 4" descr="G:\photo merit badge\sharpening circle diffuse 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8363"/>
            <a:ext cx="4267200" cy="3271837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41325" y="5680075"/>
            <a:ext cx="360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Direct sunlight:  Shadowing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013325" y="5680075"/>
            <a:ext cx="271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Diffuse light:  Softer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176867"/>
            <a:ext cx="3289300" cy="4385733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4038600" cy="1143000"/>
          </a:xfrm>
        </p:spPr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of Field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724400" y="19050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range of distance that is in focus</a:t>
            </a:r>
          </a:p>
          <a:p>
            <a:pPr>
              <a:lnSpc>
                <a:spcPct val="90000"/>
              </a:lnSpc>
            </a:pPr>
            <a:r>
              <a:rPr lang="en-US"/>
              <a:t>Smaller apertures increase depth of field</a:t>
            </a:r>
          </a:p>
          <a:p>
            <a:pPr>
              <a:lnSpc>
                <a:spcPct val="90000"/>
              </a:lnSpc>
            </a:pPr>
            <a:r>
              <a:rPr lang="en-US"/>
              <a:t>The effect is more severe with extreme close ups</a:t>
            </a:r>
          </a:p>
        </p:txBody>
      </p:sp>
      <p:pic>
        <p:nvPicPr>
          <p:cNvPr id="12293" name="Picture 1029" descr="C:\Documents and Settings\joel\Desktop\photo merit badge\Dof rabb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921125" cy="5562600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C:\Documents and Settings\joel\Desktop\sent pics\bee ey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06" y="236561"/>
            <a:ext cx="8646894" cy="6469039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7323-797F-4CCF-AFD5-E2CA8FD38A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429000" cy="4572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Compensation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4038600" cy="4114800"/>
          </a:xfrm>
        </p:spPr>
        <p:txBody>
          <a:bodyPr/>
          <a:lstStyle/>
          <a:p>
            <a:r>
              <a:rPr lang="en-US" dirty="0" smtClean="0"/>
              <a:t>+/- Button</a:t>
            </a:r>
          </a:p>
          <a:p>
            <a:r>
              <a:rPr lang="en-US" dirty="0" smtClean="0"/>
              <a:t>Use to bias the metered </a:t>
            </a:r>
            <a:r>
              <a:rPr lang="en-US" dirty="0" smtClean="0"/>
              <a:t>exposure</a:t>
            </a:r>
          </a:p>
          <a:p>
            <a:r>
              <a:rPr lang="en-US" dirty="0" smtClean="0"/>
              <a:t>1/3 (0.3) stop increments</a:t>
            </a:r>
            <a:endParaRPr lang="en-US" dirty="0" smtClean="0"/>
          </a:p>
          <a:p>
            <a:r>
              <a:rPr lang="en-US" dirty="0" smtClean="0"/>
              <a:t>Use with highlight preview to avoid blown highlights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7323-797F-4CCF-AFD5-E2CA8FD38A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34644" y="2834244"/>
            <a:ext cx="975756" cy="975756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00800" cy="1143000"/>
          </a:xfrm>
        </p:spPr>
        <p:txBody>
          <a:bodyPr/>
          <a:lstStyle/>
          <a:p>
            <a:r>
              <a:rPr lang="en-US" dirty="0" smtClean="0"/>
              <a:t>Exposure Compensation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886200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9812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0.0 Exposure would make this look like daytime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- 1.0 Gives the dark mood that we’re looking for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1 sec, f/2.8, ISO 800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58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114800"/>
          </a:xfrm>
        </p:spPr>
        <p:txBody>
          <a:bodyPr/>
          <a:lstStyle/>
          <a:p>
            <a:r>
              <a:rPr lang="en-US" dirty="0" smtClean="0"/>
              <a:t>Color Temperature</a:t>
            </a:r>
          </a:p>
          <a:p>
            <a:r>
              <a:rPr lang="en-US" dirty="0" smtClean="0"/>
              <a:t>Adjust for incandescent and fluorescent lighting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Balance Adjustment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287" y="5562600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Uncorrected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486400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set to fluorescent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7" y="2176702"/>
            <a:ext cx="4066953" cy="3050977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8" y="2176702"/>
            <a:ext cx="4081936" cy="3062217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5053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Using Flash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876800"/>
          </a:xfrm>
        </p:spPr>
        <p:txBody>
          <a:bodyPr/>
          <a:lstStyle/>
          <a:p>
            <a:r>
              <a:rPr lang="en-US" sz="2800" dirty="0" smtClean="0"/>
              <a:t>Stop Action</a:t>
            </a:r>
          </a:p>
          <a:p>
            <a:r>
              <a:rPr lang="en-US" sz="2800" dirty="0" smtClean="0"/>
              <a:t>Allow higher ISO, smaller apertures, and/or faster shutter speeds</a:t>
            </a:r>
          </a:p>
          <a:p>
            <a:r>
              <a:rPr lang="en-US" sz="2800" dirty="0" smtClean="0"/>
              <a:t>“Overwhelm” the background</a:t>
            </a:r>
          </a:p>
          <a:p>
            <a:r>
              <a:rPr lang="en-US" sz="2800" dirty="0" smtClean="0"/>
              <a:t>Fill flash when subject is back lit</a:t>
            </a:r>
          </a:p>
          <a:p>
            <a:r>
              <a:rPr lang="en-US" sz="2800" dirty="0" smtClean="0"/>
              <a:t>Force the flash on</a:t>
            </a:r>
          </a:p>
          <a:p>
            <a:r>
              <a:rPr lang="en-US" sz="2800" dirty="0" smtClean="0"/>
              <a:t>Slow Sync</a:t>
            </a:r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Curtain</a:t>
            </a:r>
          </a:p>
          <a:p>
            <a:r>
              <a:rPr lang="en-US" sz="2800" dirty="0" smtClean="0"/>
              <a:t>Flashlight/room lights: doesn’t have to be flash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7323-797F-4CCF-AFD5-E2CA8FD38A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Obscura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r>
              <a:rPr lang="en-US" dirty="0" smtClean="0"/>
              <a:t>Mo-Ti, 400 BC</a:t>
            </a:r>
          </a:p>
          <a:p>
            <a:r>
              <a:rPr lang="en-US" dirty="0" smtClean="0"/>
              <a:t>Room with a reflective wall and a hole in the opposite wall</a:t>
            </a:r>
          </a:p>
          <a:p>
            <a:r>
              <a:rPr lang="en-US" dirty="0" smtClean="0"/>
              <a:t>Light rays passed through the hole and created an inverted image on the wall</a:t>
            </a:r>
          </a:p>
          <a:p>
            <a:r>
              <a:rPr lang="en-US" dirty="0" smtClean="0"/>
              <a:t>Not Portable - Led to the Pinhole Camera</a:t>
            </a:r>
          </a:p>
          <a:p>
            <a:r>
              <a:rPr lang="en-US" dirty="0" smtClean="0"/>
              <a:t>Pinhole camera was portable, but aperture was small and image was not permanent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7323-797F-4CCF-AFD5-E2CA8FD38A9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3" name="Picture 3" descr="C:\Documents and Settings\joel\Desktop\sent pics\Mantis lunch almost don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14" y="990600"/>
            <a:ext cx="7162886" cy="5373687"/>
          </a:xfrm>
          <a:prstGeom prst="rect">
            <a:avLst/>
          </a:prstGeom>
          <a:noFill/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24400"/>
          </a:xfrm>
        </p:spPr>
        <p:txBody>
          <a:bodyPr/>
          <a:lstStyle/>
          <a:p>
            <a:r>
              <a:rPr lang="en-US" dirty="0"/>
              <a:t>Added Lens</a:t>
            </a:r>
          </a:p>
          <a:p>
            <a:r>
              <a:rPr lang="en-US" dirty="0"/>
              <a:t>Add Mirror to right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Eventually (1827) a permanent image was created by </a:t>
            </a:r>
            <a:r>
              <a:rPr lang="en-US" dirty="0" err="1"/>
              <a:t>Nicéphore</a:t>
            </a:r>
            <a:r>
              <a:rPr lang="en-US" dirty="0"/>
              <a:t> </a:t>
            </a:r>
            <a:r>
              <a:rPr lang="en-US" dirty="0" err="1" smtClean="0"/>
              <a:t>Niépce</a:t>
            </a:r>
            <a:r>
              <a:rPr lang="en-US" dirty="0" smtClean="0"/>
              <a:t> on a pewter plate coated with bitumen.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1905000"/>
            <a:ext cx="4425950" cy="3886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520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Camera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Lens: focus and aperture</a:t>
            </a:r>
          </a:p>
          <a:p>
            <a:r>
              <a:rPr lang="en-US" dirty="0" smtClean="0"/>
              <a:t>Shutter</a:t>
            </a:r>
            <a:endParaRPr lang="en-US" dirty="0"/>
          </a:p>
          <a:p>
            <a:r>
              <a:rPr lang="en-US" dirty="0" smtClean="0"/>
              <a:t>Focal </a:t>
            </a:r>
            <a:r>
              <a:rPr lang="en-US" dirty="0"/>
              <a:t>plane</a:t>
            </a:r>
          </a:p>
          <a:p>
            <a:pPr lvl="1"/>
            <a:r>
              <a:rPr lang="en-US" dirty="0"/>
              <a:t>Film </a:t>
            </a:r>
            <a:r>
              <a:rPr lang="en-US" dirty="0" smtClean="0"/>
              <a:t>or Sensor</a:t>
            </a:r>
            <a:endParaRPr lang="en-US" dirty="0" smtClean="0"/>
          </a:p>
          <a:p>
            <a:r>
              <a:rPr lang="en-US" dirty="0" smtClean="0"/>
              <a:t>Light 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3925" y="2505075"/>
            <a:ext cx="4762500" cy="2647950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18" y="1241646"/>
            <a:ext cx="4762500" cy="264795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24200"/>
            <a:ext cx="5715000" cy="3276600"/>
          </a:xfrm>
        </p:spPr>
        <p:txBody>
          <a:bodyPr/>
          <a:lstStyle/>
          <a:p>
            <a:r>
              <a:rPr lang="en-US" sz="2800" dirty="0"/>
              <a:t>Light waves from the subject arrive at the lens.</a:t>
            </a:r>
          </a:p>
          <a:p>
            <a:r>
              <a:rPr lang="en-US" sz="2800" dirty="0"/>
              <a:t>The lens focuses and opens the proper aperture.</a:t>
            </a:r>
          </a:p>
          <a:p>
            <a:r>
              <a:rPr lang="en-US" sz="2800" dirty="0"/>
              <a:t>The shutter opens for the proper time and the film or </a:t>
            </a:r>
            <a:r>
              <a:rPr lang="en-US" sz="2800" dirty="0" smtClean="0"/>
              <a:t>Sensor</a:t>
            </a:r>
            <a:r>
              <a:rPr lang="en-US" sz="2800" dirty="0" smtClean="0"/>
              <a:t> </a:t>
            </a:r>
            <a:r>
              <a:rPr lang="en-US" sz="2800" dirty="0"/>
              <a:t>is exposed to the image.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523864"/>
            <a:ext cx="497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an Image is Made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Aperture, f/ number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8771" y="2407429"/>
            <a:ext cx="4433857" cy="2209800"/>
          </a:xfrm>
          <a:effectLst>
            <a:softEdge rad="63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Describes how large the lens opening 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Large aperture = large lens opening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Large f/ number = small lens opening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Controls depth of field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2132" y="5489483"/>
            <a:ext cx="573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f/ number = focal length/effective aperture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9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Exposure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828800"/>
            <a:ext cx="3733800" cy="4114800"/>
          </a:xfrm>
        </p:spPr>
        <p:txBody>
          <a:bodyPr/>
          <a:lstStyle/>
          <a:p>
            <a:r>
              <a:rPr lang="en-US" sz="2800" dirty="0"/>
              <a:t>Shutter Speed</a:t>
            </a:r>
          </a:p>
          <a:p>
            <a:pPr lvl="1"/>
            <a:r>
              <a:rPr lang="en-US" sz="2400" dirty="0"/>
              <a:t>How long the focal plane is exposed</a:t>
            </a:r>
          </a:p>
          <a:p>
            <a:r>
              <a:rPr lang="en-US" sz="2800" dirty="0"/>
              <a:t>Aperture</a:t>
            </a:r>
          </a:p>
          <a:p>
            <a:pPr lvl="1"/>
            <a:r>
              <a:rPr lang="en-US" sz="2400" dirty="0"/>
              <a:t>How much light passes through the lens</a:t>
            </a:r>
          </a:p>
          <a:p>
            <a:pPr lvl="1"/>
            <a:r>
              <a:rPr lang="en-US" sz="2400" dirty="0"/>
              <a:t>Preview (stop down) for depth of </a:t>
            </a:r>
            <a:r>
              <a:rPr lang="en-US" sz="2400" dirty="0" smtClean="0"/>
              <a:t>field</a:t>
            </a:r>
          </a:p>
          <a:p>
            <a:r>
              <a:rPr lang="en-US" sz="2800" dirty="0" smtClean="0"/>
              <a:t>ISO (sensitivity)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5" name="Picture 7" descr="G:\photo merit badge\fire pic underexpo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84888"/>
            <a:ext cx="4800600" cy="338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Trio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Aperture:  Controls depth of field</a:t>
            </a:r>
          </a:p>
          <a:p>
            <a:r>
              <a:rPr lang="en-US" dirty="0" smtClean="0"/>
              <a:t>Shutter Speed:  Controls stop action</a:t>
            </a:r>
          </a:p>
          <a:p>
            <a:r>
              <a:rPr lang="en-US" dirty="0" smtClean="0"/>
              <a:t>ISO / Sensitivity:  Noise increases with increasing ISO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934200" cy="5201950"/>
          </a:xfrm>
          <a:effectLst>
            <a:softEdge rad="139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High ISO Noise (ISO 3200)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D5E-E300-49E4-8C80-AC53410C1A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5943600"/>
            <a:ext cx="32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1/10 sec, f/3.9, ISO 3200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445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Introduction to Photography</vt:lpstr>
      <vt:lpstr>Camera Obscura</vt:lpstr>
      <vt:lpstr>Camera Development</vt:lpstr>
      <vt:lpstr>Elements of a Camera</vt:lpstr>
      <vt:lpstr>PowerPoint Presentation</vt:lpstr>
      <vt:lpstr>Aperture, f/ number</vt:lpstr>
      <vt:lpstr>Exposure</vt:lpstr>
      <vt:lpstr>Exposure Trio</vt:lpstr>
      <vt:lpstr>High ISO Noise (ISO 3200)</vt:lpstr>
      <vt:lpstr>Shutter Speed</vt:lpstr>
      <vt:lpstr>Pan Shot</vt:lpstr>
      <vt:lpstr>Natural Light</vt:lpstr>
      <vt:lpstr>Depth of Field</vt:lpstr>
      <vt:lpstr>PowerPoint Presentation</vt:lpstr>
      <vt:lpstr>Exposure Compensation</vt:lpstr>
      <vt:lpstr>Exposure Compensation Example</vt:lpstr>
      <vt:lpstr>Color Balance</vt:lpstr>
      <vt:lpstr>White Balance Adjustment</vt:lpstr>
      <vt:lpstr>Using Flash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Gambino, Joel P. (GSFC-5960)</dc:creator>
  <cp:lastModifiedBy>Bino1</cp:lastModifiedBy>
  <cp:revision>56</cp:revision>
  <dcterms:created xsi:type="dcterms:W3CDTF">1601-01-01T00:00:00Z</dcterms:created>
  <dcterms:modified xsi:type="dcterms:W3CDTF">2012-01-25T02:05:35Z</dcterms:modified>
</cp:coreProperties>
</file>