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2"/>
  </p:notesMasterIdLst>
  <p:sldIdLst>
    <p:sldId id="262" r:id="rId2"/>
    <p:sldId id="257" r:id="rId3"/>
    <p:sldId id="259" r:id="rId4"/>
    <p:sldId id="283" r:id="rId5"/>
    <p:sldId id="278" r:id="rId6"/>
    <p:sldId id="258" r:id="rId7"/>
    <p:sldId id="276" r:id="rId8"/>
    <p:sldId id="279" r:id="rId9"/>
    <p:sldId id="264" r:id="rId10"/>
    <p:sldId id="297" r:id="rId11"/>
    <p:sldId id="291" r:id="rId12"/>
    <p:sldId id="266" r:id="rId13"/>
    <p:sldId id="300" r:id="rId14"/>
    <p:sldId id="273" r:id="rId15"/>
    <p:sldId id="274" r:id="rId16"/>
    <p:sldId id="275" r:id="rId17"/>
    <p:sldId id="293" r:id="rId18"/>
    <p:sldId id="294" r:id="rId19"/>
    <p:sldId id="267" r:id="rId20"/>
    <p:sldId id="298" r:id="rId21"/>
    <p:sldId id="280" r:id="rId22"/>
    <p:sldId id="299" r:id="rId23"/>
    <p:sldId id="281" r:id="rId24"/>
    <p:sldId id="284" r:id="rId25"/>
    <p:sldId id="285" r:id="rId26"/>
    <p:sldId id="286" r:id="rId27"/>
    <p:sldId id="287" r:id="rId28"/>
    <p:sldId id="288" r:id="rId29"/>
    <p:sldId id="289" r:id="rId30"/>
    <p:sldId id="268" r:id="rId31"/>
    <p:sldId id="282" r:id="rId32"/>
    <p:sldId id="295" r:id="rId33"/>
    <p:sldId id="272" r:id="rId34"/>
    <p:sldId id="269" r:id="rId35"/>
    <p:sldId id="270" r:id="rId36"/>
    <p:sldId id="271" r:id="rId37"/>
    <p:sldId id="290" r:id="rId38"/>
    <p:sldId id="265" r:id="rId39"/>
    <p:sldId id="292"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967" autoAdjust="0"/>
  </p:normalViewPr>
  <p:slideViewPr>
    <p:cSldViewPr>
      <p:cViewPr varScale="1">
        <p:scale>
          <a:sx n="67" d="100"/>
          <a:sy n="67" d="100"/>
        </p:scale>
        <p:origin x="-1530" y="-10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J:\Exposure%20Graph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J:\Exposure%20Graph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J:\Exposure%20Graph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J:\Exposure%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71384412632477E-2"/>
          <c:y val="3.9831183073946737E-2"/>
          <c:w val="0.76247452143235273"/>
          <c:h val="0.86738506278264504"/>
        </c:manualLayout>
      </c:layout>
      <c:lineChart>
        <c:grouping val="standard"/>
        <c:varyColors val="0"/>
        <c:ser>
          <c:idx val="1"/>
          <c:order val="0"/>
          <c:tx>
            <c:strRef>
              <c:f>Sheet1!$C$5</c:f>
              <c:strCache>
                <c:ptCount val="1"/>
                <c:pt idx="0">
                  <c:v>ISO 100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Sheet1!$C$7:$C$31</c:f>
              <c:numCache>
                <c:formatCode>General</c:formatCode>
                <c:ptCount val="25"/>
                <c:pt idx="12">
                  <c:v>9</c:v>
                </c:pt>
                <c:pt idx="13">
                  <c:v>8.5</c:v>
                </c:pt>
                <c:pt idx="14">
                  <c:v>8</c:v>
                </c:pt>
                <c:pt idx="15">
                  <c:v>7.5</c:v>
                </c:pt>
                <c:pt idx="16">
                  <c:v>7</c:v>
                </c:pt>
                <c:pt idx="17">
                  <c:v>6.5</c:v>
                </c:pt>
                <c:pt idx="18">
                  <c:v>6</c:v>
                </c:pt>
                <c:pt idx="19">
                  <c:v>5.5</c:v>
                </c:pt>
                <c:pt idx="20">
                  <c:v>5</c:v>
                </c:pt>
                <c:pt idx="21">
                  <c:v>4.5</c:v>
                </c:pt>
                <c:pt idx="22">
                  <c:v>4</c:v>
                </c:pt>
                <c:pt idx="23">
                  <c:v>3.5</c:v>
                </c:pt>
                <c:pt idx="24">
                  <c:v>3</c:v>
                </c:pt>
              </c:numCache>
            </c:numRef>
          </c:val>
          <c:smooth val="0"/>
        </c:ser>
        <c:dLbls>
          <c:showLegendKey val="0"/>
          <c:showVal val="0"/>
          <c:showCatName val="0"/>
          <c:showSerName val="0"/>
          <c:showPercent val="0"/>
          <c:showBubbleSize val="0"/>
        </c:dLbls>
        <c:marker val="1"/>
        <c:smooth val="0"/>
        <c:axId val="86553344"/>
        <c:axId val="86554880"/>
      </c:lineChart>
      <c:catAx>
        <c:axId val="86553344"/>
        <c:scaling>
          <c:orientation val="maxMin"/>
        </c:scaling>
        <c:delete val="0"/>
        <c:axPos val="b"/>
        <c:majorGridlines/>
        <c:majorTickMark val="out"/>
        <c:minorTickMark val="none"/>
        <c:tickLblPos val="nextTo"/>
        <c:crossAx val="86554880"/>
        <c:crosses val="autoZero"/>
        <c:auto val="0"/>
        <c:lblAlgn val="ctr"/>
        <c:lblOffset val="100"/>
        <c:tickLblSkip val="1"/>
        <c:tickMarkSkip val="2"/>
        <c:noMultiLvlLbl val="0"/>
      </c:catAx>
      <c:valAx>
        <c:axId val="86554880"/>
        <c:scaling>
          <c:orientation val="minMax"/>
          <c:max val="9"/>
          <c:min val="1"/>
        </c:scaling>
        <c:delete val="0"/>
        <c:axPos val="r"/>
        <c:majorGridlines/>
        <c:numFmt formatCode="General" sourceLinked="1"/>
        <c:majorTickMark val="out"/>
        <c:minorTickMark val="none"/>
        <c:tickLblPos val="none"/>
        <c:crossAx val="86553344"/>
        <c:crossesAt val="1"/>
        <c:crossBetween val="midCat"/>
        <c:majorUnit val="1"/>
        <c:minorUnit val="1"/>
      </c:valAx>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71384412632477E-2"/>
          <c:y val="3.9831183073946737E-2"/>
          <c:w val="0.76247452143235273"/>
          <c:h val="0.86738506278264504"/>
        </c:manualLayout>
      </c:layout>
      <c:lineChart>
        <c:grouping val="standard"/>
        <c:varyColors val="0"/>
        <c:ser>
          <c:idx val="0"/>
          <c:order val="0"/>
          <c:tx>
            <c:strRef>
              <c:f>Sheet1!$B$5</c:f>
              <c:strCache>
                <c:ptCount val="1"/>
                <c:pt idx="0">
                  <c:v>ISO 50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Sheet1!$B$7:$B$31</c:f>
              <c:numCache>
                <c:formatCode>General</c:formatCode>
                <c:ptCount val="25"/>
                <c:pt idx="10">
                  <c:v>9</c:v>
                </c:pt>
                <c:pt idx="11">
                  <c:v>8.5</c:v>
                </c:pt>
                <c:pt idx="12">
                  <c:v>8</c:v>
                </c:pt>
                <c:pt idx="13">
                  <c:v>7.5</c:v>
                </c:pt>
                <c:pt idx="14">
                  <c:v>7</c:v>
                </c:pt>
                <c:pt idx="15">
                  <c:v>6.5</c:v>
                </c:pt>
                <c:pt idx="16">
                  <c:v>6</c:v>
                </c:pt>
                <c:pt idx="17">
                  <c:v>5.5</c:v>
                </c:pt>
                <c:pt idx="18">
                  <c:v>5</c:v>
                </c:pt>
                <c:pt idx="19">
                  <c:v>4.5</c:v>
                </c:pt>
                <c:pt idx="20">
                  <c:v>4</c:v>
                </c:pt>
                <c:pt idx="21">
                  <c:v>3.5</c:v>
                </c:pt>
                <c:pt idx="22">
                  <c:v>3</c:v>
                </c:pt>
                <c:pt idx="23">
                  <c:v>2.5</c:v>
                </c:pt>
                <c:pt idx="24">
                  <c:v>2</c:v>
                </c:pt>
              </c:numCache>
            </c:numRef>
          </c:val>
          <c:smooth val="0"/>
        </c:ser>
        <c:ser>
          <c:idx val="1"/>
          <c:order val="1"/>
          <c:tx>
            <c:strRef>
              <c:f>Sheet1!$C$5</c:f>
              <c:strCache>
                <c:ptCount val="1"/>
                <c:pt idx="0">
                  <c:v>ISO 100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Sheet1!$C$7:$C$31</c:f>
              <c:numCache>
                <c:formatCode>General</c:formatCode>
                <c:ptCount val="25"/>
                <c:pt idx="12">
                  <c:v>9</c:v>
                </c:pt>
                <c:pt idx="13">
                  <c:v>8.5</c:v>
                </c:pt>
                <c:pt idx="14">
                  <c:v>8</c:v>
                </c:pt>
                <c:pt idx="15">
                  <c:v>7.5</c:v>
                </c:pt>
                <c:pt idx="16">
                  <c:v>7</c:v>
                </c:pt>
                <c:pt idx="17">
                  <c:v>6.5</c:v>
                </c:pt>
                <c:pt idx="18">
                  <c:v>6</c:v>
                </c:pt>
                <c:pt idx="19">
                  <c:v>5.5</c:v>
                </c:pt>
                <c:pt idx="20">
                  <c:v>5</c:v>
                </c:pt>
                <c:pt idx="21">
                  <c:v>4.5</c:v>
                </c:pt>
                <c:pt idx="22">
                  <c:v>4</c:v>
                </c:pt>
                <c:pt idx="23">
                  <c:v>3.5</c:v>
                </c:pt>
                <c:pt idx="24">
                  <c:v>3</c:v>
                </c:pt>
              </c:numCache>
            </c:numRef>
          </c:val>
          <c:smooth val="0"/>
        </c:ser>
        <c:ser>
          <c:idx val="2"/>
          <c:order val="2"/>
          <c:tx>
            <c:strRef>
              <c:f>Sheet1!$D$5</c:f>
              <c:strCache>
                <c:ptCount val="1"/>
                <c:pt idx="0">
                  <c:v>ISO 200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Sheet1!$D$7:$D$31</c:f>
              <c:numCache>
                <c:formatCode>General</c:formatCode>
                <c:ptCount val="25"/>
                <c:pt idx="14">
                  <c:v>9</c:v>
                </c:pt>
                <c:pt idx="15">
                  <c:v>8.5</c:v>
                </c:pt>
                <c:pt idx="16">
                  <c:v>8</c:v>
                </c:pt>
                <c:pt idx="17">
                  <c:v>7.5</c:v>
                </c:pt>
                <c:pt idx="18">
                  <c:v>7</c:v>
                </c:pt>
                <c:pt idx="19">
                  <c:v>6.5</c:v>
                </c:pt>
                <c:pt idx="20">
                  <c:v>6</c:v>
                </c:pt>
                <c:pt idx="21">
                  <c:v>5.5</c:v>
                </c:pt>
                <c:pt idx="22">
                  <c:v>5</c:v>
                </c:pt>
                <c:pt idx="23">
                  <c:v>4.5</c:v>
                </c:pt>
                <c:pt idx="24">
                  <c:v>4</c:v>
                </c:pt>
              </c:numCache>
            </c:numRef>
          </c:val>
          <c:smooth val="0"/>
        </c:ser>
        <c:ser>
          <c:idx val="3"/>
          <c:order val="3"/>
          <c:tx>
            <c:strRef>
              <c:f>Sheet1!$E$5</c:f>
              <c:strCache>
                <c:ptCount val="1"/>
                <c:pt idx="0">
                  <c:v>ISO 400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Sheet1!$E$7:$E$31</c:f>
              <c:numCache>
                <c:formatCode>General</c:formatCode>
                <c:ptCount val="25"/>
                <c:pt idx="16">
                  <c:v>9</c:v>
                </c:pt>
                <c:pt idx="17">
                  <c:v>8.5</c:v>
                </c:pt>
                <c:pt idx="18">
                  <c:v>8</c:v>
                </c:pt>
                <c:pt idx="19">
                  <c:v>7.5</c:v>
                </c:pt>
                <c:pt idx="20">
                  <c:v>7</c:v>
                </c:pt>
                <c:pt idx="21">
                  <c:v>6.5</c:v>
                </c:pt>
                <c:pt idx="22">
                  <c:v>6</c:v>
                </c:pt>
                <c:pt idx="23">
                  <c:v>5.5</c:v>
                </c:pt>
                <c:pt idx="24">
                  <c:v>5</c:v>
                </c:pt>
              </c:numCache>
            </c:numRef>
          </c:val>
          <c:smooth val="0"/>
        </c:ser>
        <c:ser>
          <c:idx val="4"/>
          <c:order val="4"/>
          <c:tx>
            <c:strRef>
              <c:f>Sheet1!$F$5</c:f>
              <c:strCache>
                <c:ptCount val="1"/>
                <c:pt idx="0">
                  <c:v>ISO 800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Sheet1!$F$7:$F$31</c:f>
              <c:numCache>
                <c:formatCode>General</c:formatCode>
                <c:ptCount val="25"/>
                <c:pt idx="18">
                  <c:v>9</c:v>
                </c:pt>
                <c:pt idx="19">
                  <c:v>8.5</c:v>
                </c:pt>
                <c:pt idx="20">
                  <c:v>8</c:v>
                </c:pt>
                <c:pt idx="21">
                  <c:v>7.5</c:v>
                </c:pt>
                <c:pt idx="22">
                  <c:v>7</c:v>
                </c:pt>
                <c:pt idx="23">
                  <c:v>6.5</c:v>
                </c:pt>
                <c:pt idx="24">
                  <c:v>6</c:v>
                </c:pt>
              </c:numCache>
            </c:numRef>
          </c:val>
          <c:smooth val="0"/>
        </c:ser>
        <c:ser>
          <c:idx val="5"/>
          <c:order val="5"/>
          <c:tx>
            <c:strRef>
              <c:f>Sheet1!$G$5</c:f>
              <c:strCache>
                <c:ptCount val="1"/>
                <c:pt idx="0">
                  <c:v>ISO 1600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Sheet1!$G$7:$G$31</c:f>
              <c:numCache>
                <c:formatCode>General</c:formatCode>
                <c:ptCount val="25"/>
                <c:pt idx="20">
                  <c:v>9</c:v>
                </c:pt>
                <c:pt idx="21">
                  <c:v>8.5</c:v>
                </c:pt>
                <c:pt idx="22">
                  <c:v>8</c:v>
                </c:pt>
                <c:pt idx="23">
                  <c:v>7.5</c:v>
                </c:pt>
                <c:pt idx="24">
                  <c:v>7</c:v>
                </c:pt>
              </c:numCache>
            </c:numRef>
          </c:val>
          <c:smooth val="0"/>
        </c:ser>
        <c:ser>
          <c:idx val="6"/>
          <c:order val="6"/>
          <c:tx>
            <c:strRef>
              <c:f>Sheet1!$H$5</c:f>
              <c:strCache>
                <c:ptCount val="1"/>
                <c:pt idx="0">
                  <c:v>ISO 3200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Sheet1!$H$7:$H$31</c:f>
              <c:numCache>
                <c:formatCode>General</c:formatCode>
                <c:ptCount val="25"/>
                <c:pt idx="22">
                  <c:v>9</c:v>
                </c:pt>
                <c:pt idx="23">
                  <c:v>8.5</c:v>
                </c:pt>
                <c:pt idx="24">
                  <c:v>8</c:v>
                </c:pt>
              </c:numCache>
            </c:numRef>
          </c:val>
          <c:smooth val="0"/>
        </c:ser>
        <c:ser>
          <c:idx val="7"/>
          <c:order val="7"/>
          <c:tx>
            <c:strRef>
              <c:f>Sheet1!$I$5</c:f>
              <c:strCache>
                <c:ptCount val="1"/>
                <c:pt idx="0">
                  <c:v>ISO 6400</c:v>
                </c:pt>
              </c:strCache>
            </c:strRef>
          </c:tx>
          <c:marker>
            <c:symbol val="diamond"/>
            <c:size val="5"/>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Sheet1!$I$7:$I$31</c:f>
              <c:numCache>
                <c:formatCode>General</c:formatCode>
                <c:ptCount val="25"/>
                <c:pt idx="24">
                  <c:v>9</c:v>
                </c:pt>
              </c:numCache>
            </c:numRef>
          </c:val>
          <c:smooth val="0"/>
        </c:ser>
        <c:dLbls>
          <c:showLegendKey val="0"/>
          <c:showVal val="0"/>
          <c:showCatName val="0"/>
          <c:showSerName val="0"/>
          <c:showPercent val="0"/>
          <c:showBubbleSize val="0"/>
        </c:dLbls>
        <c:marker val="1"/>
        <c:smooth val="0"/>
        <c:axId val="92961408"/>
        <c:axId val="92967296"/>
      </c:lineChart>
      <c:catAx>
        <c:axId val="92961408"/>
        <c:scaling>
          <c:orientation val="maxMin"/>
        </c:scaling>
        <c:delete val="0"/>
        <c:axPos val="b"/>
        <c:majorGridlines/>
        <c:majorTickMark val="out"/>
        <c:minorTickMark val="none"/>
        <c:tickLblPos val="nextTo"/>
        <c:crossAx val="92967296"/>
        <c:crosses val="autoZero"/>
        <c:auto val="0"/>
        <c:lblAlgn val="ctr"/>
        <c:lblOffset val="100"/>
        <c:tickLblSkip val="1"/>
        <c:tickMarkSkip val="2"/>
        <c:noMultiLvlLbl val="0"/>
      </c:catAx>
      <c:valAx>
        <c:axId val="92967296"/>
        <c:scaling>
          <c:orientation val="minMax"/>
          <c:max val="9"/>
          <c:min val="1"/>
        </c:scaling>
        <c:delete val="0"/>
        <c:axPos val="r"/>
        <c:majorGridlines/>
        <c:numFmt formatCode="General" sourceLinked="1"/>
        <c:majorTickMark val="out"/>
        <c:minorTickMark val="none"/>
        <c:tickLblPos val="none"/>
        <c:crossAx val="92961408"/>
        <c:crossesAt val="1"/>
        <c:crossBetween val="midCat"/>
        <c:majorUnit val="1"/>
        <c:minorUnit val="1"/>
      </c:valAx>
    </c:plotArea>
    <c:legend>
      <c:legendPos val="r"/>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68469509012355E-2"/>
          <c:y val="3.983106742304067E-2"/>
          <c:w val="0.76247452143235273"/>
          <c:h val="0.86738506278264504"/>
        </c:manualLayout>
      </c:layout>
      <c:lineChart>
        <c:grouping val="standard"/>
        <c:varyColors val="0"/>
        <c:ser>
          <c:idx val="0"/>
          <c:order val="0"/>
          <c:tx>
            <c:strRef>
              <c:f>Sheet1!$B$5</c:f>
              <c:strCache>
                <c:ptCount val="1"/>
                <c:pt idx="0">
                  <c:v>ISO 50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Sheet1!$B$7:$B$27</c:f>
              <c:numCache>
                <c:formatCode>General</c:formatCode>
                <c:ptCount val="21"/>
                <c:pt idx="2">
                  <c:v>9</c:v>
                </c:pt>
                <c:pt idx="3">
                  <c:v>8.5</c:v>
                </c:pt>
                <c:pt idx="4">
                  <c:v>8</c:v>
                </c:pt>
                <c:pt idx="5">
                  <c:v>7.5</c:v>
                </c:pt>
                <c:pt idx="6">
                  <c:v>7</c:v>
                </c:pt>
                <c:pt idx="7">
                  <c:v>6.5</c:v>
                </c:pt>
                <c:pt idx="8">
                  <c:v>6</c:v>
                </c:pt>
                <c:pt idx="9">
                  <c:v>5.5</c:v>
                </c:pt>
                <c:pt idx="10">
                  <c:v>5</c:v>
                </c:pt>
                <c:pt idx="11">
                  <c:v>4.5</c:v>
                </c:pt>
                <c:pt idx="12">
                  <c:v>4</c:v>
                </c:pt>
                <c:pt idx="13">
                  <c:v>3.5</c:v>
                </c:pt>
                <c:pt idx="14">
                  <c:v>3</c:v>
                </c:pt>
                <c:pt idx="15">
                  <c:v>2.5</c:v>
                </c:pt>
                <c:pt idx="16">
                  <c:v>2</c:v>
                </c:pt>
                <c:pt idx="17">
                  <c:v>1.5</c:v>
                </c:pt>
                <c:pt idx="18">
                  <c:v>1</c:v>
                </c:pt>
              </c:numCache>
            </c:numRef>
          </c:val>
          <c:smooth val="0"/>
        </c:ser>
        <c:ser>
          <c:idx val="1"/>
          <c:order val="1"/>
          <c:tx>
            <c:strRef>
              <c:f>Sheet1!$C$5</c:f>
              <c:strCache>
                <c:ptCount val="1"/>
                <c:pt idx="0">
                  <c:v>ISO 100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Sheet1!$C$7:$C$27</c:f>
              <c:numCache>
                <c:formatCode>General</c:formatCode>
                <c:ptCount val="21"/>
                <c:pt idx="4">
                  <c:v>9</c:v>
                </c:pt>
                <c:pt idx="5">
                  <c:v>8.5</c:v>
                </c:pt>
                <c:pt idx="6">
                  <c:v>8</c:v>
                </c:pt>
                <c:pt idx="7">
                  <c:v>7.5</c:v>
                </c:pt>
                <c:pt idx="8">
                  <c:v>7</c:v>
                </c:pt>
                <c:pt idx="9">
                  <c:v>6.5</c:v>
                </c:pt>
                <c:pt idx="10">
                  <c:v>6</c:v>
                </c:pt>
                <c:pt idx="11">
                  <c:v>5.5</c:v>
                </c:pt>
                <c:pt idx="12">
                  <c:v>5</c:v>
                </c:pt>
                <c:pt idx="13">
                  <c:v>4.5</c:v>
                </c:pt>
                <c:pt idx="14">
                  <c:v>4</c:v>
                </c:pt>
                <c:pt idx="15">
                  <c:v>3.5</c:v>
                </c:pt>
                <c:pt idx="16">
                  <c:v>3</c:v>
                </c:pt>
                <c:pt idx="17">
                  <c:v>2.5</c:v>
                </c:pt>
                <c:pt idx="18">
                  <c:v>2</c:v>
                </c:pt>
                <c:pt idx="19">
                  <c:v>1.5</c:v>
                </c:pt>
                <c:pt idx="20">
                  <c:v>1</c:v>
                </c:pt>
              </c:numCache>
            </c:numRef>
          </c:val>
          <c:smooth val="0"/>
        </c:ser>
        <c:ser>
          <c:idx val="2"/>
          <c:order val="2"/>
          <c:tx>
            <c:strRef>
              <c:f>Sheet1!$D$5</c:f>
              <c:strCache>
                <c:ptCount val="1"/>
                <c:pt idx="0">
                  <c:v>ISO 200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Sheet1!$D$7:$D$27</c:f>
              <c:numCache>
                <c:formatCode>General</c:formatCode>
                <c:ptCount val="21"/>
                <c:pt idx="6">
                  <c:v>9</c:v>
                </c:pt>
                <c:pt idx="7">
                  <c:v>8.5</c:v>
                </c:pt>
                <c:pt idx="8">
                  <c:v>8</c:v>
                </c:pt>
                <c:pt idx="9">
                  <c:v>7.5</c:v>
                </c:pt>
                <c:pt idx="10">
                  <c:v>7</c:v>
                </c:pt>
                <c:pt idx="11">
                  <c:v>6.5</c:v>
                </c:pt>
                <c:pt idx="12">
                  <c:v>6</c:v>
                </c:pt>
                <c:pt idx="13">
                  <c:v>5.5</c:v>
                </c:pt>
                <c:pt idx="14">
                  <c:v>5</c:v>
                </c:pt>
                <c:pt idx="15">
                  <c:v>4.5</c:v>
                </c:pt>
                <c:pt idx="16">
                  <c:v>4</c:v>
                </c:pt>
                <c:pt idx="17">
                  <c:v>3.5</c:v>
                </c:pt>
                <c:pt idx="18">
                  <c:v>3</c:v>
                </c:pt>
                <c:pt idx="19">
                  <c:v>2.5</c:v>
                </c:pt>
                <c:pt idx="20">
                  <c:v>2</c:v>
                </c:pt>
              </c:numCache>
            </c:numRef>
          </c:val>
          <c:smooth val="0"/>
        </c:ser>
        <c:ser>
          <c:idx val="3"/>
          <c:order val="3"/>
          <c:tx>
            <c:strRef>
              <c:f>Sheet1!$E$5</c:f>
              <c:strCache>
                <c:ptCount val="1"/>
                <c:pt idx="0">
                  <c:v>ISO 400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Sheet1!$E$7:$E$27</c:f>
              <c:numCache>
                <c:formatCode>General</c:formatCode>
                <c:ptCount val="21"/>
                <c:pt idx="8">
                  <c:v>9</c:v>
                </c:pt>
                <c:pt idx="9">
                  <c:v>8.5</c:v>
                </c:pt>
                <c:pt idx="10">
                  <c:v>8</c:v>
                </c:pt>
                <c:pt idx="11">
                  <c:v>7.5</c:v>
                </c:pt>
                <c:pt idx="12">
                  <c:v>7</c:v>
                </c:pt>
                <c:pt idx="13">
                  <c:v>6.5</c:v>
                </c:pt>
                <c:pt idx="14">
                  <c:v>6</c:v>
                </c:pt>
                <c:pt idx="15">
                  <c:v>5.5</c:v>
                </c:pt>
                <c:pt idx="16">
                  <c:v>5</c:v>
                </c:pt>
                <c:pt idx="17">
                  <c:v>4.5</c:v>
                </c:pt>
                <c:pt idx="18">
                  <c:v>4</c:v>
                </c:pt>
                <c:pt idx="19">
                  <c:v>3.5</c:v>
                </c:pt>
                <c:pt idx="20">
                  <c:v>3</c:v>
                </c:pt>
              </c:numCache>
            </c:numRef>
          </c:val>
          <c:smooth val="0"/>
        </c:ser>
        <c:ser>
          <c:idx val="4"/>
          <c:order val="4"/>
          <c:tx>
            <c:strRef>
              <c:f>Sheet1!$F$5</c:f>
              <c:strCache>
                <c:ptCount val="1"/>
                <c:pt idx="0">
                  <c:v>ISO 800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Sheet1!$F$7:$F$27</c:f>
              <c:numCache>
                <c:formatCode>General</c:formatCode>
                <c:ptCount val="21"/>
                <c:pt idx="10">
                  <c:v>9</c:v>
                </c:pt>
                <c:pt idx="11">
                  <c:v>8.5</c:v>
                </c:pt>
                <c:pt idx="12">
                  <c:v>8</c:v>
                </c:pt>
                <c:pt idx="13">
                  <c:v>7.5</c:v>
                </c:pt>
                <c:pt idx="14">
                  <c:v>7</c:v>
                </c:pt>
                <c:pt idx="15">
                  <c:v>6.5</c:v>
                </c:pt>
                <c:pt idx="16">
                  <c:v>6</c:v>
                </c:pt>
                <c:pt idx="17">
                  <c:v>5.5</c:v>
                </c:pt>
                <c:pt idx="18">
                  <c:v>5</c:v>
                </c:pt>
                <c:pt idx="19">
                  <c:v>4.5</c:v>
                </c:pt>
                <c:pt idx="20">
                  <c:v>4</c:v>
                </c:pt>
              </c:numCache>
            </c:numRef>
          </c:val>
          <c:smooth val="0"/>
        </c:ser>
        <c:ser>
          <c:idx val="5"/>
          <c:order val="5"/>
          <c:tx>
            <c:strRef>
              <c:f>Sheet1!$G$5</c:f>
              <c:strCache>
                <c:ptCount val="1"/>
                <c:pt idx="0">
                  <c:v>ISO 1600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Sheet1!$G$7:$G$27</c:f>
              <c:numCache>
                <c:formatCode>General</c:formatCode>
                <c:ptCount val="21"/>
                <c:pt idx="12">
                  <c:v>9</c:v>
                </c:pt>
                <c:pt idx="13">
                  <c:v>8.5</c:v>
                </c:pt>
                <c:pt idx="14">
                  <c:v>8</c:v>
                </c:pt>
                <c:pt idx="15">
                  <c:v>7.5</c:v>
                </c:pt>
                <c:pt idx="16">
                  <c:v>7</c:v>
                </c:pt>
                <c:pt idx="17">
                  <c:v>6.5</c:v>
                </c:pt>
                <c:pt idx="18">
                  <c:v>6</c:v>
                </c:pt>
                <c:pt idx="19">
                  <c:v>5.5</c:v>
                </c:pt>
                <c:pt idx="20">
                  <c:v>5</c:v>
                </c:pt>
              </c:numCache>
            </c:numRef>
          </c:val>
          <c:smooth val="0"/>
        </c:ser>
        <c:ser>
          <c:idx val="6"/>
          <c:order val="6"/>
          <c:tx>
            <c:strRef>
              <c:f>Sheet1!$H$5</c:f>
              <c:strCache>
                <c:ptCount val="1"/>
                <c:pt idx="0">
                  <c:v>ISO 3200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Sheet1!$H$7:$H$27</c:f>
              <c:numCache>
                <c:formatCode>General</c:formatCode>
                <c:ptCount val="21"/>
                <c:pt idx="14">
                  <c:v>9</c:v>
                </c:pt>
                <c:pt idx="15">
                  <c:v>8.5</c:v>
                </c:pt>
                <c:pt idx="16">
                  <c:v>8</c:v>
                </c:pt>
                <c:pt idx="17">
                  <c:v>7.5</c:v>
                </c:pt>
                <c:pt idx="18">
                  <c:v>7</c:v>
                </c:pt>
                <c:pt idx="19">
                  <c:v>6.5</c:v>
                </c:pt>
                <c:pt idx="20">
                  <c:v>6</c:v>
                </c:pt>
              </c:numCache>
            </c:numRef>
          </c:val>
          <c:smooth val="0"/>
        </c:ser>
        <c:ser>
          <c:idx val="7"/>
          <c:order val="7"/>
          <c:tx>
            <c:strRef>
              <c:f>Sheet1!$I$5</c:f>
              <c:strCache>
                <c:ptCount val="1"/>
                <c:pt idx="0">
                  <c:v>ISO 6400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Sheet1!$I$7:$I$27</c:f>
              <c:numCache>
                <c:formatCode>General</c:formatCode>
                <c:ptCount val="21"/>
                <c:pt idx="16">
                  <c:v>9</c:v>
                </c:pt>
                <c:pt idx="17">
                  <c:v>8.5</c:v>
                </c:pt>
                <c:pt idx="18">
                  <c:v>8</c:v>
                </c:pt>
                <c:pt idx="19">
                  <c:v>7.5</c:v>
                </c:pt>
                <c:pt idx="20">
                  <c:v>7</c:v>
                </c:pt>
              </c:numCache>
            </c:numRef>
          </c:val>
          <c:smooth val="0"/>
        </c:ser>
        <c:dLbls>
          <c:showLegendKey val="0"/>
          <c:showVal val="0"/>
          <c:showCatName val="0"/>
          <c:showSerName val="0"/>
          <c:showPercent val="0"/>
          <c:showBubbleSize val="0"/>
        </c:dLbls>
        <c:marker val="1"/>
        <c:smooth val="0"/>
        <c:axId val="93070848"/>
        <c:axId val="93072384"/>
      </c:lineChart>
      <c:catAx>
        <c:axId val="93070848"/>
        <c:scaling>
          <c:orientation val="maxMin"/>
        </c:scaling>
        <c:delete val="0"/>
        <c:axPos val="b"/>
        <c:majorGridlines/>
        <c:majorTickMark val="out"/>
        <c:minorTickMark val="none"/>
        <c:tickLblPos val="nextTo"/>
        <c:crossAx val="93072384"/>
        <c:crosses val="autoZero"/>
        <c:auto val="0"/>
        <c:lblAlgn val="ctr"/>
        <c:lblOffset val="100"/>
        <c:tickLblSkip val="1"/>
        <c:tickMarkSkip val="2"/>
        <c:noMultiLvlLbl val="0"/>
      </c:catAx>
      <c:valAx>
        <c:axId val="93072384"/>
        <c:scaling>
          <c:orientation val="minMax"/>
          <c:max val="9"/>
          <c:min val="1"/>
        </c:scaling>
        <c:delete val="0"/>
        <c:axPos val="r"/>
        <c:majorGridlines/>
        <c:numFmt formatCode="General" sourceLinked="1"/>
        <c:majorTickMark val="out"/>
        <c:minorTickMark val="none"/>
        <c:tickLblPos val="none"/>
        <c:crossAx val="93070848"/>
        <c:crossesAt val="1"/>
        <c:crossBetween val="midCat"/>
        <c:majorUnit val="1"/>
        <c:minorUnit val="1"/>
      </c:valAx>
    </c:plotArea>
    <c:legend>
      <c:legendPos val="r"/>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71384412632477E-2"/>
          <c:y val="3.9831183073946737E-2"/>
          <c:w val="0.76247452143235273"/>
          <c:h val="0.86738506278264504"/>
        </c:manualLayout>
      </c:layout>
      <c:lineChart>
        <c:grouping val="standard"/>
        <c:varyColors val="0"/>
        <c:ser>
          <c:idx val="0"/>
          <c:order val="0"/>
          <c:tx>
            <c:strRef>
              <c:f>Sheet1!$B$5</c:f>
              <c:strCache>
                <c:ptCount val="1"/>
                <c:pt idx="0">
                  <c:v>ISO 50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Sheet1!$B$7:$B$27</c:f>
              <c:numCache>
                <c:formatCode>General</c:formatCode>
                <c:ptCount val="21"/>
                <c:pt idx="2">
                  <c:v>9</c:v>
                </c:pt>
                <c:pt idx="3">
                  <c:v>8.5</c:v>
                </c:pt>
                <c:pt idx="4">
                  <c:v>8</c:v>
                </c:pt>
                <c:pt idx="5">
                  <c:v>7.5</c:v>
                </c:pt>
                <c:pt idx="6">
                  <c:v>7</c:v>
                </c:pt>
                <c:pt idx="7">
                  <c:v>6.5</c:v>
                </c:pt>
                <c:pt idx="8">
                  <c:v>6</c:v>
                </c:pt>
                <c:pt idx="9">
                  <c:v>5.5</c:v>
                </c:pt>
                <c:pt idx="10">
                  <c:v>5</c:v>
                </c:pt>
                <c:pt idx="11">
                  <c:v>4.5</c:v>
                </c:pt>
                <c:pt idx="12">
                  <c:v>4</c:v>
                </c:pt>
                <c:pt idx="13">
                  <c:v>3.5</c:v>
                </c:pt>
                <c:pt idx="14">
                  <c:v>3</c:v>
                </c:pt>
                <c:pt idx="15">
                  <c:v>2.5</c:v>
                </c:pt>
                <c:pt idx="16">
                  <c:v>2</c:v>
                </c:pt>
                <c:pt idx="17">
                  <c:v>1.5</c:v>
                </c:pt>
                <c:pt idx="18">
                  <c:v>1</c:v>
                </c:pt>
              </c:numCache>
            </c:numRef>
          </c:val>
          <c:smooth val="0"/>
        </c:ser>
        <c:ser>
          <c:idx val="1"/>
          <c:order val="1"/>
          <c:tx>
            <c:strRef>
              <c:f>Sheet1!$C$5</c:f>
              <c:strCache>
                <c:ptCount val="1"/>
                <c:pt idx="0">
                  <c:v>ISO 100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Sheet1!$C$7:$C$27</c:f>
              <c:numCache>
                <c:formatCode>General</c:formatCode>
                <c:ptCount val="21"/>
                <c:pt idx="4">
                  <c:v>9</c:v>
                </c:pt>
                <c:pt idx="5">
                  <c:v>8.5</c:v>
                </c:pt>
                <c:pt idx="6">
                  <c:v>8</c:v>
                </c:pt>
                <c:pt idx="7">
                  <c:v>7.5</c:v>
                </c:pt>
                <c:pt idx="8">
                  <c:v>7</c:v>
                </c:pt>
                <c:pt idx="9">
                  <c:v>6.5</c:v>
                </c:pt>
                <c:pt idx="10">
                  <c:v>6</c:v>
                </c:pt>
                <c:pt idx="11">
                  <c:v>5.5</c:v>
                </c:pt>
                <c:pt idx="12">
                  <c:v>5</c:v>
                </c:pt>
                <c:pt idx="13">
                  <c:v>4.5</c:v>
                </c:pt>
                <c:pt idx="14">
                  <c:v>4</c:v>
                </c:pt>
                <c:pt idx="15">
                  <c:v>3.5</c:v>
                </c:pt>
                <c:pt idx="16">
                  <c:v>3</c:v>
                </c:pt>
                <c:pt idx="17">
                  <c:v>2.5</c:v>
                </c:pt>
                <c:pt idx="18">
                  <c:v>2</c:v>
                </c:pt>
                <c:pt idx="19">
                  <c:v>1.5</c:v>
                </c:pt>
                <c:pt idx="20">
                  <c:v>1</c:v>
                </c:pt>
              </c:numCache>
            </c:numRef>
          </c:val>
          <c:smooth val="0"/>
        </c:ser>
        <c:ser>
          <c:idx val="2"/>
          <c:order val="2"/>
          <c:tx>
            <c:strRef>
              <c:f>Sheet1!$D$5</c:f>
              <c:strCache>
                <c:ptCount val="1"/>
                <c:pt idx="0">
                  <c:v>ISO 200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Sheet1!$D$7:$D$31</c:f>
              <c:numCache>
                <c:formatCode>General</c:formatCode>
                <c:ptCount val="25"/>
                <c:pt idx="6">
                  <c:v>9</c:v>
                </c:pt>
                <c:pt idx="7">
                  <c:v>8.5</c:v>
                </c:pt>
                <c:pt idx="8">
                  <c:v>8</c:v>
                </c:pt>
                <c:pt idx="9">
                  <c:v>7.5</c:v>
                </c:pt>
                <c:pt idx="10">
                  <c:v>7</c:v>
                </c:pt>
                <c:pt idx="11">
                  <c:v>6.5</c:v>
                </c:pt>
                <c:pt idx="12">
                  <c:v>6</c:v>
                </c:pt>
                <c:pt idx="13">
                  <c:v>5.5</c:v>
                </c:pt>
                <c:pt idx="14">
                  <c:v>5</c:v>
                </c:pt>
                <c:pt idx="15">
                  <c:v>4.5</c:v>
                </c:pt>
                <c:pt idx="16">
                  <c:v>4</c:v>
                </c:pt>
                <c:pt idx="17">
                  <c:v>3.5</c:v>
                </c:pt>
                <c:pt idx="18">
                  <c:v>3</c:v>
                </c:pt>
                <c:pt idx="19">
                  <c:v>2.5</c:v>
                </c:pt>
                <c:pt idx="20">
                  <c:v>2</c:v>
                </c:pt>
                <c:pt idx="21">
                  <c:v>1.5</c:v>
                </c:pt>
                <c:pt idx="22">
                  <c:v>1</c:v>
                </c:pt>
              </c:numCache>
            </c:numRef>
          </c:val>
          <c:smooth val="0"/>
        </c:ser>
        <c:ser>
          <c:idx val="3"/>
          <c:order val="3"/>
          <c:tx>
            <c:strRef>
              <c:f>Sheet1!$E$5</c:f>
              <c:strCache>
                <c:ptCount val="1"/>
                <c:pt idx="0">
                  <c:v>ISO 400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Sheet1!$E$7:$E$31</c:f>
              <c:numCache>
                <c:formatCode>General</c:formatCode>
                <c:ptCount val="25"/>
                <c:pt idx="8">
                  <c:v>9</c:v>
                </c:pt>
                <c:pt idx="9">
                  <c:v>8.5</c:v>
                </c:pt>
                <c:pt idx="10">
                  <c:v>8</c:v>
                </c:pt>
                <c:pt idx="11">
                  <c:v>7.5</c:v>
                </c:pt>
                <c:pt idx="12">
                  <c:v>7</c:v>
                </c:pt>
                <c:pt idx="13">
                  <c:v>6.5</c:v>
                </c:pt>
                <c:pt idx="14">
                  <c:v>6</c:v>
                </c:pt>
                <c:pt idx="15">
                  <c:v>5.5</c:v>
                </c:pt>
                <c:pt idx="16">
                  <c:v>5</c:v>
                </c:pt>
                <c:pt idx="17">
                  <c:v>4.5</c:v>
                </c:pt>
                <c:pt idx="18">
                  <c:v>4</c:v>
                </c:pt>
                <c:pt idx="19">
                  <c:v>3.5</c:v>
                </c:pt>
                <c:pt idx="20">
                  <c:v>3</c:v>
                </c:pt>
                <c:pt idx="21">
                  <c:v>2.5</c:v>
                </c:pt>
                <c:pt idx="22">
                  <c:v>2</c:v>
                </c:pt>
                <c:pt idx="23">
                  <c:v>1.5</c:v>
                </c:pt>
                <c:pt idx="24">
                  <c:v>1</c:v>
                </c:pt>
              </c:numCache>
            </c:numRef>
          </c:val>
          <c:smooth val="0"/>
        </c:ser>
        <c:ser>
          <c:idx val="4"/>
          <c:order val="4"/>
          <c:tx>
            <c:strRef>
              <c:f>Sheet1!$F$5</c:f>
              <c:strCache>
                <c:ptCount val="1"/>
                <c:pt idx="0">
                  <c:v>ISO 800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Sheet1!$F$7:$F$31</c:f>
              <c:numCache>
                <c:formatCode>General</c:formatCode>
                <c:ptCount val="25"/>
                <c:pt idx="10">
                  <c:v>9</c:v>
                </c:pt>
                <c:pt idx="11">
                  <c:v>8.5</c:v>
                </c:pt>
                <c:pt idx="12">
                  <c:v>8</c:v>
                </c:pt>
                <c:pt idx="13">
                  <c:v>7.5</c:v>
                </c:pt>
                <c:pt idx="14">
                  <c:v>7</c:v>
                </c:pt>
                <c:pt idx="15">
                  <c:v>6.5</c:v>
                </c:pt>
                <c:pt idx="16">
                  <c:v>6</c:v>
                </c:pt>
                <c:pt idx="17">
                  <c:v>5.5</c:v>
                </c:pt>
                <c:pt idx="18">
                  <c:v>5</c:v>
                </c:pt>
                <c:pt idx="19">
                  <c:v>4.5</c:v>
                </c:pt>
                <c:pt idx="20">
                  <c:v>4</c:v>
                </c:pt>
                <c:pt idx="21">
                  <c:v>3.5</c:v>
                </c:pt>
                <c:pt idx="22">
                  <c:v>3</c:v>
                </c:pt>
                <c:pt idx="23">
                  <c:v>2.5</c:v>
                </c:pt>
                <c:pt idx="24">
                  <c:v>2</c:v>
                </c:pt>
              </c:numCache>
            </c:numRef>
          </c:val>
          <c:smooth val="0"/>
        </c:ser>
        <c:ser>
          <c:idx val="5"/>
          <c:order val="5"/>
          <c:tx>
            <c:strRef>
              <c:f>Sheet1!$G$5</c:f>
              <c:strCache>
                <c:ptCount val="1"/>
                <c:pt idx="0">
                  <c:v>ISO 1600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Sheet1!$G$7:$G$31</c:f>
              <c:numCache>
                <c:formatCode>General</c:formatCode>
                <c:ptCount val="25"/>
                <c:pt idx="12">
                  <c:v>9</c:v>
                </c:pt>
                <c:pt idx="13">
                  <c:v>8.5</c:v>
                </c:pt>
                <c:pt idx="14">
                  <c:v>8</c:v>
                </c:pt>
                <c:pt idx="15">
                  <c:v>7.5</c:v>
                </c:pt>
                <c:pt idx="16">
                  <c:v>7</c:v>
                </c:pt>
                <c:pt idx="17">
                  <c:v>6.5</c:v>
                </c:pt>
                <c:pt idx="18">
                  <c:v>6</c:v>
                </c:pt>
                <c:pt idx="19">
                  <c:v>5.5</c:v>
                </c:pt>
                <c:pt idx="20">
                  <c:v>5</c:v>
                </c:pt>
                <c:pt idx="21">
                  <c:v>4.5</c:v>
                </c:pt>
                <c:pt idx="22">
                  <c:v>4</c:v>
                </c:pt>
                <c:pt idx="23">
                  <c:v>3.5</c:v>
                </c:pt>
                <c:pt idx="24">
                  <c:v>3</c:v>
                </c:pt>
              </c:numCache>
            </c:numRef>
          </c:val>
          <c:smooth val="0"/>
        </c:ser>
        <c:ser>
          <c:idx val="6"/>
          <c:order val="6"/>
          <c:tx>
            <c:strRef>
              <c:f>Sheet1!$H$5</c:f>
              <c:strCache>
                <c:ptCount val="1"/>
                <c:pt idx="0">
                  <c:v>ISO 3200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Sheet1!$H$7:$H$31</c:f>
              <c:numCache>
                <c:formatCode>General</c:formatCode>
                <c:ptCount val="25"/>
                <c:pt idx="14">
                  <c:v>9</c:v>
                </c:pt>
                <c:pt idx="15">
                  <c:v>8.5</c:v>
                </c:pt>
                <c:pt idx="16">
                  <c:v>8</c:v>
                </c:pt>
                <c:pt idx="17">
                  <c:v>7.5</c:v>
                </c:pt>
                <c:pt idx="18">
                  <c:v>7</c:v>
                </c:pt>
                <c:pt idx="19">
                  <c:v>6.5</c:v>
                </c:pt>
                <c:pt idx="20">
                  <c:v>6</c:v>
                </c:pt>
                <c:pt idx="21">
                  <c:v>5.5</c:v>
                </c:pt>
                <c:pt idx="22">
                  <c:v>5</c:v>
                </c:pt>
                <c:pt idx="23">
                  <c:v>4.5</c:v>
                </c:pt>
                <c:pt idx="24">
                  <c:v>4</c:v>
                </c:pt>
              </c:numCache>
            </c:numRef>
          </c:val>
          <c:smooth val="0"/>
        </c:ser>
        <c:ser>
          <c:idx val="7"/>
          <c:order val="7"/>
          <c:tx>
            <c:strRef>
              <c:f>Sheet1!$I$5</c:f>
              <c:strCache>
                <c:ptCount val="1"/>
                <c:pt idx="0">
                  <c:v>ISO 6400</c:v>
                </c:pt>
              </c:strCache>
            </c:strRef>
          </c:tx>
          <c:marker>
            <c:symbol val="none"/>
          </c:marker>
          <c:cat>
            <c:strRef>
              <c:f>Sheet1!$A$7:$A$31</c:f>
              <c:strCache>
                <c:ptCount val="25"/>
                <c:pt idx="0">
                  <c:v>1</c:v>
                </c:pt>
                <c:pt idx="2">
                  <c:v>1/2</c:v>
                </c:pt>
                <c:pt idx="4">
                  <c:v>1/4</c:v>
                </c:pt>
                <c:pt idx="6">
                  <c:v>1/8</c:v>
                </c:pt>
                <c:pt idx="8">
                  <c:v>1/15</c:v>
                </c:pt>
                <c:pt idx="10">
                  <c:v>1/30</c:v>
                </c:pt>
                <c:pt idx="12">
                  <c:v>1/60</c:v>
                </c:pt>
                <c:pt idx="14">
                  <c:v>1/125</c:v>
                </c:pt>
                <c:pt idx="16">
                  <c:v>1/250</c:v>
                </c:pt>
                <c:pt idx="18">
                  <c:v>1/500</c:v>
                </c:pt>
                <c:pt idx="20">
                  <c:v>1/1000</c:v>
                </c:pt>
                <c:pt idx="22">
                  <c:v>1/2000</c:v>
                </c:pt>
                <c:pt idx="24">
                  <c:v>1/4000</c:v>
                </c:pt>
              </c:strCache>
            </c:strRef>
          </c:cat>
          <c:val>
            <c:numRef>
              <c:f>Sheet1!$I$7:$I$31</c:f>
              <c:numCache>
                <c:formatCode>General</c:formatCode>
                <c:ptCount val="25"/>
                <c:pt idx="16">
                  <c:v>9</c:v>
                </c:pt>
                <c:pt idx="17">
                  <c:v>8.5</c:v>
                </c:pt>
                <c:pt idx="18">
                  <c:v>8</c:v>
                </c:pt>
                <c:pt idx="19">
                  <c:v>7.5</c:v>
                </c:pt>
                <c:pt idx="20">
                  <c:v>7</c:v>
                </c:pt>
                <c:pt idx="21">
                  <c:v>6.5</c:v>
                </c:pt>
                <c:pt idx="22">
                  <c:v>6</c:v>
                </c:pt>
                <c:pt idx="23">
                  <c:v>5.5</c:v>
                </c:pt>
                <c:pt idx="24">
                  <c:v>5</c:v>
                </c:pt>
              </c:numCache>
            </c:numRef>
          </c:val>
          <c:smooth val="0"/>
        </c:ser>
        <c:dLbls>
          <c:showLegendKey val="0"/>
          <c:showVal val="0"/>
          <c:showCatName val="0"/>
          <c:showSerName val="0"/>
          <c:showPercent val="0"/>
          <c:showBubbleSize val="0"/>
        </c:dLbls>
        <c:marker val="1"/>
        <c:smooth val="0"/>
        <c:axId val="95060352"/>
        <c:axId val="95061888"/>
      </c:lineChart>
      <c:catAx>
        <c:axId val="95060352"/>
        <c:scaling>
          <c:orientation val="maxMin"/>
        </c:scaling>
        <c:delete val="0"/>
        <c:axPos val="b"/>
        <c:majorGridlines/>
        <c:majorTickMark val="out"/>
        <c:minorTickMark val="none"/>
        <c:tickLblPos val="nextTo"/>
        <c:crossAx val="95061888"/>
        <c:crosses val="autoZero"/>
        <c:auto val="0"/>
        <c:lblAlgn val="ctr"/>
        <c:lblOffset val="100"/>
        <c:tickLblSkip val="1"/>
        <c:tickMarkSkip val="2"/>
        <c:noMultiLvlLbl val="0"/>
      </c:catAx>
      <c:valAx>
        <c:axId val="95061888"/>
        <c:scaling>
          <c:orientation val="minMax"/>
          <c:max val="9"/>
          <c:min val="1"/>
        </c:scaling>
        <c:delete val="0"/>
        <c:axPos val="r"/>
        <c:majorGridlines/>
        <c:numFmt formatCode="General" sourceLinked="1"/>
        <c:majorTickMark val="out"/>
        <c:minorTickMark val="none"/>
        <c:tickLblPos val="none"/>
        <c:crossAx val="95060352"/>
        <c:crossesAt val="1"/>
        <c:crossBetween val="midCat"/>
        <c:majorUnit val="1"/>
        <c:minorUnit val="1"/>
      </c:valAx>
    </c:plotArea>
    <c:legend>
      <c:legendPos val="r"/>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0.01834</cdr:x>
      <cdr:y>0.00665</cdr:y>
    </cdr:from>
    <cdr:to>
      <cdr:x>0.07925</cdr:x>
      <cdr:y>0.07887</cdr:y>
    </cdr:to>
    <cdr:sp macro="" textlink="">
      <cdr:nvSpPr>
        <cdr:cNvPr id="2" name="TextBox 1"/>
        <cdr:cNvSpPr txBox="1"/>
      </cdr:nvSpPr>
      <cdr:spPr>
        <a:xfrm xmlns:a="http://schemas.openxmlformats.org/drawingml/2006/main">
          <a:off x="123825" y="25889"/>
          <a:ext cx="411368" cy="2813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f /22</a:t>
          </a:r>
        </a:p>
      </cdr:txBody>
    </cdr:sp>
  </cdr:relSizeAnchor>
  <cdr:relSizeAnchor xmlns:cdr="http://schemas.openxmlformats.org/drawingml/2006/chartDrawing">
    <cdr:from>
      <cdr:x>0.02398</cdr:x>
      <cdr:y>0.2221</cdr:y>
    </cdr:from>
    <cdr:to>
      <cdr:x>0.08066</cdr:x>
      <cdr:y>0.29432</cdr:y>
    </cdr:to>
    <cdr:sp macro="" textlink="">
      <cdr:nvSpPr>
        <cdr:cNvPr id="3" name="TextBox 1"/>
        <cdr:cNvSpPr txBox="1"/>
      </cdr:nvSpPr>
      <cdr:spPr>
        <a:xfrm xmlns:a="http://schemas.openxmlformats.org/drawingml/2006/main">
          <a:off x="161925" y="865222"/>
          <a:ext cx="382793" cy="2813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f /11</a:t>
          </a:r>
        </a:p>
      </cdr:txBody>
    </cdr:sp>
  </cdr:relSizeAnchor>
  <cdr:relSizeAnchor xmlns:cdr="http://schemas.openxmlformats.org/drawingml/2006/chartDrawing">
    <cdr:from>
      <cdr:x>0.02539</cdr:x>
      <cdr:y>0.11331</cdr:y>
    </cdr:from>
    <cdr:to>
      <cdr:x>0.0795</cdr:x>
      <cdr:y>0.18553</cdr:y>
    </cdr:to>
    <cdr:sp macro="" textlink="">
      <cdr:nvSpPr>
        <cdr:cNvPr id="4" name="TextBox 1"/>
        <cdr:cNvSpPr txBox="1"/>
      </cdr:nvSpPr>
      <cdr:spPr>
        <a:xfrm xmlns:a="http://schemas.openxmlformats.org/drawingml/2006/main">
          <a:off x="171451" y="441426"/>
          <a:ext cx="365434" cy="2813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16</a:t>
          </a:r>
        </a:p>
      </cdr:txBody>
    </cdr:sp>
  </cdr:relSizeAnchor>
  <cdr:relSizeAnchor xmlns:cdr="http://schemas.openxmlformats.org/drawingml/2006/chartDrawing">
    <cdr:from>
      <cdr:x>0.0338</cdr:x>
      <cdr:y>0.55466</cdr:y>
    </cdr:from>
    <cdr:to>
      <cdr:x>0.08392</cdr:x>
      <cdr:y>0.62688</cdr:y>
    </cdr:to>
    <cdr:sp macro="" textlink="">
      <cdr:nvSpPr>
        <cdr:cNvPr id="5" name="TextBox 1"/>
        <cdr:cNvSpPr txBox="1"/>
      </cdr:nvSpPr>
      <cdr:spPr>
        <a:xfrm xmlns:a="http://schemas.openxmlformats.org/drawingml/2006/main">
          <a:off x="228259" y="2160803"/>
          <a:ext cx="338472" cy="2813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/4</a:t>
          </a:r>
        </a:p>
      </cdr:txBody>
    </cdr:sp>
  </cdr:relSizeAnchor>
  <cdr:relSizeAnchor xmlns:cdr="http://schemas.openxmlformats.org/drawingml/2006/chartDrawing">
    <cdr:from>
      <cdr:x>0.02116</cdr:x>
      <cdr:y>0.44065</cdr:y>
    </cdr:from>
    <cdr:to>
      <cdr:x>0.07576</cdr:x>
      <cdr:y>0.51288</cdr:y>
    </cdr:to>
    <cdr:sp macro="" textlink="">
      <cdr:nvSpPr>
        <cdr:cNvPr id="6" name="TextBox 1"/>
        <cdr:cNvSpPr txBox="1"/>
      </cdr:nvSpPr>
      <cdr:spPr>
        <a:xfrm xmlns:a="http://schemas.openxmlformats.org/drawingml/2006/main">
          <a:off x="142875" y="1716652"/>
          <a:ext cx="368749" cy="2813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/5.6</a:t>
          </a:r>
        </a:p>
      </cdr:txBody>
    </cdr:sp>
  </cdr:relSizeAnchor>
  <cdr:relSizeAnchor xmlns:cdr="http://schemas.openxmlformats.org/drawingml/2006/chartDrawing">
    <cdr:from>
      <cdr:x>0.03404</cdr:x>
      <cdr:y>0.32632</cdr:y>
    </cdr:from>
    <cdr:to>
      <cdr:x>0.08416</cdr:x>
      <cdr:y>0.39854</cdr:y>
    </cdr:to>
    <cdr:sp macro="" textlink="">
      <cdr:nvSpPr>
        <cdr:cNvPr id="7" name="TextBox 1"/>
        <cdr:cNvSpPr txBox="1"/>
      </cdr:nvSpPr>
      <cdr:spPr>
        <a:xfrm xmlns:a="http://schemas.openxmlformats.org/drawingml/2006/main">
          <a:off x="229883" y="1271234"/>
          <a:ext cx="338471" cy="2813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8</a:t>
          </a:r>
        </a:p>
      </cdr:txBody>
    </cdr:sp>
  </cdr:relSizeAnchor>
  <cdr:relSizeAnchor xmlns:cdr="http://schemas.openxmlformats.org/drawingml/2006/chartDrawing">
    <cdr:from>
      <cdr:x>0.03263</cdr:x>
      <cdr:y>0.76667</cdr:y>
    </cdr:from>
    <cdr:to>
      <cdr:x>0.08275</cdr:x>
      <cdr:y>0.83889</cdr:y>
    </cdr:to>
    <cdr:sp macro="" textlink="">
      <cdr:nvSpPr>
        <cdr:cNvPr id="8" name="TextBox 1"/>
        <cdr:cNvSpPr txBox="1"/>
      </cdr:nvSpPr>
      <cdr:spPr>
        <a:xfrm xmlns:a="http://schemas.openxmlformats.org/drawingml/2006/main">
          <a:off x="266700" y="2628900"/>
          <a:ext cx="409575" cy="2476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f /2</a:t>
          </a:r>
        </a:p>
      </cdr:txBody>
    </cdr:sp>
  </cdr:relSizeAnchor>
  <cdr:relSizeAnchor xmlns:cdr="http://schemas.openxmlformats.org/drawingml/2006/chartDrawing">
    <cdr:from>
      <cdr:x>0.02539</cdr:x>
      <cdr:y>0.65122</cdr:y>
    </cdr:from>
    <cdr:to>
      <cdr:x>0.07692</cdr:x>
      <cdr:y>0.72344</cdr:y>
    </cdr:to>
    <cdr:sp macro="" textlink="">
      <cdr:nvSpPr>
        <cdr:cNvPr id="9" name="TextBox 1"/>
        <cdr:cNvSpPr txBox="1"/>
      </cdr:nvSpPr>
      <cdr:spPr>
        <a:xfrm xmlns:a="http://schemas.openxmlformats.org/drawingml/2006/main">
          <a:off x="171450" y="2536974"/>
          <a:ext cx="348008" cy="2813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2.8</a:t>
          </a:r>
        </a:p>
      </cdr:txBody>
    </cdr:sp>
  </cdr:relSizeAnchor>
  <cdr:relSizeAnchor xmlns:cdr="http://schemas.openxmlformats.org/drawingml/2006/chartDrawing">
    <cdr:from>
      <cdr:x>0.02797</cdr:x>
      <cdr:y>0.875</cdr:y>
    </cdr:from>
    <cdr:to>
      <cdr:x>0.07809</cdr:x>
      <cdr:y>0.94722</cdr:y>
    </cdr:to>
    <cdr:sp macro="" textlink="">
      <cdr:nvSpPr>
        <cdr:cNvPr id="10" name="TextBox 1"/>
        <cdr:cNvSpPr txBox="1"/>
      </cdr:nvSpPr>
      <cdr:spPr>
        <a:xfrm xmlns:a="http://schemas.openxmlformats.org/drawingml/2006/main">
          <a:off x="228600" y="3000375"/>
          <a:ext cx="409575" cy="2476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f/ 1.4</a:t>
          </a:r>
        </a:p>
      </cdr:txBody>
    </cdr:sp>
  </cdr:relSizeAnchor>
  <cdr:relSizeAnchor xmlns:cdr="http://schemas.openxmlformats.org/drawingml/2006/chartDrawing">
    <cdr:from>
      <cdr:x>0.00353</cdr:x>
      <cdr:y>0.21154</cdr:y>
    </cdr:from>
    <cdr:to>
      <cdr:x>0.03174</cdr:x>
      <cdr:y>0.80361</cdr:y>
    </cdr:to>
    <cdr:sp macro="" textlink="">
      <cdr:nvSpPr>
        <cdr:cNvPr id="11" name="TextBox 10"/>
        <cdr:cNvSpPr txBox="1"/>
      </cdr:nvSpPr>
      <cdr:spPr>
        <a:xfrm xmlns:a="http://schemas.openxmlformats.org/drawingml/2006/main">
          <a:off x="23813" y="838200"/>
          <a:ext cx="190509" cy="2346018"/>
        </a:xfrm>
        <a:prstGeom xmlns:a="http://schemas.openxmlformats.org/drawingml/2006/main" prst="rect">
          <a:avLst/>
        </a:prstGeom>
      </cdr:spPr>
      <cdr:txBody>
        <a:bodyPr xmlns:a="http://schemas.openxmlformats.org/drawingml/2006/main" vertOverflow="clip" vert="vert270" wrap="none" lIns="0" tIns="0" rIns="0" bIns="0" rtlCol="0"/>
        <a:lstStyle xmlns:a="http://schemas.openxmlformats.org/drawingml/2006/main"/>
        <a:p xmlns:a="http://schemas.openxmlformats.org/drawingml/2006/main">
          <a:r>
            <a:rPr lang="en-US" sz="1100" dirty="0"/>
            <a:t>More Depth of Field ----------&gt;</a:t>
          </a:r>
        </a:p>
      </cdr:txBody>
    </cdr:sp>
  </cdr:relSizeAnchor>
</c:userShapes>
</file>

<file path=ppt/drawings/drawing2.xml><?xml version="1.0" encoding="utf-8"?>
<c:userShapes xmlns:c="http://schemas.openxmlformats.org/drawingml/2006/chart">
  <cdr:relSizeAnchor xmlns:cdr="http://schemas.openxmlformats.org/drawingml/2006/chartDrawing">
    <cdr:from>
      <cdr:x>0.01834</cdr:x>
      <cdr:y>0.00665</cdr:y>
    </cdr:from>
    <cdr:to>
      <cdr:x>0.07925</cdr:x>
      <cdr:y>0.07887</cdr:y>
    </cdr:to>
    <cdr:sp macro="" textlink="">
      <cdr:nvSpPr>
        <cdr:cNvPr id="2" name="TextBox 1"/>
        <cdr:cNvSpPr txBox="1"/>
      </cdr:nvSpPr>
      <cdr:spPr>
        <a:xfrm xmlns:a="http://schemas.openxmlformats.org/drawingml/2006/main">
          <a:off x="123825" y="25889"/>
          <a:ext cx="411368" cy="2813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f /22</a:t>
          </a:r>
        </a:p>
      </cdr:txBody>
    </cdr:sp>
  </cdr:relSizeAnchor>
  <cdr:relSizeAnchor xmlns:cdr="http://schemas.openxmlformats.org/drawingml/2006/chartDrawing">
    <cdr:from>
      <cdr:x>0.02398</cdr:x>
      <cdr:y>0.2221</cdr:y>
    </cdr:from>
    <cdr:to>
      <cdr:x>0.08066</cdr:x>
      <cdr:y>0.29432</cdr:y>
    </cdr:to>
    <cdr:sp macro="" textlink="">
      <cdr:nvSpPr>
        <cdr:cNvPr id="3" name="TextBox 1"/>
        <cdr:cNvSpPr txBox="1"/>
      </cdr:nvSpPr>
      <cdr:spPr>
        <a:xfrm xmlns:a="http://schemas.openxmlformats.org/drawingml/2006/main">
          <a:off x="161925" y="865222"/>
          <a:ext cx="382793" cy="2813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f /11</a:t>
          </a:r>
        </a:p>
      </cdr:txBody>
    </cdr:sp>
  </cdr:relSizeAnchor>
  <cdr:relSizeAnchor xmlns:cdr="http://schemas.openxmlformats.org/drawingml/2006/chartDrawing">
    <cdr:from>
      <cdr:x>0.02539</cdr:x>
      <cdr:y>0.11331</cdr:y>
    </cdr:from>
    <cdr:to>
      <cdr:x>0.0795</cdr:x>
      <cdr:y>0.18553</cdr:y>
    </cdr:to>
    <cdr:sp macro="" textlink="">
      <cdr:nvSpPr>
        <cdr:cNvPr id="4" name="TextBox 1"/>
        <cdr:cNvSpPr txBox="1"/>
      </cdr:nvSpPr>
      <cdr:spPr>
        <a:xfrm xmlns:a="http://schemas.openxmlformats.org/drawingml/2006/main">
          <a:off x="171451" y="441426"/>
          <a:ext cx="365434" cy="2813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16</a:t>
          </a:r>
        </a:p>
      </cdr:txBody>
    </cdr:sp>
  </cdr:relSizeAnchor>
  <cdr:relSizeAnchor xmlns:cdr="http://schemas.openxmlformats.org/drawingml/2006/chartDrawing">
    <cdr:from>
      <cdr:x>0.0338</cdr:x>
      <cdr:y>0.55466</cdr:y>
    </cdr:from>
    <cdr:to>
      <cdr:x>0.08392</cdr:x>
      <cdr:y>0.62688</cdr:y>
    </cdr:to>
    <cdr:sp macro="" textlink="">
      <cdr:nvSpPr>
        <cdr:cNvPr id="5" name="TextBox 1"/>
        <cdr:cNvSpPr txBox="1"/>
      </cdr:nvSpPr>
      <cdr:spPr>
        <a:xfrm xmlns:a="http://schemas.openxmlformats.org/drawingml/2006/main">
          <a:off x="228259" y="2160803"/>
          <a:ext cx="338472" cy="2813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/4</a:t>
          </a:r>
        </a:p>
      </cdr:txBody>
    </cdr:sp>
  </cdr:relSizeAnchor>
  <cdr:relSizeAnchor xmlns:cdr="http://schemas.openxmlformats.org/drawingml/2006/chartDrawing">
    <cdr:from>
      <cdr:x>0.02116</cdr:x>
      <cdr:y>0.44065</cdr:y>
    </cdr:from>
    <cdr:to>
      <cdr:x>0.07576</cdr:x>
      <cdr:y>0.51288</cdr:y>
    </cdr:to>
    <cdr:sp macro="" textlink="">
      <cdr:nvSpPr>
        <cdr:cNvPr id="6" name="TextBox 1"/>
        <cdr:cNvSpPr txBox="1"/>
      </cdr:nvSpPr>
      <cdr:spPr>
        <a:xfrm xmlns:a="http://schemas.openxmlformats.org/drawingml/2006/main">
          <a:off x="142875" y="1716652"/>
          <a:ext cx="368749" cy="2813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/5.6</a:t>
          </a:r>
        </a:p>
      </cdr:txBody>
    </cdr:sp>
  </cdr:relSizeAnchor>
  <cdr:relSizeAnchor xmlns:cdr="http://schemas.openxmlformats.org/drawingml/2006/chartDrawing">
    <cdr:from>
      <cdr:x>0.03404</cdr:x>
      <cdr:y>0.32632</cdr:y>
    </cdr:from>
    <cdr:to>
      <cdr:x>0.08416</cdr:x>
      <cdr:y>0.39854</cdr:y>
    </cdr:to>
    <cdr:sp macro="" textlink="">
      <cdr:nvSpPr>
        <cdr:cNvPr id="7" name="TextBox 1"/>
        <cdr:cNvSpPr txBox="1"/>
      </cdr:nvSpPr>
      <cdr:spPr>
        <a:xfrm xmlns:a="http://schemas.openxmlformats.org/drawingml/2006/main">
          <a:off x="229883" y="1271234"/>
          <a:ext cx="338471" cy="2813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8</a:t>
          </a:r>
        </a:p>
      </cdr:txBody>
    </cdr:sp>
  </cdr:relSizeAnchor>
  <cdr:relSizeAnchor xmlns:cdr="http://schemas.openxmlformats.org/drawingml/2006/chartDrawing">
    <cdr:from>
      <cdr:x>0.03263</cdr:x>
      <cdr:y>0.76667</cdr:y>
    </cdr:from>
    <cdr:to>
      <cdr:x>0.08275</cdr:x>
      <cdr:y>0.83889</cdr:y>
    </cdr:to>
    <cdr:sp macro="" textlink="">
      <cdr:nvSpPr>
        <cdr:cNvPr id="8" name="TextBox 1"/>
        <cdr:cNvSpPr txBox="1"/>
      </cdr:nvSpPr>
      <cdr:spPr>
        <a:xfrm xmlns:a="http://schemas.openxmlformats.org/drawingml/2006/main">
          <a:off x="266700" y="2628900"/>
          <a:ext cx="409575" cy="2476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f /2</a:t>
          </a:r>
        </a:p>
      </cdr:txBody>
    </cdr:sp>
  </cdr:relSizeAnchor>
  <cdr:relSizeAnchor xmlns:cdr="http://schemas.openxmlformats.org/drawingml/2006/chartDrawing">
    <cdr:from>
      <cdr:x>0.02539</cdr:x>
      <cdr:y>0.65122</cdr:y>
    </cdr:from>
    <cdr:to>
      <cdr:x>0.07692</cdr:x>
      <cdr:y>0.72344</cdr:y>
    </cdr:to>
    <cdr:sp macro="" textlink="">
      <cdr:nvSpPr>
        <cdr:cNvPr id="9" name="TextBox 1"/>
        <cdr:cNvSpPr txBox="1"/>
      </cdr:nvSpPr>
      <cdr:spPr>
        <a:xfrm xmlns:a="http://schemas.openxmlformats.org/drawingml/2006/main">
          <a:off x="171450" y="2536974"/>
          <a:ext cx="348008" cy="2813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2.8</a:t>
          </a:r>
        </a:p>
      </cdr:txBody>
    </cdr:sp>
  </cdr:relSizeAnchor>
  <cdr:relSizeAnchor xmlns:cdr="http://schemas.openxmlformats.org/drawingml/2006/chartDrawing">
    <cdr:from>
      <cdr:x>0.02797</cdr:x>
      <cdr:y>0.875</cdr:y>
    </cdr:from>
    <cdr:to>
      <cdr:x>0.07809</cdr:x>
      <cdr:y>0.94722</cdr:y>
    </cdr:to>
    <cdr:sp macro="" textlink="">
      <cdr:nvSpPr>
        <cdr:cNvPr id="10" name="TextBox 1"/>
        <cdr:cNvSpPr txBox="1"/>
      </cdr:nvSpPr>
      <cdr:spPr>
        <a:xfrm xmlns:a="http://schemas.openxmlformats.org/drawingml/2006/main">
          <a:off x="228600" y="3000375"/>
          <a:ext cx="409575" cy="2476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f/ 1.4</a:t>
          </a:r>
        </a:p>
      </cdr:txBody>
    </cdr:sp>
  </cdr:relSizeAnchor>
  <cdr:relSizeAnchor xmlns:cdr="http://schemas.openxmlformats.org/drawingml/2006/chartDrawing">
    <cdr:from>
      <cdr:x>0.00353</cdr:x>
      <cdr:y>0.20502</cdr:y>
    </cdr:from>
    <cdr:to>
      <cdr:x>0.03174</cdr:x>
      <cdr:y>0.79709</cdr:y>
    </cdr:to>
    <cdr:sp macro="" textlink="">
      <cdr:nvSpPr>
        <cdr:cNvPr id="11" name="TextBox 10"/>
        <cdr:cNvSpPr txBox="1"/>
      </cdr:nvSpPr>
      <cdr:spPr>
        <a:xfrm xmlns:a="http://schemas.openxmlformats.org/drawingml/2006/main">
          <a:off x="23813" y="812363"/>
          <a:ext cx="190509" cy="2346018"/>
        </a:xfrm>
        <a:prstGeom xmlns:a="http://schemas.openxmlformats.org/drawingml/2006/main" prst="rect">
          <a:avLst/>
        </a:prstGeom>
      </cdr:spPr>
      <cdr:txBody>
        <a:bodyPr xmlns:a="http://schemas.openxmlformats.org/drawingml/2006/main" vertOverflow="clip" vert="vert270" wrap="none" lIns="0" tIns="0" rIns="0" bIns="0" rtlCol="0"/>
        <a:lstStyle xmlns:a="http://schemas.openxmlformats.org/drawingml/2006/main"/>
        <a:p xmlns:a="http://schemas.openxmlformats.org/drawingml/2006/main">
          <a:r>
            <a:rPr lang="en-US" sz="1100" dirty="0"/>
            <a:t>More Depth of Field ----------&gt;</a:t>
          </a:r>
        </a:p>
      </cdr:txBody>
    </cdr:sp>
  </cdr:relSizeAnchor>
</c:userShapes>
</file>

<file path=ppt/drawings/drawing3.xml><?xml version="1.0" encoding="utf-8"?>
<c:userShapes xmlns:c="http://schemas.openxmlformats.org/drawingml/2006/chart">
  <cdr:relSizeAnchor xmlns:cdr="http://schemas.openxmlformats.org/drawingml/2006/chartDrawing">
    <cdr:from>
      <cdr:x>0.01834</cdr:x>
      <cdr:y>0.00665</cdr:y>
    </cdr:from>
    <cdr:to>
      <cdr:x>0.07925</cdr:x>
      <cdr:y>0.07887</cdr:y>
    </cdr:to>
    <cdr:sp macro="" textlink="">
      <cdr:nvSpPr>
        <cdr:cNvPr id="2" name="TextBox 1"/>
        <cdr:cNvSpPr txBox="1"/>
      </cdr:nvSpPr>
      <cdr:spPr>
        <a:xfrm xmlns:a="http://schemas.openxmlformats.org/drawingml/2006/main">
          <a:off x="123825" y="25889"/>
          <a:ext cx="411368" cy="2813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f /22</a:t>
          </a:r>
        </a:p>
      </cdr:txBody>
    </cdr:sp>
  </cdr:relSizeAnchor>
  <cdr:relSizeAnchor xmlns:cdr="http://schemas.openxmlformats.org/drawingml/2006/chartDrawing">
    <cdr:from>
      <cdr:x>0.02398</cdr:x>
      <cdr:y>0.2221</cdr:y>
    </cdr:from>
    <cdr:to>
      <cdr:x>0.08066</cdr:x>
      <cdr:y>0.29432</cdr:y>
    </cdr:to>
    <cdr:sp macro="" textlink="">
      <cdr:nvSpPr>
        <cdr:cNvPr id="3" name="TextBox 1"/>
        <cdr:cNvSpPr txBox="1"/>
      </cdr:nvSpPr>
      <cdr:spPr>
        <a:xfrm xmlns:a="http://schemas.openxmlformats.org/drawingml/2006/main">
          <a:off x="161925" y="865222"/>
          <a:ext cx="382793" cy="2813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f /11</a:t>
          </a:r>
        </a:p>
      </cdr:txBody>
    </cdr:sp>
  </cdr:relSizeAnchor>
  <cdr:relSizeAnchor xmlns:cdr="http://schemas.openxmlformats.org/drawingml/2006/chartDrawing">
    <cdr:from>
      <cdr:x>0.02539</cdr:x>
      <cdr:y>0.11331</cdr:y>
    </cdr:from>
    <cdr:to>
      <cdr:x>0.0795</cdr:x>
      <cdr:y>0.18553</cdr:y>
    </cdr:to>
    <cdr:sp macro="" textlink="">
      <cdr:nvSpPr>
        <cdr:cNvPr id="4" name="TextBox 1"/>
        <cdr:cNvSpPr txBox="1"/>
      </cdr:nvSpPr>
      <cdr:spPr>
        <a:xfrm xmlns:a="http://schemas.openxmlformats.org/drawingml/2006/main">
          <a:off x="171451" y="441426"/>
          <a:ext cx="365434" cy="2813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16</a:t>
          </a:r>
        </a:p>
      </cdr:txBody>
    </cdr:sp>
  </cdr:relSizeAnchor>
  <cdr:relSizeAnchor xmlns:cdr="http://schemas.openxmlformats.org/drawingml/2006/chartDrawing">
    <cdr:from>
      <cdr:x>0.0338</cdr:x>
      <cdr:y>0.55466</cdr:y>
    </cdr:from>
    <cdr:to>
      <cdr:x>0.08392</cdr:x>
      <cdr:y>0.62688</cdr:y>
    </cdr:to>
    <cdr:sp macro="" textlink="">
      <cdr:nvSpPr>
        <cdr:cNvPr id="5" name="TextBox 1"/>
        <cdr:cNvSpPr txBox="1"/>
      </cdr:nvSpPr>
      <cdr:spPr>
        <a:xfrm xmlns:a="http://schemas.openxmlformats.org/drawingml/2006/main">
          <a:off x="228259" y="2160803"/>
          <a:ext cx="338472" cy="2813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/4</a:t>
          </a:r>
        </a:p>
      </cdr:txBody>
    </cdr:sp>
  </cdr:relSizeAnchor>
  <cdr:relSizeAnchor xmlns:cdr="http://schemas.openxmlformats.org/drawingml/2006/chartDrawing">
    <cdr:from>
      <cdr:x>0.02116</cdr:x>
      <cdr:y>0.44065</cdr:y>
    </cdr:from>
    <cdr:to>
      <cdr:x>0.07576</cdr:x>
      <cdr:y>0.51288</cdr:y>
    </cdr:to>
    <cdr:sp macro="" textlink="">
      <cdr:nvSpPr>
        <cdr:cNvPr id="6" name="TextBox 1"/>
        <cdr:cNvSpPr txBox="1"/>
      </cdr:nvSpPr>
      <cdr:spPr>
        <a:xfrm xmlns:a="http://schemas.openxmlformats.org/drawingml/2006/main">
          <a:off x="142875" y="1716652"/>
          <a:ext cx="368749" cy="2813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/5.6</a:t>
          </a:r>
        </a:p>
      </cdr:txBody>
    </cdr:sp>
  </cdr:relSizeAnchor>
  <cdr:relSizeAnchor xmlns:cdr="http://schemas.openxmlformats.org/drawingml/2006/chartDrawing">
    <cdr:from>
      <cdr:x>0.03404</cdr:x>
      <cdr:y>0.32632</cdr:y>
    </cdr:from>
    <cdr:to>
      <cdr:x>0.08416</cdr:x>
      <cdr:y>0.39854</cdr:y>
    </cdr:to>
    <cdr:sp macro="" textlink="">
      <cdr:nvSpPr>
        <cdr:cNvPr id="7" name="TextBox 1"/>
        <cdr:cNvSpPr txBox="1"/>
      </cdr:nvSpPr>
      <cdr:spPr>
        <a:xfrm xmlns:a="http://schemas.openxmlformats.org/drawingml/2006/main">
          <a:off x="229883" y="1271234"/>
          <a:ext cx="338471" cy="2813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8</a:t>
          </a:r>
        </a:p>
      </cdr:txBody>
    </cdr:sp>
  </cdr:relSizeAnchor>
  <cdr:relSizeAnchor xmlns:cdr="http://schemas.openxmlformats.org/drawingml/2006/chartDrawing">
    <cdr:from>
      <cdr:x>0.03263</cdr:x>
      <cdr:y>0.76667</cdr:y>
    </cdr:from>
    <cdr:to>
      <cdr:x>0.08275</cdr:x>
      <cdr:y>0.83889</cdr:y>
    </cdr:to>
    <cdr:sp macro="" textlink="">
      <cdr:nvSpPr>
        <cdr:cNvPr id="8" name="TextBox 1"/>
        <cdr:cNvSpPr txBox="1"/>
      </cdr:nvSpPr>
      <cdr:spPr>
        <a:xfrm xmlns:a="http://schemas.openxmlformats.org/drawingml/2006/main">
          <a:off x="266700" y="2628900"/>
          <a:ext cx="409575" cy="2476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f /2</a:t>
          </a:r>
        </a:p>
      </cdr:txBody>
    </cdr:sp>
  </cdr:relSizeAnchor>
  <cdr:relSizeAnchor xmlns:cdr="http://schemas.openxmlformats.org/drawingml/2006/chartDrawing">
    <cdr:from>
      <cdr:x>0.02539</cdr:x>
      <cdr:y>0.65122</cdr:y>
    </cdr:from>
    <cdr:to>
      <cdr:x>0.07692</cdr:x>
      <cdr:y>0.72344</cdr:y>
    </cdr:to>
    <cdr:sp macro="" textlink="">
      <cdr:nvSpPr>
        <cdr:cNvPr id="9" name="TextBox 1"/>
        <cdr:cNvSpPr txBox="1"/>
      </cdr:nvSpPr>
      <cdr:spPr>
        <a:xfrm xmlns:a="http://schemas.openxmlformats.org/drawingml/2006/main">
          <a:off x="171450" y="2536974"/>
          <a:ext cx="348008" cy="2813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2.8</a:t>
          </a:r>
        </a:p>
      </cdr:txBody>
    </cdr:sp>
  </cdr:relSizeAnchor>
  <cdr:relSizeAnchor xmlns:cdr="http://schemas.openxmlformats.org/drawingml/2006/chartDrawing">
    <cdr:from>
      <cdr:x>0.02797</cdr:x>
      <cdr:y>0.875</cdr:y>
    </cdr:from>
    <cdr:to>
      <cdr:x>0.07809</cdr:x>
      <cdr:y>0.94722</cdr:y>
    </cdr:to>
    <cdr:sp macro="" textlink="">
      <cdr:nvSpPr>
        <cdr:cNvPr id="10" name="TextBox 1"/>
        <cdr:cNvSpPr txBox="1"/>
      </cdr:nvSpPr>
      <cdr:spPr>
        <a:xfrm xmlns:a="http://schemas.openxmlformats.org/drawingml/2006/main">
          <a:off x="228600" y="3000375"/>
          <a:ext cx="409575" cy="2476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f/ 1.4</a:t>
          </a:r>
        </a:p>
      </cdr:txBody>
    </cdr:sp>
  </cdr:relSizeAnchor>
  <cdr:relSizeAnchor xmlns:cdr="http://schemas.openxmlformats.org/drawingml/2006/chartDrawing">
    <cdr:from>
      <cdr:x>0.00353</cdr:x>
      <cdr:y>0.20815</cdr:y>
    </cdr:from>
    <cdr:to>
      <cdr:x>0.03174</cdr:x>
      <cdr:y>0.80022</cdr:y>
    </cdr:to>
    <cdr:sp macro="" textlink="">
      <cdr:nvSpPr>
        <cdr:cNvPr id="11" name="TextBox 10"/>
        <cdr:cNvSpPr txBox="1"/>
      </cdr:nvSpPr>
      <cdr:spPr>
        <a:xfrm xmlns:a="http://schemas.openxmlformats.org/drawingml/2006/main">
          <a:off x="23813" y="838200"/>
          <a:ext cx="190509" cy="2384225"/>
        </a:xfrm>
        <a:prstGeom xmlns:a="http://schemas.openxmlformats.org/drawingml/2006/main" prst="rect">
          <a:avLst/>
        </a:prstGeom>
      </cdr:spPr>
      <cdr:txBody>
        <a:bodyPr xmlns:a="http://schemas.openxmlformats.org/drawingml/2006/main" vertOverflow="clip" vert="vert270" wrap="none" lIns="0" tIns="0" rIns="0" bIns="0" rtlCol="0"/>
        <a:lstStyle xmlns:a="http://schemas.openxmlformats.org/drawingml/2006/main"/>
        <a:p xmlns:a="http://schemas.openxmlformats.org/drawingml/2006/main">
          <a:r>
            <a:rPr lang="en-US" sz="1100" dirty="0"/>
            <a:t>More Depth of Field ----------&gt;</a:t>
          </a:r>
        </a:p>
      </cdr:txBody>
    </cdr:sp>
  </cdr:relSizeAnchor>
</c:userShapes>
</file>

<file path=ppt/drawings/drawing4.xml><?xml version="1.0" encoding="utf-8"?>
<c:userShapes xmlns:c="http://schemas.openxmlformats.org/drawingml/2006/chart">
  <cdr:relSizeAnchor xmlns:cdr="http://schemas.openxmlformats.org/drawingml/2006/chartDrawing">
    <cdr:from>
      <cdr:x>0.01834</cdr:x>
      <cdr:y>0.00665</cdr:y>
    </cdr:from>
    <cdr:to>
      <cdr:x>0.07925</cdr:x>
      <cdr:y>0.07887</cdr:y>
    </cdr:to>
    <cdr:sp macro="" textlink="">
      <cdr:nvSpPr>
        <cdr:cNvPr id="2" name="TextBox 1"/>
        <cdr:cNvSpPr txBox="1"/>
      </cdr:nvSpPr>
      <cdr:spPr>
        <a:xfrm xmlns:a="http://schemas.openxmlformats.org/drawingml/2006/main">
          <a:off x="123825" y="25889"/>
          <a:ext cx="411368" cy="2813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f /22</a:t>
          </a:r>
        </a:p>
      </cdr:txBody>
    </cdr:sp>
  </cdr:relSizeAnchor>
  <cdr:relSizeAnchor xmlns:cdr="http://schemas.openxmlformats.org/drawingml/2006/chartDrawing">
    <cdr:from>
      <cdr:x>0.02398</cdr:x>
      <cdr:y>0.2221</cdr:y>
    </cdr:from>
    <cdr:to>
      <cdr:x>0.08066</cdr:x>
      <cdr:y>0.29432</cdr:y>
    </cdr:to>
    <cdr:sp macro="" textlink="">
      <cdr:nvSpPr>
        <cdr:cNvPr id="3" name="TextBox 1"/>
        <cdr:cNvSpPr txBox="1"/>
      </cdr:nvSpPr>
      <cdr:spPr>
        <a:xfrm xmlns:a="http://schemas.openxmlformats.org/drawingml/2006/main">
          <a:off x="161925" y="865222"/>
          <a:ext cx="382793" cy="2813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f /11</a:t>
          </a:r>
        </a:p>
      </cdr:txBody>
    </cdr:sp>
  </cdr:relSizeAnchor>
  <cdr:relSizeAnchor xmlns:cdr="http://schemas.openxmlformats.org/drawingml/2006/chartDrawing">
    <cdr:from>
      <cdr:x>0.02539</cdr:x>
      <cdr:y>0.11331</cdr:y>
    </cdr:from>
    <cdr:to>
      <cdr:x>0.0795</cdr:x>
      <cdr:y>0.18553</cdr:y>
    </cdr:to>
    <cdr:sp macro="" textlink="">
      <cdr:nvSpPr>
        <cdr:cNvPr id="4" name="TextBox 1"/>
        <cdr:cNvSpPr txBox="1"/>
      </cdr:nvSpPr>
      <cdr:spPr>
        <a:xfrm xmlns:a="http://schemas.openxmlformats.org/drawingml/2006/main">
          <a:off x="171451" y="441426"/>
          <a:ext cx="365434" cy="2813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16</a:t>
          </a:r>
        </a:p>
      </cdr:txBody>
    </cdr:sp>
  </cdr:relSizeAnchor>
  <cdr:relSizeAnchor xmlns:cdr="http://schemas.openxmlformats.org/drawingml/2006/chartDrawing">
    <cdr:from>
      <cdr:x>0.0338</cdr:x>
      <cdr:y>0.55466</cdr:y>
    </cdr:from>
    <cdr:to>
      <cdr:x>0.08392</cdr:x>
      <cdr:y>0.62688</cdr:y>
    </cdr:to>
    <cdr:sp macro="" textlink="">
      <cdr:nvSpPr>
        <cdr:cNvPr id="5" name="TextBox 1"/>
        <cdr:cNvSpPr txBox="1"/>
      </cdr:nvSpPr>
      <cdr:spPr>
        <a:xfrm xmlns:a="http://schemas.openxmlformats.org/drawingml/2006/main">
          <a:off x="228259" y="2160803"/>
          <a:ext cx="338472" cy="2813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/4</a:t>
          </a:r>
        </a:p>
      </cdr:txBody>
    </cdr:sp>
  </cdr:relSizeAnchor>
  <cdr:relSizeAnchor xmlns:cdr="http://schemas.openxmlformats.org/drawingml/2006/chartDrawing">
    <cdr:from>
      <cdr:x>0.02116</cdr:x>
      <cdr:y>0.44065</cdr:y>
    </cdr:from>
    <cdr:to>
      <cdr:x>0.07576</cdr:x>
      <cdr:y>0.51288</cdr:y>
    </cdr:to>
    <cdr:sp macro="" textlink="">
      <cdr:nvSpPr>
        <cdr:cNvPr id="6" name="TextBox 1"/>
        <cdr:cNvSpPr txBox="1"/>
      </cdr:nvSpPr>
      <cdr:spPr>
        <a:xfrm xmlns:a="http://schemas.openxmlformats.org/drawingml/2006/main">
          <a:off x="142875" y="1716652"/>
          <a:ext cx="368749" cy="2813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/5.6</a:t>
          </a:r>
        </a:p>
      </cdr:txBody>
    </cdr:sp>
  </cdr:relSizeAnchor>
  <cdr:relSizeAnchor xmlns:cdr="http://schemas.openxmlformats.org/drawingml/2006/chartDrawing">
    <cdr:from>
      <cdr:x>0.03404</cdr:x>
      <cdr:y>0.32632</cdr:y>
    </cdr:from>
    <cdr:to>
      <cdr:x>0.08416</cdr:x>
      <cdr:y>0.39854</cdr:y>
    </cdr:to>
    <cdr:sp macro="" textlink="">
      <cdr:nvSpPr>
        <cdr:cNvPr id="7" name="TextBox 1"/>
        <cdr:cNvSpPr txBox="1"/>
      </cdr:nvSpPr>
      <cdr:spPr>
        <a:xfrm xmlns:a="http://schemas.openxmlformats.org/drawingml/2006/main">
          <a:off x="229883" y="1271234"/>
          <a:ext cx="338471" cy="2813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8</a:t>
          </a:r>
        </a:p>
      </cdr:txBody>
    </cdr:sp>
  </cdr:relSizeAnchor>
  <cdr:relSizeAnchor xmlns:cdr="http://schemas.openxmlformats.org/drawingml/2006/chartDrawing">
    <cdr:from>
      <cdr:x>0.03263</cdr:x>
      <cdr:y>0.76667</cdr:y>
    </cdr:from>
    <cdr:to>
      <cdr:x>0.08275</cdr:x>
      <cdr:y>0.83889</cdr:y>
    </cdr:to>
    <cdr:sp macro="" textlink="">
      <cdr:nvSpPr>
        <cdr:cNvPr id="8" name="TextBox 1"/>
        <cdr:cNvSpPr txBox="1"/>
      </cdr:nvSpPr>
      <cdr:spPr>
        <a:xfrm xmlns:a="http://schemas.openxmlformats.org/drawingml/2006/main">
          <a:off x="266700" y="2628900"/>
          <a:ext cx="409575" cy="2476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f /2</a:t>
          </a:r>
        </a:p>
      </cdr:txBody>
    </cdr:sp>
  </cdr:relSizeAnchor>
  <cdr:relSizeAnchor xmlns:cdr="http://schemas.openxmlformats.org/drawingml/2006/chartDrawing">
    <cdr:from>
      <cdr:x>0.02539</cdr:x>
      <cdr:y>0.65122</cdr:y>
    </cdr:from>
    <cdr:to>
      <cdr:x>0.07692</cdr:x>
      <cdr:y>0.72344</cdr:y>
    </cdr:to>
    <cdr:sp macro="" textlink="">
      <cdr:nvSpPr>
        <cdr:cNvPr id="9" name="TextBox 1"/>
        <cdr:cNvSpPr txBox="1"/>
      </cdr:nvSpPr>
      <cdr:spPr>
        <a:xfrm xmlns:a="http://schemas.openxmlformats.org/drawingml/2006/main">
          <a:off x="171450" y="2536974"/>
          <a:ext cx="348008" cy="2813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f/ 2.8</a:t>
          </a:r>
        </a:p>
      </cdr:txBody>
    </cdr:sp>
  </cdr:relSizeAnchor>
  <cdr:relSizeAnchor xmlns:cdr="http://schemas.openxmlformats.org/drawingml/2006/chartDrawing">
    <cdr:from>
      <cdr:x>0.02797</cdr:x>
      <cdr:y>0.875</cdr:y>
    </cdr:from>
    <cdr:to>
      <cdr:x>0.07809</cdr:x>
      <cdr:y>0.94722</cdr:y>
    </cdr:to>
    <cdr:sp macro="" textlink="">
      <cdr:nvSpPr>
        <cdr:cNvPr id="10" name="TextBox 1"/>
        <cdr:cNvSpPr txBox="1"/>
      </cdr:nvSpPr>
      <cdr:spPr>
        <a:xfrm xmlns:a="http://schemas.openxmlformats.org/drawingml/2006/main">
          <a:off x="228600" y="3000375"/>
          <a:ext cx="409575" cy="2476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f/ 1.4</a:t>
          </a:r>
        </a:p>
      </cdr:txBody>
    </cdr:sp>
  </cdr:relSizeAnchor>
  <cdr:relSizeAnchor xmlns:cdr="http://schemas.openxmlformats.org/drawingml/2006/chartDrawing">
    <cdr:from>
      <cdr:x>0.01128</cdr:x>
      <cdr:y>0.21813</cdr:y>
    </cdr:from>
    <cdr:to>
      <cdr:x>0.03949</cdr:x>
      <cdr:y>0.8102</cdr:y>
    </cdr:to>
    <cdr:sp macro="" textlink="">
      <cdr:nvSpPr>
        <cdr:cNvPr id="11" name="TextBox 10"/>
        <cdr:cNvSpPr txBox="1"/>
      </cdr:nvSpPr>
      <cdr:spPr>
        <a:xfrm xmlns:a="http://schemas.openxmlformats.org/drawingml/2006/main">
          <a:off x="76201" y="733424"/>
          <a:ext cx="190500" cy="1990725"/>
        </a:xfrm>
        <a:prstGeom xmlns:a="http://schemas.openxmlformats.org/drawingml/2006/main" prst="rect">
          <a:avLst/>
        </a:prstGeom>
      </cdr:spPr>
      <cdr:txBody>
        <a:bodyPr xmlns:a="http://schemas.openxmlformats.org/drawingml/2006/main" vertOverflow="clip" vert="vert270" wrap="none" lIns="0" tIns="0" rIns="0" bIns="0" rtlCol="0"/>
        <a:lstStyle xmlns:a="http://schemas.openxmlformats.org/drawingml/2006/main"/>
        <a:p xmlns:a="http://schemas.openxmlformats.org/drawingml/2006/main">
          <a:r>
            <a:rPr lang="en-US" sz="1100"/>
            <a:t>More Depth of Field ----------&gt;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32C91-6336-44FA-AAF1-E6B40A6A740C}" type="datetimeFigureOut">
              <a:rPr lang="en-US" smtClean="0"/>
              <a:t>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4CFBB2-7EDF-4FA0-9A9B-15637B3A8FCA}" type="slidenum">
              <a:rPr lang="en-US" smtClean="0"/>
              <a:t>‹#›</a:t>
            </a:fld>
            <a:endParaRPr lang="en-US"/>
          </a:p>
        </p:txBody>
      </p:sp>
    </p:spTree>
    <p:extLst>
      <p:ext uri="{BB962C8B-B14F-4D97-AF65-F5344CB8AC3E}">
        <p14:creationId xmlns:p14="http://schemas.microsoft.com/office/powerpoint/2010/main" val="180313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second session of our first-ever Introduction class.  I’m sure that I will learn as much from you as you learn from me.  Part of that is learning what works for teaching, and what doesn’t.  Please give me some feedback</a:t>
            </a:r>
            <a:r>
              <a:rPr lang="en-US" baseline="0" dirty="0" smtClean="0"/>
              <a:t> after the class, and let me know what worked and what didn’t.  </a:t>
            </a:r>
          </a:p>
          <a:p>
            <a:endParaRPr lang="en-US" baseline="0" dirty="0" smtClean="0"/>
          </a:p>
          <a:p>
            <a:r>
              <a:rPr lang="en-US" baseline="0" dirty="0" smtClean="0"/>
              <a:t>The class admittedly concentrates on DSLRs.  This is intentional, because they are generally more complex.  If you can understand how a DSLR works, you will likely understand a point and shoot or bridge camera better.  You might learn a little more than you strictly need, but that’s just a bonus.  Besides, if you really get into digital photography, you will probably want a DSLR eventually anyway, so you’re informed and ready when you get there.</a:t>
            </a:r>
          </a:p>
          <a:p>
            <a:endParaRPr lang="en-US" baseline="0" dirty="0" smtClean="0"/>
          </a:p>
          <a:p>
            <a:r>
              <a:rPr lang="en-US" baseline="0" dirty="0" smtClean="0"/>
              <a:t>I can’t promise you that every word in here is strictly correct.  I can promise you that it is genuinely what I believe is correct.  Whenever you get several photographers together, you will have different opinions, different terminology, different ways of looking at things.  This is what works for me, and I hope it works for you.  If not, let’s work on it.  I try to be available any time to answer questions, either by e-mail or at lunch time.  If you need help, just ask, and we’ll work something out.  The questions I can’t answer are the best ones, because that means I get to learn, too.</a:t>
            </a:r>
          </a:p>
          <a:p>
            <a:endParaRPr lang="en-US" baseline="0" dirty="0" smtClean="0"/>
          </a:p>
          <a:p>
            <a:r>
              <a:rPr lang="en-US" baseline="0" dirty="0" smtClean="0"/>
              <a:t>Let’s have fun!</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1</a:t>
            </a:fld>
            <a:endParaRPr lang="en-US"/>
          </a:p>
        </p:txBody>
      </p:sp>
    </p:spTree>
    <p:extLst>
      <p:ext uri="{BB962C8B-B14F-4D97-AF65-F5344CB8AC3E}">
        <p14:creationId xmlns:p14="http://schemas.microsoft.com/office/powerpoint/2010/main" val="419821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seems to be a great question among photographers as to which brand is better.  The question is rarely asked, but is answered immediately</a:t>
            </a:r>
            <a:r>
              <a:rPr lang="en-US" baseline="0" dirty="0" smtClean="0"/>
              <a:t> every time you see someone’s camera, because the brand is emblazoned proudly where everyone will see it.  Heck, even the camera straps say it, in case you can’t see the front of the camera.  It is, largely, the wrong question.  The right question is “What brand is better for me?”  That one you can only answer for yourself.</a:t>
            </a:r>
          </a:p>
          <a:p>
            <a:endParaRPr lang="en-US" baseline="0" dirty="0" smtClean="0"/>
          </a:p>
          <a:p>
            <a:r>
              <a:rPr lang="en-US" baseline="0" dirty="0" smtClean="0"/>
              <a:t>The big two manufacturers are clearly Canon and Nikon.  In addition to both having usually ten or twelve current offerings (6-7 DSLRs) at different experience and cost levels, there are more after-market lenses and other accessories made for these two brands.  However, don’t ignore the others: Olympus, Sony, Leica, Fuji, Panasonic, and Pentax.  They are quite often the innovators, developing new ideas first – soon to be followed by the big two, if the idea caught on.  The down side of using one of these other brands is that there will be limited support options available for them in future years.  This is less a question for point and shoot or bridge cameras, where you probably won’t be looking for that many accessories anyway.</a:t>
            </a:r>
          </a:p>
          <a:p>
            <a:endParaRPr lang="en-US" baseline="0" dirty="0" smtClean="0"/>
          </a:p>
          <a:p>
            <a:r>
              <a:rPr lang="en-US" baseline="0" dirty="0" smtClean="0"/>
              <a:t>The best thing to do is to go to a real camera store, ask questions, and try them out.  This is getting tougher to do now that Penn Camera has scaled back, but you really can’t learn hardly anything from a web site.  If there is some annoying button placement, the site probably isn’t going to tell you that, but holding and using the camera for two minutes will.  I found very quickly that for me shooting a Canon was like eating left handed – it just didn’t feel comfortable.  The </a:t>
            </a:r>
            <a:r>
              <a:rPr lang="en-US" baseline="0" dirty="0" smtClean="0"/>
              <a:t>Nikon </a:t>
            </a:r>
            <a:r>
              <a:rPr lang="en-US" baseline="0" dirty="0" smtClean="0"/>
              <a:t>was nice, but not thrilling, and there was a </a:t>
            </a:r>
            <a:r>
              <a:rPr lang="en-US" baseline="0" dirty="0" smtClean="0"/>
              <a:t>Sony</a:t>
            </a:r>
            <a:r>
              <a:rPr lang="en-US" baseline="0" dirty="0" smtClean="0"/>
              <a:t> that was almost as comfortable as the Olympus.  In the end, I stayed with the Olympus layout that I liked from film days, and that I still had some lenses that I could use with.  Your reasons for picking one over another will vary, but how it feels in your hand, and where you expect the buttons to be should be a big driver.</a:t>
            </a:r>
          </a:p>
          <a:p>
            <a:endParaRPr lang="en-US" baseline="0" dirty="0" smtClean="0"/>
          </a:p>
          <a:p>
            <a:r>
              <a:rPr lang="en-US" dirty="0" smtClean="0"/>
              <a:t>Among the big two, I have always had the feeling that Canon users</a:t>
            </a:r>
            <a:r>
              <a:rPr lang="en-US" baseline="0" dirty="0" smtClean="0"/>
              <a:t> are looking for performance, and Nikon users value image quality.  I could be all wet, but that has been my observation.  When there are two dozen photographers shooting bald eagles at the </a:t>
            </a:r>
            <a:r>
              <a:rPr lang="en-US" baseline="0" dirty="0" err="1" smtClean="0"/>
              <a:t>Conowingo</a:t>
            </a:r>
            <a:r>
              <a:rPr lang="en-US" baseline="0" dirty="0" smtClean="0"/>
              <a:t> Dam, everybody has big lenses, but the Canon guys are more likely to shoot the high speed sequences, and the Nikon guys will grab three or four well-timed shots.  Both get good looking pictures, but the Canon shots tend to look a bit crisp and hard to me.  Sports photographers almost exclusively shoot Canon, as another example.  Nature and landscape photographers tend to shoot Nikon, though not exclusively by any means.  There are strengths to both, and almost no one shoots just one kind of picture forever.</a:t>
            </a:r>
          </a:p>
          <a:p>
            <a:endParaRPr lang="en-US" baseline="0" dirty="0" smtClean="0"/>
          </a:p>
          <a:p>
            <a:r>
              <a:rPr lang="en-US" baseline="0" dirty="0" smtClean="0"/>
              <a:t>One thing to remember is that if you are buying a DSLR, whatever brand you pick will likely be the brand you stay with for a very long time.  If you start buying lenses to broaden your opportunities, the base quality lenses will run around $500, mid range $1000-$1500, and then the pro lenses can be $3000 or more.  With that kind of investment, you won’t want to start over.  Even by selling off the old equipment used, switching brands is an expensive proposition.</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10</a:t>
            </a:fld>
            <a:endParaRPr lang="en-US"/>
          </a:p>
        </p:txBody>
      </p:sp>
    </p:spTree>
    <p:extLst>
      <p:ext uri="{BB962C8B-B14F-4D97-AF65-F5344CB8AC3E}">
        <p14:creationId xmlns:p14="http://schemas.microsoft.com/office/powerpoint/2010/main" val="1973167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more differences between the cameras than just those shown here, but this chart hits the high points.</a:t>
            </a:r>
          </a:p>
          <a:p>
            <a:endParaRPr lang="en-US" dirty="0" smtClean="0"/>
          </a:p>
          <a:p>
            <a:r>
              <a:rPr lang="en-US" dirty="0" smtClean="0"/>
              <a:t>Remember that each has its place and its purpose.  My family owns at least one of each of these types, and we use them all frequently.  Rarely will one camera do everything.</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11</a:t>
            </a:fld>
            <a:endParaRPr lang="en-US"/>
          </a:p>
        </p:txBody>
      </p:sp>
    </p:spTree>
    <p:extLst>
      <p:ext uri="{BB962C8B-B14F-4D97-AF65-F5344CB8AC3E}">
        <p14:creationId xmlns:p14="http://schemas.microsoft.com/office/powerpoint/2010/main" val="286410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list all the parts of a camera, or to try to address all different types of cameras, would be impossible.  We will discuss a few, though, so you can get to know how they work.</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12</a:t>
            </a:fld>
            <a:endParaRPr lang="en-US"/>
          </a:p>
        </p:txBody>
      </p:sp>
    </p:spTree>
    <p:extLst>
      <p:ext uri="{BB962C8B-B14F-4D97-AF65-F5344CB8AC3E}">
        <p14:creationId xmlns:p14="http://schemas.microsoft.com/office/powerpoint/2010/main" val="1699266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cutaway view of an Olympus E-30.  In addition to all the internal elements in the lens, you can see the sensor, the</a:t>
            </a:r>
            <a:r>
              <a:rPr lang="en-US" baseline="0" dirty="0" smtClean="0"/>
              <a:t> display, the internal flash, and some of the electronics.  You can easily follow the light path through the lens, off the mirror, into the </a:t>
            </a:r>
            <a:r>
              <a:rPr lang="en-US" baseline="0" dirty="0" err="1" smtClean="0"/>
              <a:t>pentaprism</a:t>
            </a:r>
            <a:r>
              <a:rPr lang="en-US" baseline="0" dirty="0" smtClean="0"/>
              <a:t>, out through the eyepiece, to the viewfinder.</a:t>
            </a:r>
            <a:endParaRPr lang="en-US" dirty="0" smtClean="0"/>
          </a:p>
          <a:p>
            <a:endParaRPr lang="en-US" dirty="0" smtClean="0"/>
          </a:p>
          <a:p>
            <a:r>
              <a:rPr lang="en-US" dirty="0" smtClean="0"/>
              <a:t>Picture</a:t>
            </a:r>
            <a:r>
              <a:rPr lang="en-US" baseline="0" dirty="0" smtClean="0"/>
              <a:t> from: http://en.wikipedia.org/wiki/Digital_single-lens_reflex_camera</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13</a:t>
            </a:fld>
            <a:endParaRPr lang="en-US"/>
          </a:p>
        </p:txBody>
      </p:sp>
    </p:spTree>
    <p:extLst>
      <p:ext uri="{BB962C8B-B14F-4D97-AF65-F5344CB8AC3E}">
        <p14:creationId xmlns:p14="http://schemas.microsoft.com/office/powerpoint/2010/main" val="2822100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difference between DSLRs and other camera styles is usually the size of the sensor chip.  Larger chips mean larger pixels, and that means more light falling on each pixel.  The end result is a higher signal to noise ratio, so that you generally get</a:t>
            </a:r>
            <a:r>
              <a:rPr lang="en-US" baseline="0" dirty="0" smtClean="0"/>
              <a:t> a cleaner image with larger sensors than with smaller sensors.  The overall sensor size isn’t all that matters, thought, as you’ll see on the next slide.</a:t>
            </a:r>
            <a:endParaRPr lang="en-US" dirty="0" smtClean="0"/>
          </a:p>
          <a:p>
            <a:endParaRPr lang="en-US" dirty="0" smtClean="0"/>
          </a:p>
          <a:p>
            <a:r>
              <a:rPr lang="en-US" dirty="0" smtClean="0"/>
              <a:t>Graphics from:</a:t>
            </a:r>
            <a:r>
              <a:rPr lang="en-US" baseline="0" dirty="0" smtClean="0"/>
              <a:t> http://en.wikipedia.org/wiki/Four_Thirds_system</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14</a:t>
            </a:fld>
            <a:endParaRPr lang="en-US"/>
          </a:p>
        </p:txBody>
      </p:sp>
    </p:spTree>
    <p:extLst>
      <p:ext uri="{BB962C8B-B14F-4D97-AF65-F5344CB8AC3E}">
        <p14:creationId xmlns:p14="http://schemas.microsoft.com/office/powerpoint/2010/main" val="3863101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cameras that someone in the class has reported having</a:t>
            </a:r>
            <a:r>
              <a:rPr lang="en-US" baseline="0" dirty="0" smtClean="0"/>
              <a:t> or using.  I have looked up the pixel sizes and crop factors for you, so that you can see how they line up.  The pictures at the right give a good comparison to show one of the biggest advantages of DSLRs over the point and shoot and bridge cameras.  Bigger sensors mean bigger light buckets, and that means more signal and less noise in each pixel.  Pixel pitch and pixel sixe are essentially equivalent for these purposes.</a:t>
            </a:r>
          </a:p>
          <a:p>
            <a:endParaRPr lang="en-US" baseline="0" dirty="0" smtClean="0"/>
          </a:p>
          <a:p>
            <a:r>
              <a:rPr lang="en-US" baseline="0" dirty="0" smtClean="0"/>
              <a:t>Note that the D40 has a relatively modest 6 megapixels resolution, but should have the best low light performance of any camera on this list.  Judged purely by megapixels, the </a:t>
            </a:r>
            <a:r>
              <a:rPr lang="en-US" baseline="0" dirty="0" err="1" smtClean="0"/>
              <a:t>PowerShot</a:t>
            </a:r>
            <a:r>
              <a:rPr lang="en-US" baseline="0" dirty="0" smtClean="0"/>
              <a:t> would be among the best.  I’m sure that it has other great qualities (I used to own one), but low light image quality isn’t one of them.  Here you see the greatest Achilles' heel of my beloved Olympus E-5.</a:t>
            </a:r>
          </a:p>
          <a:p>
            <a:endParaRPr lang="en-US" baseline="0" dirty="0" smtClean="0"/>
          </a:p>
          <a:p>
            <a:r>
              <a:rPr lang="en-US" baseline="0" dirty="0" smtClean="0"/>
              <a:t>Picture from http://www.clarkvision.com/articles/does.pixel.size.matter/ </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15</a:t>
            </a:fld>
            <a:endParaRPr lang="en-US"/>
          </a:p>
        </p:txBody>
      </p:sp>
    </p:spTree>
    <p:extLst>
      <p:ext uri="{BB962C8B-B14F-4D97-AF65-F5344CB8AC3E}">
        <p14:creationId xmlns:p14="http://schemas.microsoft.com/office/powerpoint/2010/main" val="148148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desire</a:t>
            </a:r>
            <a:r>
              <a:rPr lang="en-US" baseline="0" dirty="0" smtClean="0"/>
              <a:t> to have an ‘apples-to-apples’ comparison method for lens focal lengths, so we have come up with the ‘35 mm equivalent’ standard.  Remember that big numbers aren’t always the goal here.  If because of a 2X crop factor, the widest your lens will go is 28 mm, that can be limiting when you’re shooting landscape, or especially indoors.  Know what the crop factor is for your camera, so that you can better understand which lens will work best for the pictures you like to take.</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16</a:t>
            </a:fld>
            <a:endParaRPr lang="en-US"/>
          </a:p>
        </p:txBody>
      </p:sp>
    </p:spTree>
    <p:extLst>
      <p:ext uri="{BB962C8B-B14F-4D97-AF65-F5344CB8AC3E}">
        <p14:creationId xmlns:p14="http://schemas.microsoft.com/office/powerpoint/2010/main" val="3980402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cameras have a little bit of ‘buffer’ memory for processing</a:t>
            </a:r>
            <a:r>
              <a:rPr lang="en-US" baseline="0" dirty="0" smtClean="0"/>
              <a:t> images before saving the file, but primarily we think of the bulk memory cards.</a:t>
            </a:r>
          </a:p>
          <a:p>
            <a:endParaRPr lang="en-US" baseline="0" dirty="0" smtClean="0"/>
          </a:p>
          <a:p>
            <a:r>
              <a:rPr lang="en-US" baseline="0" dirty="0" smtClean="0"/>
              <a:t>All of the memory cards used by cameras contain what is called flash memory – so does a USB ‘thumb drive’.  There have been at least 25 different formats for memory cards over the years.  Today, most cameras use Compact Flash, SD, or both, though there are still cameras using other formats.  Many cameras now have two memory card slots.  Memory cards are primarily described by format, size, and speed.  Speed is covered on the next slide.</a:t>
            </a:r>
          </a:p>
          <a:p>
            <a:endParaRPr lang="en-US" baseline="0" dirty="0" smtClean="0"/>
          </a:p>
          <a:p>
            <a:r>
              <a:rPr lang="en-US" baseline="0" dirty="0" smtClean="0"/>
              <a:t>The examples shown are Compact Flash, SD, and micro SD (left to right).  The format that you will need is controlled by what your camera will accept.  The size of the card refers to how many gigabytes (GB) it will hold.  Today, common sizes are 2, 4, 8, 16, and even 32 GB cards.  You can get cards up to 128 GB, but they are extremely expensive.  For typical photography, 8 or 16 GB is probably plenty.  One thing to check is that your camera can accept the newest, largest cards.  If you don’t check, you might find that you have bought a 32 GB card, and can only use 8 GB of it.  Check the User’s Manual for any limits, and do your research before you buy.</a:t>
            </a:r>
          </a:p>
          <a:p>
            <a:endParaRPr lang="en-US" baseline="0" dirty="0" smtClean="0"/>
          </a:p>
          <a:p>
            <a:r>
              <a:rPr lang="en-US" baseline="0" dirty="0" smtClean="0"/>
              <a:t>Pictures from www.sandisk.com</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17</a:t>
            </a:fld>
            <a:endParaRPr lang="en-US"/>
          </a:p>
        </p:txBody>
      </p:sp>
    </p:spTree>
    <p:extLst>
      <p:ext uri="{BB962C8B-B14F-4D97-AF65-F5344CB8AC3E}">
        <p14:creationId xmlns:p14="http://schemas.microsoft.com/office/powerpoint/2010/main" val="238099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Compact Flash (CF) and Secure Digital (SD) are the two most common memory formats currently, I will discuss only those two.  Information on the others is easily available online.</a:t>
            </a:r>
          </a:p>
          <a:p>
            <a:endParaRPr lang="en-US" dirty="0" smtClean="0"/>
          </a:p>
          <a:p>
            <a:r>
              <a:rPr lang="en-US" dirty="0" smtClean="0"/>
              <a:t>Between</a:t>
            </a:r>
            <a:r>
              <a:rPr lang="en-US" baseline="0" dirty="0" smtClean="0"/>
              <a:t> these two formats, CF is easily the winner on speed.  The card is a lot bigger, so manufacturers often design in the smaller SD cards, to save space.  Some cameras actually have both, so it can be useful to understand the difference between the two.  For example, at the airshow, I use my slower SD card for the static displays, and save my faster CF card for the aerial photos.</a:t>
            </a:r>
          </a:p>
          <a:p>
            <a:endParaRPr lang="en-US" baseline="0" dirty="0" smtClean="0"/>
          </a:p>
          <a:p>
            <a:r>
              <a:rPr lang="en-US" baseline="0" dirty="0" smtClean="0"/>
              <a:t>Among SD cards, class 2 is nearly obsolete now, and class 4 has taken over as the baseline.  The chart on the right is somewhat misleading, because it refers primarily to CF memory.  In the case of SD, the write speed is a good bit slower (by about ½) than the read speed.  When the F-16 is screaming by at 400 knots, and you’re hammering 5 frames per second, that makes a difference.  The classes shown are recommended by one of the manufacturers, for use by general photographers, enthusiasts, and for video/professionals. I have already seen a class beyond 10 (10-U1) with reported read and write speeds of up to 90 MB/sec (at $100 for an 8 GB card, vs. $20 for a class 10).</a:t>
            </a:r>
          </a:p>
          <a:p>
            <a:endParaRPr lang="en-US" baseline="0" dirty="0" smtClean="0"/>
          </a:p>
          <a:p>
            <a:r>
              <a:rPr lang="en-US" dirty="0" smtClean="0"/>
              <a:t>Among CF cards,</a:t>
            </a:r>
            <a:r>
              <a:rPr lang="en-US" baseline="0" dirty="0" smtClean="0"/>
              <a:t> the same $20 buys an 8GB card almost five times as fast (45 MB/s).  With CF cards, that is a write speed, so the card is actually about ten times faster.  For example, with my class 4 SD card, I fill the internal buffer memory with seven JPEG shots.  With my comparably-priced 30 MB/s CF, the buffer never gets full – I can shoot for at least ten seconds continuously, without the camera having to stop. </a:t>
            </a:r>
          </a:p>
          <a:p>
            <a:endParaRPr lang="en-US" baseline="0" dirty="0" smtClean="0"/>
          </a:p>
          <a:p>
            <a:r>
              <a:rPr lang="en-US" baseline="0" dirty="0" smtClean="0"/>
              <a:t>The bottom line is that you should first research what your camera can use, then shop around (I really like Amazon for memory cards) and buy as much speed and capacity as you can afford, and your camera can use.  Especially if you’re going to shoot video, speed and capacity are important.</a:t>
            </a:r>
          </a:p>
          <a:p>
            <a:endParaRPr lang="en-US" baseline="0" dirty="0" smtClean="0"/>
          </a:p>
          <a:p>
            <a:r>
              <a:rPr lang="en-US" baseline="0" dirty="0" smtClean="0"/>
              <a:t>Graphics from: http://en.wikipedia.org/wiki/Digital_single-lens_reflex_camera</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18</a:t>
            </a:fld>
            <a:endParaRPr lang="en-US"/>
          </a:p>
        </p:txBody>
      </p:sp>
    </p:spTree>
    <p:extLst>
      <p:ext uri="{BB962C8B-B14F-4D97-AF65-F5344CB8AC3E}">
        <p14:creationId xmlns:p14="http://schemas.microsoft.com/office/powerpoint/2010/main" val="3012106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camera settings to consider, and we only have time to talk</a:t>
            </a:r>
            <a:r>
              <a:rPr lang="en-US" baseline="0" dirty="0" smtClean="0"/>
              <a:t> about the most important ones.  If you see some setting mentioned on your camera, or in the menus, look it up.  If you still have questions, e-mail me, and we’ll figure it out together.  </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19</a:t>
            </a:fld>
            <a:endParaRPr lang="en-US"/>
          </a:p>
        </p:txBody>
      </p:sp>
    </p:spTree>
    <p:extLst>
      <p:ext uri="{BB962C8B-B14F-4D97-AF65-F5344CB8AC3E}">
        <p14:creationId xmlns:p14="http://schemas.microsoft.com/office/powerpoint/2010/main" val="354055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LOT to cover in this session.  I thought an</a:t>
            </a:r>
            <a:r>
              <a:rPr lang="en-US" baseline="0" dirty="0" smtClean="0"/>
              <a:t> hour would be tight, but now I see that two hours might not be enough.  I’ll get as far as I can, then send the slides and notes with you.  We can add a session to discuss the rest, if you want.  Believe it or not, I left out some stuff.</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2</a:t>
            </a:fld>
            <a:endParaRPr lang="en-US"/>
          </a:p>
        </p:txBody>
      </p:sp>
    </p:spTree>
    <p:extLst>
      <p:ext uri="{BB962C8B-B14F-4D97-AF65-F5344CB8AC3E}">
        <p14:creationId xmlns:p14="http://schemas.microsoft.com/office/powerpoint/2010/main" val="1710830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checklist I have made up for my present DSLR, so that I can remember to consider</a:t>
            </a:r>
            <a:r>
              <a:rPr lang="en-US" baseline="0" dirty="0" smtClean="0"/>
              <a:t> what settings I want for a particular situation.  I carry a copy of this with me in my camera bag, and consult it every time I go out.  If I’m shooting at the Renaissance Festival, my settings are very different than the Andrews Airshow, for example.  I had a different checklist for my earlier DSLR, and the list for your camera would probably be different than either one.  If this looks useful to you, consider making a list with the options for your camera.</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20</a:t>
            </a:fld>
            <a:endParaRPr lang="en-US"/>
          </a:p>
        </p:txBody>
      </p:sp>
    </p:spTree>
    <p:extLst>
      <p:ext uri="{BB962C8B-B14F-4D97-AF65-F5344CB8AC3E}">
        <p14:creationId xmlns:p14="http://schemas.microsoft.com/office/powerpoint/2010/main" val="3020248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old film camera had very simple options: manual or ‘auto’.  On that camera, auto meant that the camera would choose the shutter speed to match the aperture you had set.  That is more correctly called Aperture Priority , and it is still the preferred shooting mode for many experienced photographers.</a:t>
            </a:r>
          </a:p>
          <a:p>
            <a:endParaRPr lang="en-US" dirty="0" smtClean="0"/>
          </a:p>
          <a:p>
            <a:r>
              <a:rPr lang="en-US" dirty="0" smtClean="0"/>
              <a:t>These days, Auto means a whole lot more.  It means that the camera is given control over the aperture, shutter speed, focus point, whether it uses flash – the</a:t>
            </a:r>
            <a:r>
              <a:rPr lang="en-US" baseline="0" dirty="0" smtClean="0"/>
              <a:t> whole enchilada.  That’s OK many times, but neither Canon nor Nikon has perfected a mind-reading chip yet, so the camera still doesn’t know what you wanted to do.  Many of the people taking this class are here to learn how to function outside of Auto mode, because they’re ready to take back partial, or even complete, control.</a:t>
            </a:r>
          </a:p>
          <a:p>
            <a:endParaRPr lang="en-US" baseline="0" dirty="0" smtClean="0"/>
          </a:p>
          <a:p>
            <a:r>
              <a:rPr lang="en-US" baseline="0" dirty="0" smtClean="0"/>
              <a:t>Program mode works from a graph to pick the best combination of aperture and shutter speed, based on how much light is present.  It differs from Auto because it is only selecting the exposure, and leaves everything else to you.</a:t>
            </a:r>
          </a:p>
          <a:p>
            <a:endParaRPr lang="en-US" baseline="0" dirty="0" smtClean="0"/>
          </a:p>
          <a:p>
            <a:r>
              <a:rPr lang="en-US" baseline="0" dirty="0" smtClean="0"/>
              <a:t>Aperture Priority mode allows the user to select how much depth of field you want, and the camera picks the right shutter speed to go with it.  I often end up in this mode, but defaulting to near the largest aperture (smallest f/ number), for faster shutter speed.</a:t>
            </a:r>
          </a:p>
          <a:p>
            <a:endParaRPr lang="en-US" baseline="0" dirty="0" smtClean="0"/>
          </a:p>
          <a:p>
            <a:r>
              <a:rPr lang="en-US" baseline="0" dirty="0" smtClean="0"/>
              <a:t>Shutter Priority works the opposite of Aperture Priority, because it allows the user to select the shutter speed (say 1/1000 sec for freezing action), and the camera opens the aperture to the right amount to accommodate it.  If your camera has it, setting the ISO to Auto can help to extend the range of usefulness of Aperture or Shutter Priority modes.</a:t>
            </a:r>
          </a:p>
          <a:p>
            <a:endParaRPr lang="en-US" baseline="0" dirty="0" smtClean="0"/>
          </a:p>
          <a:p>
            <a:r>
              <a:rPr lang="en-US" baseline="0" dirty="0" smtClean="0"/>
              <a:t>Manual mode is pretty self-explanatory.  The user has full control, with all the privileges and responsibility that comes with it.  You can do just what you want, but you need to make sure you’ve considered everything before you shoot.  This can be the most rewarding or the most frustrating mode to shoot in, depending on how careful and experienced you are.  It is also practically required for special effects shots.</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21</a:t>
            </a:fld>
            <a:endParaRPr lang="en-US"/>
          </a:p>
        </p:txBody>
      </p:sp>
    </p:spTree>
    <p:extLst>
      <p:ext uri="{BB962C8B-B14F-4D97-AF65-F5344CB8AC3E}">
        <p14:creationId xmlns:p14="http://schemas.microsoft.com/office/powerpoint/2010/main" val="2403678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Practically all digital cameras have the first two modes available, but</a:t>
            </a:r>
            <a:r>
              <a:rPr lang="en-US" baseline="0" dirty="0" smtClean="0"/>
              <a:t> the others may be limited to bridge cameras and DSLRs. most pictures are taken in </a:t>
            </a:r>
            <a:r>
              <a:rPr lang="en-US" baseline="0" dirty="0" smtClean="0"/>
              <a:t>Single Shot mode, and we’ve all seen Uncle Harry running to get in the picture after setting the self-timer (including the hilarious picture when he tripped over Aunt Gladys).  </a:t>
            </a:r>
          </a:p>
          <a:p>
            <a:endParaRPr lang="en-US" baseline="0" dirty="0" smtClean="0"/>
          </a:p>
          <a:p>
            <a:r>
              <a:rPr lang="en-US" baseline="0" dirty="0" smtClean="0"/>
              <a:t>Burst mode is where you can keep taking pictures as fast as the camera can, until either the internal memory  or the memory card fills up.  Burst rates range from a rather relaxed 3 frames per second to a blistering 12 frames per second (your eye only sees 24).  This speed is heavily limited by the memory card speed, file size, autofocus mode, and anything else that might slow down the process.</a:t>
            </a:r>
          </a:p>
          <a:p>
            <a:endParaRPr lang="en-US" dirty="0" smtClean="0"/>
          </a:p>
          <a:p>
            <a:r>
              <a:rPr lang="en-US" dirty="0" smtClean="0"/>
              <a:t>A short delay of</a:t>
            </a:r>
            <a:r>
              <a:rPr lang="en-US" baseline="0" dirty="0" smtClean="0"/>
              <a:t> usually 2 seconds is often available, to allow any vibrations from depressing the shutter release to settle out (while on a tripod).  Remote control is pretty obvious.  Bulb is the ability to hold the shutter open a long time – say 4 or 5 seconds for fireworks or lightning, or 30 seconds for a special effects shot.</a:t>
            </a:r>
          </a:p>
          <a:p>
            <a:endParaRPr lang="en-US" baseline="0" dirty="0" smtClean="0"/>
          </a:p>
          <a:p>
            <a:r>
              <a:rPr lang="en-US" baseline="0" dirty="0" smtClean="0"/>
              <a:t>HDR is a special technique unto itself, which would take a couple hours to present.  For now, know that most DSLRs have a way to pre-set the bracketing to take a set of 3 or 5 shots across a range of exposure values: -2 stops, -1, 0, +1, +2, for example.  This allows you to capture details in both the highlights and the shadows, when you put all five pictures back together in post-processing. </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22</a:t>
            </a:fld>
            <a:endParaRPr lang="en-US"/>
          </a:p>
        </p:txBody>
      </p:sp>
    </p:spTree>
    <p:extLst>
      <p:ext uri="{BB962C8B-B14F-4D97-AF65-F5344CB8AC3E}">
        <p14:creationId xmlns:p14="http://schemas.microsoft.com/office/powerpoint/2010/main" val="100778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sampling</a:t>
            </a:r>
            <a:r>
              <a:rPr lang="en-US" baseline="0" dirty="0" smtClean="0"/>
              <a:t> of the scene modes available on just three cameras.  Your camera may have others, or use different names for them.  Note that most advanced DSLRs do not offer scene modes, on the theory that experienced photographers are already accounting for these conditions and modifying their own settings.</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23</a:t>
            </a:fld>
            <a:endParaRPr lang="en-US"/>
          </a:p>
        </p:txBody>
      </p:sp>
    </p:spTree>
    <p:extLst>
      <p:ext uri="{BB962C8B-B14F-4D97-AF65-F5344CB8AC3E}">
        <p14:creationId xmlns:p14="http://schemas.microsoft.com/office/powerpoint/2010/main" val="3533235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 few of the more common scene modes, and how the camera reacts to each.  Check your User’s Manual for more specifics on the modes available in your personal camera.</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24</a:t>
            </a:fld>
            <a:endParaRPr lang="en-US"/>
          </a:p>
        </p:txBody>
      </p:sp>
    </p:spTree>
    <p:extLst>
      <p:ext uri="{BB962C8B-B14F-4D97-AF65-F5344CB8AC3E}">
        <p14:creationId xmlns:p14="http://schemas.microsoft.com/office/powerpoint/2010/main" val="2108424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Autofocus has improved greatly in recent years, so that even experienced pros are starting to use it instead of always manually focusing.  Still, autofocus</a:t>
            </a:r>
            <a:r>
              <a:rPr lang="en-US" baseline="0" dirty="0" smtClean="0"/>
              <a:t> depends on having a high contrast feature at the same distance as the subject.  Most cameras have the ability to automatically select the focusing feature, but sometimes your intended subject isn’t the highest contrast area, so it can choose and focus on the wrong place.</a:t>
            </a:r>
          </a:p>
          <a:p>
            <a:endParaRPr lang="en-US" baseline="0" dirty="0" smtClean="0"/>
          </a:p>
          <a:p>
            <a:r>
              <a:rPr lang="en-US" baseline="0" dirty="0" smtClean="0"/>
              <a:t>DSLR’s generally have the ability for the user to define where the camera should look for a focus point.  You can set this point off-center, or often it is useful to define the center spot for focusing.  That way, you can half-press the shutter release to get the focus, recompose while holding the button halfway, and take the shot.  The camera will hold the focus while the button is depressed halfway.</a:t>
            </a:r>
          </a:p>
          <a:p>
            <a:endParaRPr lang="en-US" baseline="0" dirty="0" smtClean="0"/>
          </a:p>
          <a:p>
            <a:r>
              <a:rPr lang="en-US" baseline="0" dirty="0" smtClean="0"/>
              <a:t>Another useful feature on most DSLRs is the ability to choose single or continuous autofocusing.  If the subject is relatively steady, single autofocus mode will focus once when the shutter release is half depressed, and allow you to recompose.  If the subject is moving, however, say a bird or plane in flight, it is better to choose continuous autofocus so that it updates the focus on the moving subject.  This poses some challenges, though, if the camera suddenly chooses some other feature to focus on.  Selecting a fixed focusing area can be difficult if for example you are tracking a bird and need to keep it in the same part of the frame.</a:t>
            </a:r>
          </a:p>
          <a:p>
            <a:endParaRPr lang="en-US" baseline="0" dirty="0" smtClean="0"/>
          </a:p>
          <a:p>
            <a:r>
              <a:rPr lang="en-US" baseline="0" dirty="0" smtClean="0"/>
              <a:t>Another thing to keep in mind is that autofocus is much more effective when there is lots of light available. This gets better every year, but if you have a low light solution, you should expect some focusing difficulties.</a:t>
            </a:r>
            <a:endParaRPr lang="en-US" dirty="0" smtClean="0"/>
          </a:p>
          <a:p>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25</a:t>
            </a:fld>
            <a:endParaRPr lang="en-US"/>
          </a:p>
        </p:txBody>
      </p:sp>
    </p:spTree>
    <p:extLst>
      <p:ext uri="{BB962C8B-B14F-4D97-AF65-F5344CB8AC3E}">
        <p14:creationId xmlns:p14="http://schemas.microsoft.com/office/powerpoint/2010/main" val="2419857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admit to thinking</a:t>
            </a:r>
            <a:r>
              <a:rPr lang="en-US" baseline="0" dirty="0" smtClean="0"/>
              <a:t> unconventionally on this one.  My belief is that there is just too darned much stress over exposure among experienced photographers who started out shooting film.  Film was more finicky about getting just the right amount of light than CCD sensor chips are, so you had to be careful to measure the light, and adjust things just right with every shot.  These days, adjusting the brightness and contrast are the easiest of the many sliders and buttons that our editing software gives us, so I don’t find it to be super-critical.</a:t>
            </a:r>
          </a:p>
          <a:p>
            <a:endParaRPr lang="en-US" baseline="0" dirty="0" smtClean="0"/>
          </a:p>
          <a:p>
            <a:r>
              <a:rPr lang="en-US" baseline="0" dirty="0" smtClean="0"/>
              <a:t>Don’t get me wrong, the first law is still to always get the best image you can in the camera, and rely as little as possible on editing software.  If your exposure is off by a stop, you are definitely going to lose some information to either blown-out highlights or black shadows.  Software can recover some of that, but it is always best to get it right the first time, if you can.</a:t>
            </a:r>
          </a:p>
          <a:p>
            <a:endParaRPr lang="en-US" baseline="0" dirty="0" smtClean="0"/>
          </a:p>
          <a:p>
            <a:r>
              <a:rPr lang="en-US" dirty="0" smtClean="0"/>
              <a:t>In the old film days, my camera read all the light, and gave</a:t>
            </a:r>
            <a:r>
              <a:rPr lang="en-US" baseline="0" dirty="0" smtClean="0"/>
              <a:t> me an exposure based on all of it equally.  It usually worked pretty well, but occasionally I would get a bright or dark shot.  Now you usually get several options for metering the light.  The simplest method is a small spot, often in the center of the image, which you can place on a particular portion of the image to read the right exposure for that feature.  You can use it to set your exposure, than recompose and shoot the shot, or just use it directly if the important feature happens to be in that spot.  Center-weighted averaging is much the same, but using a larger spot, always in the center.  The most commonly available metering across digital cameras is multiple zone metering, reading the light in up to a hundred or more parts of the image, then using that information to figure out what the best exposure should be (reading your mind to some degree along the way).</a:t>
            </a:r>
          </a:p>
          <a:p>
            <a:endParaRPr lang="en-US" baseline="0" dirty="0" smtClean="0"/>
          </a:p>
          <a:p>
            <a:r>
              <a:rPr lang="en-US" baseline="0" dirty="0" smtClean="0"/>
              <a:t>My best advice is to check the display from time to time, and if you find that the bright areas are getting overexposed, turn it down some.  If the darks are too dark, crank it up.  Most cameras have a +/- exposure compensation capability for fine tuning.  I use this a lot to tweak the exposure, since you can’t rely 100% on the electronics to always do what you want.</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26</a:t>
            </a:fld>
            <a:endParaRPr lang="en-US"/>
          </a:p>
        </p:txBody>
      </p:sp>
    </p:spTree>
    <p:extLst>
      <p:ext uri="{BB962C8B-B14F-4D97-AF65-F5344CB8AC3E}">
        <p14:creationId xmlns:p14="http://schemas.microsoft.com/office/powerpoint/2010/main" val="31579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topic starts some good ‘animated discussions’ among photographers.</a:t>
            </a:r>
            <a:r>
              <a:rPr lang="en-US" baseline="0" dirty="0" smtClean="0"/>
              <a:t>  Point and shooters, and most bridge shooters can sit this one out, but all DSLRs and some bridge cameras give the option of saving your pictures using RAW, JPEG, or sometimes both formats.  It is important to know the differences, but honestly it won’t make an enormous difference in your pictures most of the time.  I have heard both amateurs and pros who absolutely always shoot RAW only, and that’s that.  But I have also met pros who shoot exclusively JPEG, so don’t think that you can’t be serious about photography without shooting RAW.</a:t>
            </a:r>
          </a:p>
          <a:p>
            <a:endParaRPr lang="en-US" baseline="0" dirty="0" smtClean="0"/>
          </a:p>
          <a:p>
            <a:r>
              <a:rPr lang="en-US" baseline="0" dirty="0" smtClean="0"/>
              <a:t>Your sensor collects a stream of electronic data about each pixel in the image that strikes it.  If the camera saves a RAW format file, 100% of that data flows straight to the memory chip, to be dealt with later by software.  If it saves a JPEG file, the data is first processed some, then compressed to take up less room on the memory chip.  You can usually adjust how much the image is compressed, but you should realize that you lose some data every time that a JPEG file is saved, and it compounds by saving it again.</a:t>
            </a:r>
          </a:p>
          <a:p>
            <a:endParaRPr lang="en-US" baseline="0" dirty="0" smtClean="0"/>
          </a:p>
          <a:p>
            <a:r>
              <a:rPr lang="en-US" baseline="0" dirty="0" smtClean="0"/>
              <a:t>That all sounds pretty bad for JPEG, but there are definitely good reasons to use JPEGs.  The biggest reason is to save space on a memory card.  On an 8 GB memory card, my camera will store a total of about 1148 images at the highest quality JPEG settings, or 522 RAW images, or 360 if I want to cover both bases and save both.  That sounds like a lot, but in one day at an air show, I shot almost 1200 pictures.  If I want to shoot them all in RAW, I’d better take at least three cards along this year. </a:t>
            </a:r>
          </a:p>
          <a:p>
            <a:endParaRPr lang="en-US" baseline="0" dirty="0" smtClean="0"/>
          </a:p>
          <a:p>
            <a:r>
              <a:rPr lang="en-US" baseline="0" dirty="0" smtClean="0"/>
              <a:t>Another difficulty in working with RAW files is that not all programs can display them.  To start with, they are just raw data, until they get organized and interpreted a little bit: brightness, contrast, color correction, etc.  My Olympus software will show the images on my monitor without a lot of interpretation, but Microsoft Picture Manager, windows Photo Viewer, and even Windows Explorer have no way of showing me those images while I’m organizing the files into folders.  Adobe can use Camera Raw to interpret the files, but they need to be saved as TIFF or JPEG in order to do much with them outside of specialized software.  Most online display options like Facebook, Flickr, etc. need the images to be interpreted and saved in a different format as well.</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27</a:t>
            </a:fld>
            <a:endParaRPr lang="en-US"/>
          </a:p>
        </p:txBody>
      </p:sp>
    </p:spTree>
    <p:extLst>
      <p:ext uri="{BB962C8B-B14F-4D97-AF65-F5344CB8AC3E}">
        <p14:creationId xmlns:p14="http://schemas.microsoft.com/office/powerpoint/2010/main" val="522404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comparison between the RAW and JPEG images that my camera saved of the same shot.  I like it because it shows some of what the camera is doing when it processes the image.  This</a:t>
            </a:r>
            <a:r>
              <a:rPr lang="en-US" baseline="0" dirty="0" smtClean="0"/>
              <a:t> close-up is much closer than you would ever really look at the image, but by magnifying the differences, it makes them easier to see.</a:t>
            </a:r>
          </a:p>
          <a:p>
            <a:endParaRPr lang="en-US" baseline="0" dirty="0" smtClean="0"/>
          </a:p>
          <a:p>
            <a:r>
              <a:rPr lang="en-US" baseline="0" dirty="0" smtClean="0"/>
              <a:t>Notice that in the RAW image, the tiniest hairs in the feather are discernible, where they blend together in the JPEG image.  This is an artifact of the compression process.  This level of detail is lost forever in every picture, if all you ever shoot is JPEG.</a:t>
            </a:r>
          </a:p>
          <a:p>
            <a:endParaRPr lang="en-US" baseline="0" dirty="0" smtClean="0"/>
          </a:p>
          <a:p>
            <a:r>
              <a:rPr lang="en-US" baseline="0" dirty="0" smtClean="0"/>
              <a:t>Also notice that the color has shifted from yellowish to a reddish hue in the background.  This probably came from the automatic white balance choice of the light source.  It can be shifted later in post-processing, but it will never look as natural as it does when adjusted from the RAW image.</a:t>
            </a:r>
          </a:p>
          <a:p>
            <a:endParaRPr lang="en-US" baseline="0" dirty="0" smtClean="0"/>
          </a:p>
          <a:p>
            <a:r>
              <a:rPr lang="en-US" baseline="0" dirty="0" smtClean="0"/>
              <a:t>Finally, notice that the RAW image looks much noisier.  This is probably mostly a result of the compression, but perhaps also some other processing in the camera before the image was saved.  If you’re mostly going to look at pictures straight out of the camera, or do very little post-processing (especially as a beginner), this effect may actually be a benefit to you.</a:t>
            </a:r>
          </a:p>
          <a:p>
            <a:endParaRPr lang="en-US" baseline="0" dirty="0" smtClean="0"/>
          </a:p>
          <a:p>
            <a:r>
              <a:rPr lang="en-US" baseline="0" dirty="0" smtClean="0"/>
              <a:t>Remember also that the JPEG format is more universally displayable, and that the file size is smaller.  What is important is to make an informed choice, and don’t feel like you need to stay with one or the other forever.  Know that the benefits and limitations are for both formats.</a:t>
            </a:r>
          </a:p>
          <a:p>
            <a:endParaRPr lang="en-US" baseline="0" dirty="0" smtClean="0"/>
          </a:p>
          <a:p>
            <a:r>
              <a:rPr lang="en-US" baseline="0" dirty="0" smtClean="0"/>
              <a:t>Pictures from the author</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28</a:t>
            </a:fld>
            <a:endParaRPr lang="en-US"/>
          </a:p>
        </p:txBody>
      </p:sp>
    </p:spTree>
    <p:extLst>
      <p:ext uri="{BB962C8B-B14F-4D97-AF65-F5344CB8AC3E}">
        <p14:creationId xmlns:p14="http://schemas.microsoft.com/office/powerpoint/2010/main" val="402327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light sources have different temperatures, and therefore give off a different mixture of reds, yellows, and blues in the light.  These temperatures are referred to in Kelvin, or K, which is an extension of the </a:t>
            </a:r>
            <a:r>
              <a:rPr lang="en-US" dirty="0" err="1" smtClean="0"/>
              <a:t>Celcius</a:t>
            </a:r>
            <a:r>
              <a:rPr lang="en-US" dirty="0" smtClean="0"/>
              <a:t> scale.  Flames,</a:t>
            </a:r>
            <a:r>
              <a:rPr lang="en-US" baseline="0" dirty="0" smtClean="0"/>
              <a:t> for example are relatively cool at about 1800 K, and give off a very reddish light.  The tungsten light bulbs that we grew up with run at about 3000 K, with a more balanced spectrum, but still on the warm side.  Fluorescent bulbs in an office setting tend to give off an equivalent of about 4100 K, though fluorescent bulbs can be bought anywhere from 2700 to 6500 K.  The higher the temperature, the more blue (and seemingly ‘hard’) the light.  You may, therefore, need to tell the camera what type of light you are looking at.</a:t>
            </a:r>
          </a:p>
          <a:p>
            <a:endParaRPr lang="en-US" baseline="0" dirty="0" smtClean="0"/>
          </a:p>
          <a:p>
            <a:r>
              <a:rPr lang="en-US" baseline="0" dirty="0" smtClean="0"/>
              <a:t>Automatic white balance has gotten better and better, but it can still be fooled.  I took pictures in the conference room, and it picked correctly when looking down the sides, but the shot of the projector screen looked way too red.  I have had this happen even between pictures two minutes apart, because cloud cover changed, and the AWB chose differently.  The best defense is to check your display frequently, and if the colors suddenly drift, take over the selection yourself.  Just remember to return to AWB afterwards, or you may be in for a surprise later.  I once set my balance for shooting around a campfire, then forgot to change it the next day, and had dozens of blue pictures (</a:t>
            </a:r>
            <a:r>
              <a:rPr lang="en-US" baseline="0" dirty="0" err="1" smtClean="0"/>
              <a:t>Doh</a:t>
            </a:r>
            <a:r>
              <a:rPr lang="en-US" baseline="0" dirty="0" smtClean="0"/>
              <a:t>!!).</a:t>
            </a:r>
          </a:p>
          <a:p>
            <a:endParaRPr lang="en-US" baseline="0" dirty="0" smtClean="0"/>
          </a:p>
          <a:p>
            <a:r>
              <a:rPr lang="en-US" baseline="0" dirty="0" smtClean="0"/>
              <a:t>Another defense against bad color correction is to shoot in RAW format, where you can easily adjust the color temperature to what looks best.</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29</a:t>
            </a:fld>
            <a:endParaRPr lang="en-US"/>
          </a:p>
        </p:txBody>
      </p:sp>
    </p:spTree>
    <p:extLst>
      <p:ext uri="{BB962C8B-B14F-4D97-AF65-F5344CB8AC3E}">
        <p14:creationId xmlns:p14="http://schemas.microsoft.com/office/powerpoint/2010/main" val="188664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basic terms we will use, or that I think you should know.  If you don’t understand them from this brief description, you may catch on as we use the terms.  If you still need help,</a:t>
            </a:r>
            <a:r>
              <a:rPr lang="en-US" baseline="0" dirty="0" smtClean="0"/>
              <a:t> Wikipedia is an excellent source of general reference information, and I’ll be glad to answer questions.</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3</a:t>
            </a:fld>
            <a:endParaRPr lang="en-US"/>
          </a:p>
        </p:txBody>
      </p:sp>
    </p:spTree>
    <p:extLst>
      <p:ext uri="{BB962C8B-B14F-4D97-AF65-F5344CB8AC3E}">
        <p14:creationId xmlns:p14="http://schemas.microsoft.com/office/powerpoint/2010/main" val="2334952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difference between DSLRs and most other types of cameras is that they have interchangeable lenses.  The lens can be chosen that is best for the particular shooting conditions,</a:t>
            </a:r>
            <a:r>
              <a:rPr lang="en-US" baseline="0" dirty="0" smtClean="0"/>
              <a:t> and over time the lens can be upgraded.  Most lens attachment mechanisms are unique to the manufacturer, which more than anything else inspires brand loyalty. </a:t>
            </a:r>
          </a:p>
          <a:p>
            <a:endParaRPr lang="en-US" baseline="0" dirty="0" smtClean="0"/>
          </a:p>
          <a:p>
            <a:r>
              <a:rPr lang="en-US" baseline="0" dirty="0" smtClean="0"/>
              <a:t>Fixed lenses definitely have their place, and if you are going to shoot a lot using the same conditions (portraits, for example), it is better to have a lens optimized for that one focal length.  They tend to have the widest aperture availability, since the same body doesn’t need to accommodate such a range of focal lengths.  On the other hand, zoom lenses are more versatile and convenient.  You might carry one lens most of the day, and rarely need to change it.</a:t>
            </a:r>
            <a:endParaRPr lang="en-US" baseline="0" dirty="0" smtClean="0"/>
          </a:p>
          <a:p>
            <a:endParaRPr lang="en-US" baseline="0" dirty="0" smtClean="0"/>
          </a:p>
          <a:p>
            <a:r>
              <a:rPr lang="en-US" dirty="0" smtClean="0"/>
              <a:t>You really do get what you pay for, and the day I bought my first mid-range lens my pictures took a huge leap forward.  The things that make a lens better often end up making it heavier, so be ready for that.  Many pro lenses are almost impossible</a:t>
            </a:r>
            <a:r>
              <a:rPr lang="en-US" baseline="0" dirty="0" smtClean="0"/>
              <a:t> to hand-hold, they’re so heavy.  If you expect to shoot a lot of macro subjects, then macro lenses will be more valuable to you.  They essentially have the ability to move the lens further away from the sensor, much like a built-in extension tube.</a:t>
            </a:r>
          </a:p>
          <a:p>
            <a:endParaRPr lang="en-US" baseline="0" dirty="0" smtClean="0"/>
          </a:p>
          <a:p>
            <a:r>
              <a:rPr lang="en-US" dirty="0" smtClean="0"/>
              <a:t>Be a little careful with </a:t>
            </a:r>
            <a:r>
              <a:rPr lang="en-US" dirty="0" err="1" smtClean="0"/>
              <a:t>teleconverters</a:t>
            </a:r>
            <a:r>
              <a:rPr lang="en-US" dirty="0" smtClean="0"/>
              <a:t>.  I have a 2X myself, and I use it frequently, but be aware that just</a:t>
            </a:r>
            <a:r>
              <a:rPr lang="en-US" baseline="0" dirty="0" smtClean="0"/>
              <a:t> by the physics involved they will reduce your lowest aperture by a factor of 1 to 2 stops.  If you need to reach way out, but also stop action, maybe you’re better off cropping.  A blurry </a:t>
            </a:r>
            <a:r>
              <a:rPr lang="en-US" baseline="0" dirty="0" err="1" smtClean="0"/>
              <a:t>closeup</a:t>
            </a:r>
            <a:r>
              <a:rPr lang="en-US" baseline="0" dirty="0" smtClean="0"/>
              <a:t> at 1/60 sec is worse than a cropped and expanded 1/240 second exposure.  For long exposures, though, they can really help to sharpen you final images by preventing the need to crop the image.</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30</a:t>
            </a:fld>
            <a:endParaRPr lang="en-US"/>
          </a:p>
        </p:txBody>
      </p:sp>
    </p:spTree>
    <p:extLst>
      <p:ext uri="{BB962C8B-B14F-4D97-AF65-F5344CB8AC3E}">
        <p14:creationId xmlns:p14="http://schemas.microsoft.com/office/powerpoint/2010/main" val="3107512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images submitted for the class was a bird at</a:t>
            </a:r>
            <a:r>
              <a:rPr lang="en-US" baseline="0" dirty="0" smtClean="0"/>
              <a:t> a bird feeder.  It was shot with a very high quality 100-400 mm image stabilized lens, but the shot was blurry.  The question was, how did this image end up fuzzy?  The best explanation is that the shot was hand-held for 1/60 second, as opposed to being on a tripod.  That short exposure may not seem too bad, but at 400 mm any tiny shake is exaggerated.  At 400 mm, that lens has a widest aperture of f/5.6, which is what pushed the shutter speed up to 1/60 second.  The only two remedies would have been to go to a tripod (while the bird flies away), or to increase the ISO and accept any noise that came along with it.  Another possibility might be to deliberately underexpose the image by a stop for a faster shutter speed, then brighten it in post-processing (sacrificing the information in the shadows in the process).  Looking more closely at the image, though, I can’t be certain that the autofocus had done its job perfectly, either.</a:t>
            </a:r>
          </a:p>
          <a:p>
            <a:endParaRPr lang="en-US" baseline="0" dirty="0" smtClean="0"/>
          </a:p>
          <a:p>
            <a:r>
              <a:rPr lang="en-US" baseline="0" dirty="0" smtClean="0"/>
              <a:t>The bottom line is that high power zoom lenses give you a lot of power, but when the light isn’t really bright they can require a lot of care to get a good image.  When the light is good, though, and you don’t have to work at the very edge of the envelope, it’s a real blast to dance with a 300-400 mm zoom lens.</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31</a:t>
            </a:fld>
            <a:endParaRPr lang="en-US"/>
          </a:p>
        </p:txBody>
      </p:sp>
    </p:spTree>
    <p:extLst>
      <p:ext uri="{BB962C8B-B14F-4D97-AF65-F5344CB8AC3E}">
        <p14:creationId xmlns:p14="http://schemas.microsoft.com/office/powerpoint/2010/main" val="2646405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film days, macro photography meant taking a picture where the image on the negative</a:t>
            </a:r>
            <a:r>
              <a:rPr lang="en-US" baseline="0" dirty="0" smtClean="0"/>
              <a:t> was bigger than the subject was in real life.  For example, a full-frame image of a dime.  These days, since sensors are different sizes (most smaller than 35 mm film), and it is rarely practical to expand the image that much, the definition has shifted.  The new definition of a printed image larger than the original subject is really kind of hazy, since any image can be blown up to be huge, although the image quality will suffer.  A better definition is a printed image larger than the original when the full image is printed on a 4x6 print.  Suffice it to say that ‘macrophotography’ still means taking pictures of really small stuff.  When you’re shooting macro, it is often necessary to move the camera to focus, as opposed to using autofocus, or adjusting the focus ring.</a:t>
            </a:r>
          </a:p>
          <a:p>
            <a:endParaRPr lang="en-US" baseline="0" dirty="0" smtClean="0"/>
          </a:p>
          <a:p>
            <a:r>
              <a:rPr lang="en-US" baseline="0" dirty="0" smtClean="0"/>
              <a:t>There are at least four ways of doing this, with macro lenses being the most common.  I have used the first two listed here.  The photograph here was one of the first digital pictures I ever took, and used the standard kit lens.  I was able to stay several inches from the fly, so the depth of field wasn’t such a challenge.  Think of depth of field as a percentage of the working distance (distance between the lens and the subject).  The closer you are, the less depth of field you get, so you may need to really close down the aperture (and use a tripod to steady your camera) if you really move in close.  Macro lenses generally have a minimum focusing distance of about 6-10”.  Many lenses will perform well at photographing small objects without specifically being designated as ‘macro’ lenses, so try it out.</a:t>
            </a:r>
          </a:p>
          <a:p>
            <a:endParaRPr lang="en-US" baseline="0" dirty="0" smtClean="0"/>
          </a:p>
          <a:p>
            <a:r>
              <a:rPr lang="en-US" baseline="0" dirty="0" smtClean="0"/>
              <a:t>Extension tubes can also be used to expand the image by moving the lens further away from the sensor.  This can have a radical effect on the working distance, though, so you need to be careful not to crash your lens into the subject.  Things can work kind of backwards, too, so go slowly.  For example, with my 70-300 lens by itself, I get a minimum working distance of about 26” across all focal lengths.  By adding a 25 mm extension tube, that distance goes to about 8” at 70 mm (and the focus ring fine-tunes the size), and 21” at 300 mm closest focus (~1.5 X 70 mm size), and more than 10 feet at infinity focus (much smaller image than at 70 mm).  A 28mm lens with the extension gives working distances of about ¾ inch across the focus range, with very large images (focusing fine-tuned the magnification).  Funky stuff, so go slowly, and be careful.</a:t>
            </a:r>
          </a:p>
          <a:p>
            <a:endParaRPr lang="en-US" baseline="0" dirty="0" smtClean="0"/>
          </a:p>
          <a:p>
            <a:r>
              <a:rPr lang="en-US" baseline="0" dirty="0" smtClean="0"/>
              <a:t>Getting light onto the subject, but not glaring into the lens, can be difficult when the working distance gets under a couple inches.  The built-in flash is useless that close, since the lens casts a shadow over the subject</a:t>
            </a:r>
            <a:r>
              <a:rPr lang="en-US" baseline="0" dirty="0" smtClean="0"/>
              <a:t>.</a:t>
            </a:r>
          </a:p>
          <a:p>
            <a:endParaRPr lang="en-US" baseline="0" dirty="0" smtClean="0"/>
          </a:p>
          <a:p>
            <a:r>
              <a:rPr lang="en-US" baseline="0" dirty="0" smtClean="0"/>
              <a:t>Picture by the author</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32</a:t>
            </a:fld>
            <a:endParaRPr lang="en-US"/>
          </a:p>
        </p:txBody>
      </p:sp>
    </p:spTree>
    <p:extLst>
      <p:ext uri="{BB962C8B-B14F-4D97-AF65-F5344CB8AC3E}">
        <p14:creationId xmlns:p14="http://schemas.microsoft.com/office/powerpoint/2010/main" val="2188450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big advances in digital photography has been image stabilization.  This has allowed the photographer to hand-hold a</a:t>
            </a:r>
            <a:r>
              <a:rPr lang="en-US" baseline="0" dirty="0" smtClean="0"/>
              <a:t> 1/30 second exposure, and expect as sharp an image as might otherwise be gotten at 1/125 second.  That opens up the envelope considerably in terms of practical exposure choices.  At faster exposures, it can help to sharpen the image.</a:t>
            </a:r>
          </a:p>
          <a:p>
            <a:endParaRPr lang="en-US" baseline="0" dirty="0" smtClean="0"/>
          </a:p>
          <a:p>
            <a:r>
              <a:rPr lang="en-US" baseline="0" dirty="0" smtClean="0"/>
              <a:t>There are two basic approaches to image stabilization: optical and sensor-shift.  Optical stabilization is built into the lens, so it isn’t always available on all your lenses (unless you paid extra for that feature).  Sensor shift stabilization is built into the camera, so it is available for any lens.</a:t>
            </a:r>
          </a:p>
          <a:p>
            <a:endParaRPr lang="en-US" baseline="0" dirty="0" smtClean="0"/>
          </a:p>
          <a:p>
            <a:r>
              <a:rPr lang="en-US" baseline="0" dirty="0" smtClean="0"/>
              <a:t>There are times when image stabilization can work against you.  If the camera is already rock-solid on a tripod, the gyroscopes may have not read zero shake as precisely zero, so they could actually induce some shake into the image, which otherwise was already solid.  There are often special modes to account for panning the camera, so that the camera knows what is going on, and compensates correctly.  Your User’s Manual will give the details on whether you have them, and when to use them.</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33</a:t>
            </a:fld>
            <a:endParaRPr lang="en-US"/>
          </a:p>
        </p:txBody>
      </p:sp>
    </p:spTree>
    <p:extLst>
      <p:ext uri="{BB962C8B-B14F-4D97-AF65-F5344CB8AC3E}">
        <p14:creationId xmlns:p14="http://schemas.microsoft.com/office/powerpoint/2010/main" val="2617181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really only ‘need’ a couple filters to get you through most situations.  The more</a:t>
            </a:r>
            <a:r>
              <a:rPr lang="en-US" baseline="0" dirty="0" smtClean="0"/>
              <a:t> you have, though, the more prepared you will be to achieve just what effect you want.  I should admit that I have actually only used UV and polarizer filters, though I have many more on my wish-list.  Remember that every filter robs a little light, and adds a little distortion, so higher quality and fewer pieces of glass are your friends.</a:t>
            </a:r>
          </a:p>
          <a:p>
            <a:endParaRPr lang="en-US" baseline="0" dirty="0" smtClean="0"/>
          </a:p>
          <a:p>
            <a:r>
              <a:rPr lang="en-US" baseline="0" dirty="0" smtClean="0"/>
              <a:t>One important thing to understand is that because they screw onto the front of the lens, filters have a unique diameter associated with them.  If you have lenses in three different diameters, you may want filters in all three diameters, which can get expensive pretty quickly.  Fortunately, many lenses share the same diameter.  There is also the option of a square filter holder with step-down rings, so that it can be used on different lens diameters.  A polarizer is often installed and uninstalled, so hard coatings pay off for this one.  Without care it can get scratched up pretty easily.</a:t>
            </a:r>
          </a:p>
          <a:p>
            <a:endParaRPr lang="en-US" baseline="0" dirty="0" smtClean="0"/>
          </a:p>
          <a:p>
            <a:r>
              <a:rPr lang="en-US" baseline="0" dirty="0" smtClean="0"/>
              <a:t>More so than with most other accessories (except lenses), the quality of your filters can make a big difference in the image quality.  More expensive filters have antireflective coatings, harder surfaces for durability, less distortion, etc.  For example, a 58 mm polarizing filter can be purchased for $5, $10, $25, $58, $85, up to $105.  Each step gets a bit better.  How good do you need?  I’d shoot for the $50 polarizer if you can afford it, the $25 if you can’t.  UV filters are about half that price.  I saw one three filter kit for $7.50, but do you really want to take that chance with your pictures?  You get what you pay for, usually.</a:t>
            </a:r>
          </a:p>
          <a:p>
            <a:endParaRPr lang="en-US" baseline="0" dirty="0" smtClean="0"/>
          </a:p>
          <a:p>
            <a:r>
              <a:rPr lang="en-US" baseline="0" dirty="0" smtClean="0"/>
              <a:t>Using a polarizing filter takes just a second longer than other filters.  For best results, you need to rotate the polarizer to get the effect you want.  The filter itself rotates within the frame that screws onto the lens, so it is easy to rotate.  Watch the sky especially as you rotate the filter, and you will see the change.  This effect seems less prominent with circular polarizing filters.</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34</a:t>
            </a:fld>
            <a:endParaRPr lang="en-US"/>
          </a:p>
        </p:txBody>
      </p:sp>
    </p:spTree>
    <p:extLst>
      <p:ext uri="{BB962C8B-B14F-4D97-AF65-F5344CB8AC3E}">
        <p14:creationId xmlns:p14="http://schemas.microsoft.com/office/powerpoint/2010/main" val="3594001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Everybody knows about flash, right?  Even my phone has a flash,</a:t>
            </a:r>
            <a:r>
              <a:rPr lang="en-US" baseline="0" dirty="0" smtClean="0"/>
              <a:t> so these things are dead simple, right?  NOT!!  We recently did a whole club meeting on flash, and still missed most of the stuff on this slide.</a:t>
            </a:r>
          </a:p>
          <a:p>
            <a:endParaRPr lang="en-US" baseline="0" dirty="0" smtClean="0"/>
          </a:p>
          <a:p>
            <a:r>
              <a:rPr lang="en-US" baseline="0" dirty="0" smtClean="0"/>
              <a:t>You can get very complicated with multiple radio-triggered flashes, keep it simple with your built-in flash, or many steps in between.  What you need to know is that the strength of the flash is rated by the guide number, but not all guide numbers are directly comparable because there is an ISO component.  (Hint: if the guy at Best Buy, Target, Ritz, etc. doesn’t know this, run away)  It’s nice to understand where the numbers come from, but you really won’t calculate this stuff each time.  You just get a feel for how your flash will perform under the given conditions.</a:t>
            </a:r>
          </a:p>
          <a:p>
            <a:endParaRPr lang="en-US" baseline="0" dirty="0" smtClean="0"/>
          </a:p>
          <a:p>
            <a:r>
              <a:rPr lang="en-US" baseline="0" dirty="0" smtClean="0"/>
              <a:t>An important thing to understand about flash is what will happen to the back  If your flash is good to 11 feet (example above), and your friend is standing 8 feet away, near a wall, expect a hard shadow on the wall.  If she is 3-4 feet away from the wall, the background will be more subtle, and you may not see much of a shadow at all.</a:t>
            </a:r>
          </a:p>
          <a:p>
            <a:endParaRPr lang="en-US" baseline="0" dirty="0" smtClean="0"/>
          </a:p>
          <a:p>
            <a:r>
              <a:rPr lang="en-US" baseline="0" dirty="0" smtClean="0"/>
              <a:t>One thing I didn’t have room for here is fill-flash.  If you want to provide just a little light to fill in shadows (or to overcome backlighting), most cameras have a setting for providing reduced flash.  Experiment with this, until you get the result you want.  It usually takes me about 3-4 tries until I get the strength of the fill-flash just right.</a:t>
            </a:r>
          </a:p>
          <a:p>
            <a:endParaRPr lang="en-US" baseline="0" dirty="0" smtClean="0"/>
          </a:p>
          <a:p>
            <a:r>
              <a:rPr lang="en-US" b="1" u="sng" dirty="0" smtClean="0"/>
              <a:t>If you learn only one thing about flash</a:t>
            </a:r>
            <a:r>
              <a:rPr lang="en-US" dirty="0" smtClean="0"/>
              <a:t>, know that it is useless (and often counterproductive) to use</a:t>
            </a:r>
            <a:r>
              <a:rPr lang="en-US" baseline="0" dirty="0" smtClean="0"/>
              <a:t> a flash in a concert.  Not only will your flash never in a million years reach that far, but many cameras reduce the shutter speed to compensate for the flash.  The result is that your picture </a:t>
            </a:r>
            <a:r>
              <a:rPr lang="en-US" baseline="0" dirty="0" smtClean="0"/>
              <a:t>is </a:t>
            </a:r>
            <a:r>
              <a:rPr lang="en-US" baseline="0" dirty="0" smtClean="0"/>
              <a:t>actually darker than without the flash</a:t>
            </a:r>
            <a:r>
              <a:rPr lang="en-US" baseline="0" dirty="0" smtClean="0"/>
              <a:t>.  At best, you get a picture of the back of some guy’s head, and little else.  </a:t>
            </a:r>
            <a:r>
              <a:rPr lang="en-US" baseline="0" dirty="0" smtClean="0"/>
              <a:t>Your only hope is to jack up the ISO, </a:t>
            </a:r>
            <a:r>
              <a:rPr lang="en-US" baseline="0" dirty="0" smtClean="0"/>
              <a:t>steady </a:t>
            </a:r>
            <a:r>
              <a:rPr lang="en-US" baseline="0" dirty="0" smtClean="0"/>
              <a:t>your camera as best you can, and hope the picture isn’t too blurry.  Really, just take a mind-picture to remember it, and have fun not stressing out about taking pictures.  Now, join me in laughing at all those flashes you see going off throughout the crowd in concerts.</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35</a:t>
            </a:fld>
            <a:endParaRPr lang="en-US"/>
          </a:p>
        </p:txBody>
      </p:sp>
    </p:spTree>
    <p:extLst>
      <p:ext uri="{BB962C8B-B14F-4D97-AF65-F5344CB8AC3E}">
        <p14:creationId xmlns:p14="http://schemas.microsoft.com/office/powerpoint/2010/main" val="1155574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had whole club</a:t>
            </a:r>
            <a:r>
              <a:rPr lang="en-US" baseline="0" dirty="0" smtClean="0"/>
              <a:t> meetings on just discussing favorite gadgets.  Tripods, camera bags, and a few others are obvious; others less so.  I’ll point out a few of my favorites.</a:t>
            </a:r>
          </a:p>
          <a:p>
            <a:endParaRPr lang="en-US" baseline="0" dirty="0" smtClean="0"/>
          </a:p>
          <a:p>
            <a:r>
              <a:rPr lang="en-US" dirty="0" smtClean="0"/>
              <a:t>I use my monopod almost every time I go out to shoot.  It is much more convenient than a tripod most of the time.</a:t>
            </a:r>
            <a:r>
              <a:rPr lang="en-US" baseline="0" dirty="0" smtClean="0"/>
              <a:t>  It</a:t>
            </a:r>
            <a:r>
              <a:rPr lang="en-US" dirty="0" smtClean="0"/>
              <a:t> gives just enough stability and, the flexibility to swing around in a different direction like a tripod would</a:t>
            </a:r>
            <a:r>
              <a:rPr lang="en-US" baseline="0" dirty="0" smtClean="0"/>
              <a:t> never do.  It also makes a great hiking stick, with the camera removed.  I have equipped mine with a ball head and a quick release, so I can pop my camera on and off in under a second.  The ballhead lets me make infinite adjustments to angles, and still lock down the stability.</a:t>
            </a:r>
          </a:p>
          <a:p>
            <a:endParaRPr lang="en-US" baseline="0" dirty="0" smtClean="0"/>
          </a:p>
          <a:p>
            <a:r>
              <a:rPr lang="en-US" baseline="0" dirty="0" smtClean="0"/>
              <a:t>I have a collection of spare batteries, and often rely on them.  Your camera uses a little battery power even sitting on the shelf, so you never really know when you might run dry.  My personal experience is that the $5-10 knock-offs available on Amazon have been almost as good as the </a:t>
            </a:r>
            <a:r>
              <a:rPr lang="en-US" baseline="0" dirty="0" smtClean="0"/>
              <a:t>$50 </a:t>
            </a:r>
            <a:r>
              <a:rPr lang="en-US" baseline="0" dirty="0" smtClean="0"/>
              <a:t>manufacturer batteries.  I’d rather have the capacity of 3 knock-offs than 1 ‘real’ battery.</a:t>
            </a:r>
          </a:p>
          <a:p>
            <a:endParaRPr lang="en-US" baseline="0" dirty="0" smtClean="0"/>
          </a:p>
          <a:p>
            <a:r>
              <a:rPr lang="en-US" baseline="0" dirty="0" smtClean="0"/>
              <a:t>After investing a bunch of money in even a cheap camera, the last thing you want is to scratch up the </a:t>
            </a:r>
            <a:r>
              <a:rPr lang="en-US" baseline="0" dirty="0" smtClean="0"/>
              <a:t>display.  </a:t>
            </a:r>
            <a:r>
              <a:rPr lang="en-US" baseline="0" dirty="0" smtClean="0"/>
              <a:t>Screen protectors are cheap and easy to install.  My favorites are made by </a:t>
            </a:r>
            <a:r>
              <a:rPr lang="en-US" baseline="0" dirty="0" err="1" smtClean="0"/>
              <a:t>Boxwave</a:t>
            </a:r>
            <a:r>
              <a:rPr lang="en-US" baseline="0" dirty="0" smtClean="0"/>
              <a:t>; about $7 from Amazon, I like the anti-glare, but there is also a clear option.</a:t>
            </a:r>
          </a:p>
          <a:p>
            <a:endParaRPr lang="en-US" baseline="0" dirty="0" smtClean="0"/>
          </a:p>
          <a:p>
            <a:r>
              <a:rPr lang="en-US" baseline="0" dirty="0" smtClean="0"/>
              <a:t>Finally, I love my sling style camera bags: </a:t>
            </a:r>
            <a:r>
              <a:rPr lang="en-US" baseline="0" dirty="0" err="1" smtClean="0"/>
              <a:t>Tamrac</a:t>
            </a:r>
            <a:r>
              <a:rPr lang="en-US" baseline="0" dirty="0" smtClean="0"/>
              <a:t> Evolution and </a:t>
            </a:r>
            <a:r>
              <a:rPr lang="en-US" baseline="0" dirty="0" err="1" smtClean="0"/>
              <a:t>LowePro</a:t>
            </a:r>
            <a:r>
              <a:rPr lang="en-US" baseline="0" dirty="0" smtClean="0"/>
              <a:t> Slingshot.  You can wear these packs over one shoulder, then within a few seconds spin then forward, pull out your camera, and start shooting.  I have not yet found a faster, more convenient bag.  I also like that my spare lenses, filters, and other gadgets are available, but won’t fall out when the bag is in front of me</a:t>
            </a:r>
            <a:r>
              <a:rPr lang="en-US" baseline="0" dirty="0" smtClean="0"/>
              <a:t>.  They also make a handy table when slung around to the front.</a:t>
            </a:r>
            <a:endParaRPr lang="en-US" baseline="0" dirty="0" smtClean="0"/>
          </a:p>
        </p:txBody>
      </p:sp>
      <p:sp>
        <p:nvSpPr>
          <p:cNvPr id="4" name="Slide Number Placeholder 3"/>
          <p:cNvSpPr>
            <a:spLocks noGrp="1"/>
          </p:cNvSpPr>
          <p:nvPr>
            <p:ph type="sldNum" sz="quarter" idx="10"/>
          </p:nvPr>
        </p:nvSpPr>
        <p:spPr/>
        <p:txBody>
          <a:bodyPr/>
          <a:lstStyle/>
          <a:p>
            <a:fld id="{744CFBB2-7EDF-4FA0-9A9B-15637B3A8FCA}" type="slidenum">
              <a:rPr lang="en-US" smtClean="0"/>
              <a:t>36</a:t>
            </a:fld>
            <a:endParaRPr lang="en-US"/>
          </a:p>
        </p:txBody>
      </p:sp>
    </p:spTree>
    <p:extLst>
      <p:ext uri="{BB962C8B-B14F-4D97-AF65-F5344CB8AC3E}">
        <p14:creationId xmlns:p14="http://schemas.microsoft.com/office/powerpoint/2010/main" val="18679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find the</a:t>
            </a:r>
            <a:r>
              <a:rPr lang="en-US" baseline="0" dirty="0" smtClean="0"/>
              <a:t> challenge of just taking pictures better to be enjoyable, but eventually it is nice to share them and DO something with all those pretty pictures.</a:t>
            </a:r>
          </a:p>
          <a:p>
            <a:endParaRPr lang="en-US" baseline="0" dirty="0" smtClean="0"/>
          </a:p>
          <a:p>
            <a:r>
              <a:rPr lang="en-US" baseline="0" dirty="0" smtClean="0"/>
              <a:t>First, learn how to use Photoshop, or some other ‘post-processing’ software.  I have been able to make lots of so-so pictures much, much better in only about </a:t>
            </a:r>
            <a:r>
              <a:rPr lang="en-US" baseline="0" dirty="0" smtClean="0"/>
              <a:t>five </a:t>
            </a:r>
            <a:r>
              <a:rPr lang="en-US" baseline="0" dirty="0" smtClean="0"/>
              <a:t>minutes by using these tools.  I like Elements, especially for beginners.  It has guided tools to help you ease into the modification process.</a:t>
            </a:r>
          </a:p>
          <a:p>
            <a:endParaRPr lang="en-US" baseline="0" dirty="0" smtClean="0"/>
          </a:p>
          <a:p>
            <a:r>
              <a:rPr lang="en-US" baseline="0" dirty="0" smtClean="0"/>
              <a:t>I have most of my best images online, and rarely print them.  When I do, I have found that my printer at home is always clogged up, and produces bad images.  You need relatively high volume to keep the equipment working well.  My local Costco </a:t>
            </a:r>
            <a:r>
              <a:rPr lang="en-US" baseline="0" dirty="0" smtClean="0"/>
              <a:t>(in Columbia) </a:t>
            </a:r>
            <a:r>
              <a:rPr lang="en-US" baseline="0" dirty="0" smtClean="0"/>
              <a:t>does an awesome job of printing, at lower cost than I could do it for at home.  Try different places until you find one you like.  My advice would be to try to resist printing 8 x 10’s, unless you are going to exhibit them on a big wall or a display with many other photos.  They are often just too big, unless the main purpose is specifically to show </a:t>
            </a:r>
            <a:r>
              <a:rPr lang="en-US" baseline="0" dirty="0" smtClean="0"/>
              <a:t>off the </a:t>
            </a:r>
            <a:r>
              <a:rPr lang="en-US" baseline="0" dirty="0" smtClean="0"/>
              <a:t>picture.</a:t>
            </a:r>
          </a:p>
          <a:p>
            <a:endParaRPr lang="en-US" baseline="0" dirty="0" smtClean="0"/>
          </a:p>
          <a:p>
            <a:r>
              <a:rPr lang="en-US" baseline="0" dirty="0" smtClean="0"/>
              <a:t>Photo books are a great way to pull together a couple dozen pictures with a common theme.  You can often find double-sided photo books that you can order and pick up in a day for only about $20 for 8 x 10s or $6 for smaller size books.  These are a great way to display your pictures, or share as gifts.  What the heck – show off a little!</a:t>
            </a:r>
          </a:p>
          <a:p>
            <a:endParaRPr lang="en-US" baseline="0" dirty="0" smtClean="0"/>
          </a:p>
          <a:p>
            <a:r>
              <a:rPr lang="en-US" baseline="0" dirty="0" smtClean="0"/>
              <a:t>I like to display my best images online.  I usually select about 10-15% </a:t>
            </a:r>
            <a:r>
              <a:rPr lang="en-US" baseline="0" dirty="0" smtClean="0"/>
              <a:t>of my shots for </a:t>
            </a:r>
            <a:r>
              <a:rPr lang="en-US" baseline="0" dirty="0" smtClean="0"/>
              <a:t>cleanup, then post them to my Flickr site.  You can get a free account </a:t>
            </a:r>
            <a:r>
              <a:rPr lang="en-US" baseline="0" dirty="0" smtClean="0"/>
              <a:t>(like </a:t>
            </a:r>
            <a:r>
              <a:rPr lang="en-US" baseline="0" dirty="0" smtClean="0"/>
              <a:t>the club has), or for about $25 a year you can customize it and get unlimited uploads.  Most post-processing software can upload directly to Flickr, Facebook, or other sites.  The nice thing about Flickr is that your friends don’t need to log in to see your pictures.</a:t>
            </a:r>
          </a:p>
          <a:p>
            <a:endParaRPr lang="en-US" baseline="0" dirty="0" smtClean="0"/>
          </a:p>
          <a:p>
            <a:r>
              <a:rPr lang="en-US" baseline="0" dirty="0" smtClean="0"/>
              <a:t>Finally, you could set up a digital photo frame with a constantly cycling display of your pictures, at home or even on your desk at work.  Not only do you get to show off your best shots, but you get to enjoy them as well.  These frames have gotten much cheaper over the past few years, and you can even keep different collections on different memory devices, so you can swap out subjects.</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37</a:t>
            </a:fld>
            <a:endParaRPr lang="en-US"/>
          </a:p>
        </p:txBody>
      </p:sp>
    </p:spTree>
    <p:extLst>
      <p:ext uri="{BB962C8B-B14F-4D97-AF65-F5344CB8AC3E}">
        <p14:creationId xmlns:p14="http://schemas.microsoft.com/office/powerpoint/2010/main" val="2808485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routinely use all of these and more.  If you find some more good ones, let me know and I’ll add them to the list.</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38</a:t>
            </a:fld>
            <a:endParaRPr lang="en-US"/>
          </a:p>
        </p:txBody>
      </p:sp>
    </p:spTree>
    <p:extLst>
      <p:ext uri="{BB962C8B-B14F-4D97-AF65-F5344CB8AC3E}">
        <p14:creationId xmlns:p14="http://schemas.microsoft.com/office/powerpoint/2010/main" val="3937827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exercises may</a:t>
            </a:r>
            <a:r>
              <a:rPr lang="en-US" baseline="0" dirty="0" smtClean="0"/>
              <a:t> require a camera with manual overrides, but you might be able to get the same sort of lessons if you are creative with even a point and shoot.  You can usually display the image data on your computer by looking at the EXIF data in your software, to tell you the aperture, shutter speed, white balance, mode, flash, etc., so you don’t need to worry about remembering or writing down the settings.</a:t>
            </a:r>
          </a:p>
          <a:p>
            <a:endParaRPr lang="en-US" baseline="0" dirty="0" smtClean="0"/>
          </a:p>
          <a:p>
            <a:r>
              <a:rPr lang="en-US" baseline="0" dirty="0" smtClean="0"/>
              <a:t>The first is intended to give you a feel for how the aperture affects the depth of field in the shot, and also how much depth of field you should expect from your specific lens.  Note that this will change at different focal lengths, and different focusing distances (the distance from the camera to the subject).</a:t>
            </a:r>
          </a:p>
          <a:p>
            <a:endParaRPr lang="en-US" baseline="0" dirty="0" smtClean="0"/>
          </a:p>
          <a:p>
            <a:r>
              <a:rPr lang="en-US" baseline="0" dirty="0" smtClean="0"/>
              <a:t>The second exercise will help you determine where your camera starts to get noisy.  In general, the newer the camera, or the larger the pixel size, the higher you can go with ISO before the image gets noisy.  It may be easier to see noise in a relatively plain part of the image, like a blurred background.  Viewing the image on the computer at higher magnification will help to identify this as well.  It may seem like this is overkill, but the noise is actually very visible in the final image most of the time.  My first DSLR topped out at 400 ISO; if I went beyond even that low sensitivity, the image got noisy (which is pretty pathetic).  By knowing that fact, though, I saved myself a lot of grainy, nasty images.  My new camera starts going soft o me at 3200 ISO, which has changed the way that I shoot.  Noise always increases as the ISO is increased, but there will be a point where it jumps up, and it is important to know where that is.</a:t>
            </a:r>
          </a:p>
          <a:p>
            <a:endParaRPr lang="en-US" baseline="0" dirty="0" smtClean="0"/>
          </a:p>
          <a:p>
            <a:r>
              <a:rPr lang="en-US" baseline="0" dirty="0" smtClean="0"/>
              <a:t>The third exercise is quick and simple, but valuable.  Keep everything else the same, and change only the white balance.  Take the first shot using auto white balance, then tell the camera to use sunlight, shade, tungsten, fluorescent, etc.  Compare the pictures on your computer monitor to see the effect.  You can try this a few times, with a sunlit subject, then indoors.  You may find that there are conditions where forcing a ‘wrong’ white balance gives you an effect you like: warming or cooling the image.  You’re the driver, so make the image the way you like it.</a:t>
            </a:r>
          </a:p>
          <a:p>
            <a:endParaRPr lang="en-US" baseline="0" dirty="0" smtClean="0"/>
          </a:p>
          <a:p>
            <a:r>
              <a:rPr lang="en-US" baseline="0" dirty="0" smtClean="0"/>
              <a:t>The last exercise can be fun, and introduces a creative skill – panning.  If you do this on the street, make sure you’re safe, and not where people will get offended – in front of 1600 Pennsylvania Avenue is NOT a good choice.  First, get a feeling for how fast the shutter speed needs to be to stop action.  Of course, the faster your subject, the faster you need to be to stop it.  Next, look at what happened to your background – that will tell you how much you were shaking, since the background was steady.  Finally, track the moving subject as you shoot, and vary the shutter speed to get the subject in focus and the background whizzing by.  Have fun with it.  Kids running or cycling make good subjects as well.</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39</a:t>
            </a:fld>
            <a:endParaRPr lang="en-US"/>
          </a:p>
        </p:txBody>
      </p:sp>
    </p:spTree>
    <p:extLst>
      <p:ext uri="{BB962C8B-B14F-4D97-AF65-F5344CB8AC3E}">
        <p14:creationId xmlns:p14="http://schemas.microsoft.com/office/powerpoint/2010/main" val="33716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promise, this is as bad as the math</a:t>
            </a:r>
            <a:r>
              <a:rPr lang="en-US" baseline="0" dirty="0" smtClean="0"/>
              <a:t> will get.</a:t>
            </a:r>
            <a:endParaRPr lang="en-US" dirty="0" smtClean="0"/>
          </a:p>
          <a:p>
            <a:endParaRPr lang="en-US" dirty="0" smtClean="0"/>
          </a:p>
          <a:p>
            <a:r>
              <a:rPr lang="en-US" dirty="0" smtClean="0"/>
              <a:t>Throughout all of photography, the term ‘stops’ is used a lot.  It simply means a change of either multiplying</a:t>
            </a:r>
            <a:r>
              <a:rPr lang="en-US" baseline="0" dirty="0" smtClean="0"/>
              <a:t> or dividing by two.  Occasionally, it is easier to round off, like 1/125 to 1/60, but in general it is a straight factor of two.</a:t>
            </a:r>
          </a:p>
          <a:p>
            <a:endParaRPr lang="en-US" baseline="0" dirty="0" smtClean="0"/>
          </a:p>
          <a:p>
            <a:r>
              <a:rPr lang="en-US" baseline="0" dirty="0" smtClean="0"/>
              <a:t>When we talk about apertures, though the f-stop changes by a factor of 1.4 in order for the light to change by double or half.  That’s because the f-stop number refers to the size of the aperture, and the amount of light is determined by the area of the aperture opening.   1.4 is the square root of 2, so changing from f/4 to f/2 is a change of two stops.</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4</a:t>
            </a:fld>
            <a:endParaRPr lang="en-US"/>
          </a:p>
        </p:txBody>
      </p:sp>
    </p:spTree>
    <p:extLst>
      <p:ext uri="{BB962C8B-B14F-4D97-AF65-F5344CB8AC3E}">
        <p14:creationId xmlns:p14="http://schemas.microsoft.com/office/powerpoint/2010/main" val="425126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exercises work equally well with any camera.</a:t>
            </a:r>
          </a:p>
          <a:p>
            <a:endParaRPr lang="en-US" baseline="0" dirty="0" smtClean="0"/>
          </a:p>
          <a:p>
            <a:r>
              <a:rPr lang="en-US" baseline="0" dirty="0" smtClean="0"/>
              <a:t>The first is designed to help you determine the limitations of your camera, and what range of pictures you can get.  Remember that you can always crop the image later, so if you can’t get quite as high magnification as you want, taking a sharp picture at lower magnification is always better than pushing beyond the camera’s limits.  It’s an amazing little machine, but it does have limits – know and respect them.</a:t>
            </a:r>
          </a:p>
          <a:p>
            <a:endParaRPr lang="en-US" baseline="0" dirty="0" smtClean="0"/>
          </a:p>
          <a:p>
            <a:r>
              <a:rPr lang="en-US" baseline="0" dirty="0" smtClean="0"/>
              <a:t>The second exercise is designed to help you determine your personal steadiness, and then how much image stabilization can help you.  Again, there are limits, and it is best not to push past them.  This exercise helps you to define where you and your camera enter the tripod zone.  Note that it will be much sooner at higher focal lengths.</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40</a:t>
            </a:fld>
            <a:endParaRPr lang="en-US"/>
          </a:p>
        </p:txBody>
      </p:sp>
    </p:spTree>
    <p:extLst>
      <p:ext uri="{BB962C8B-B14F-4D97-AF65-F5344CB8AC3E}">
        <p14:creationId xmlns:p14="http://schemas.microsoft.com/office/powerpoint/2010/main" val="384044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way of a quick review of exposure, the classic rule says that on</a:t>
            </a:r>
            <a:r>
              <a:rPr lang="en-US" baseline="0" dirty="0" smtClean="0"/>
              <a:t> a sunny day, the correct shutter speed at</a:t>
            </a:r>
            <a:r>
              <a:rPr lang="en-US" dirty="0" smtClean="0"/>
              <a:t> f/16 is one over the ISO.  This gives you one point,</a:t>
            </a:r>
            <a:r>
              <a:rPr lang="en-US" baseline="0" dirty="0" smtClean="0"/>
              <a:t> but if you want to shoot at something other than those conditions, what do you do?  The line here shows what happens if you add 1 or more stops to the aperture size (lower f/ numbers), and subtract the same number of stops from the shutter speed.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notice that this graph shows the whole stop designations.  Most cameras also display 1/2 or 1/3 partial stops in between, which can be confusing at first.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Graphics by the author</a:t>
            </a:r>
          </a:p>
          <a:p>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5</a:t>
            </a:fld>
            <a:endParaRPr lang="en-US"/>
          </a:p>
        </p:txBody>
      </p:sp>
    </p:spTree>
    <p:extLst>
      <p:ext uri="{BB962C8B-B14F-4D97-AF65-F5344CB8AC3E}">
        <p14:creationId xmlns:p14="http://schemas.microsoft.com/office/powerpoint/2010/main" val="6902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of adjusting the exposure is to change the ISO</a:t>
            </a:r>
            <a:r>
              <a:rPr lang="en-US" baseline="0" dirty="0" smtClean="0"/>
              <a:t> of the sensor.  This graph shows the ISO 100 line from before, as well as lines for ISO 200, 400, 800, etc.  Note that just like aperture and shutter speed, the ISO is changed by one stop each time.  Any point on any of these lines should have the exact same exposure.  (it isn’t truly exactly the same, but we’ll save that for the advanced class)</a:t>
            </a:r>
            <a:endParaRPr lang="en-US" dirty="0" smtClean="0"/>
          </a:p>
          <a:p>
            <a:endParaRPr lang="en-US" dirty="0" smtClean="0"/>
          </a:p>
          <a:p>
            <a:r>
              <a:rPr lang="en-US" dirty="0" smtClean="0"/>
              <a:t>Graphics by the author</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6</a:t>
            </a:fld>
            <a:endParaRPr lang="en-US"/>
          </a:p>
        </p:txBody>
      </p:sp>
    </p:spTree>
    <p:extLst>
      <p:ext uri="{BB962C8B-B14F-4D97-AF65-F5344CB8AC3E}">
        <p14:creationId xmlns:p14="http://schemas.microsoft.com/office/powerpoint/2010/main" val="660396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shady conditions, the amount</a:t>
            </a:r>
            <a:r>
              <a:rPr lang="en-US" baseline="0" dirty="0" smtClean="0"/>
              <a:t> of light is a couple stops less, so the exposure needs to let in a couple stops more light.  Notice that now we’re starting to inch into the ‘tripod zone’, but we can still shift ISO or aperture if we don’t have a tripod handy.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Graphics by the author</a:t>
            </a:r>
          </a:p>
          <a:p>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7</a:t>
            </a:fld>
            <a:endParaRPr lang="en-US"/>
          </a:p>
        </p:txBody>
      </p:sp>
    </p:spTree>
    <p:extLst>
      <p:ext uri="{BB962C8B-B14F-4D97-AF65-F5344CB8AC3E}">
        <p14:creationId xmlns:p14="http://schemas.microsoft.com/office/powerpoint/2010/main" val="2816232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Indoors,</a:t>
            </a:r>
            <a:r>
              <a:rPr lang="en-US" baseline="0" dirty="0" smtClean="0"/>
              <a:t> there is a couple stops less light than we had in the shade.  Again, shifting the ISO and/or aperture may be preferable to the long exposure at f/16 and ISO 100.</a:t>
            </a:r>
            <a:endParaRPr lang="en-US" dirty="0" smtClean="0"/>
          </a:p>
          <a:p>
            <a:endParaRPr lang="en-US" dirty="0" smtClean="0"/>
          </a:p>
          <a:p>
            <a:r>
              <a:rPr lang="en-US" dirty="0" smtClean="0"/>
              <a:t>Graphics by the author</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8</a:t>
            </a:fld>
            <a:endParaRPr lang="en-US"/>
          </a:p>
        </p:txBody>
      </p:sp>
    </p:spTree>
    <p:extLst>
      <p:ext uri="{BB962C8B-B14F-4D97-AF65-F5344CB8AC3E}">
        <p14:creationId xmlns:p14="http://schemas.microsoft.com/office/powerpoint/2010/main" val="257064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three typical types of digital cameras, but by far not a comprehensive list.  Another very popular recent addition is the </a:t>
            </a:r>
            <a:r>
              <a:rPr lang="en-US" dirty="0" err="1" smtClean="0"/>
              <a:t>Mirrorless</a:t>
            </a:r>
            <a:r>
              <a:rPr lang="en-US" dirty="0" smtClean="0"/>
              <a:t> I</a:t>
            </a:r>
            <a:r>
              <a:rPr lang="en-US" baseline="0" dirty="0" smtClean="0"/>
              <a:t>nterchangeable Lens Camera (MILC), including the Olympus PEN line, Sony’s NEX series, and Panasonic’s DMC-G series.  This is one style were the ‘big two’ (Canon and Nikon) are coming late to the party, but they are reportedly coming on strong.</a:t>
            </a:r>
            <a:endParaRPr lang="en-US" dirty="0" smtClean="0"/>
          </a:p>
          <a:p>
            <a:endParaRPr lang="en-US" dirty="0" smtClean="0"/>
          </a:p>
          <a:p>
            <a:r>
              <a:rPr lang="en-US" dirty="0" smtClean="0"/>
              <a:t>I have only recently heard the term ‘bridge camera’ used as shown, but I wanted to distinguish between the very compact pocket</a:t>
            </a:r>
            <a:r>
              <a:rPr lang="en-US" baseline="0" dirty="0" smtClean="0"/>
              <a:t> cameras and the next step up in size.  The term ‘point and shoot’ has been used as a generic term to describe both of these styles.</a:t>
            </a:r>
            <a:endParaRPr lang="en-US" dirty="0" smtClean="0"/>
          </a:p>
          <a:p>
            <a:endParaRPr lang="en-US" dirty="0" smtClean="0"/>
          </a:p>
          <a:p>
            <a:r>
              <a:rPr lang="en-US" dirty="0" smtClean="0"/>
              <a:t>Pictures from: </a:t>
            </a:r>
          </a:p>
          <a:p>
            <a:r>
              <a:rPr lang="en-US" dirty="0" smtClean="0"/>
              <a:t>http://www.amazon.com/Olympus-Stylus-9000-Stabilized-Black/dp/B001P06PXU</a:t>
            </a:r>
          </a:p>
          <a:p>
            <a:r>
              <a:rPr lang="en-US" dirty="0" smtClean="0"/>
              <a:t>http://www.amazon.com/Nikon-P100-Vibration-Reduction-Black/dp/B0034XFG86/ref=sr_1_1?s=electronics&amp;ie=UTF8&amp;qid=1328500186&amp;sr=1-1</a:t>
            </a:r>
          </a:p>
          <a:p>
            <a:r>
              <a:rPr lang="en-US" dirty="0" smtClean="0"/>
              <a:t>http://www.digicamreview.com/canon_eos_450d_rebel_xsi_dslr_review.htm</a:t>
            </a:r>
            <a:endParaRPr lang="en-US" dirty="0"/>
          </a:p>
        </p:txBody>
      </p:sp>
      <p:sp>
        <p:nvSpPr>
          <p:cNvPr id="4" name="Slide Number Placeholder 3"/>
          <p:cNvSpPr>
            <a:spLocks noGrp="1"/>
          </p:cNvSpPr>
          <p:nvPr>
            <p:ph type="sldNum" sz="quarter" idx="10"/>
          </p:nvPr>
        </p:nvSpPr>
        <p:spPr/>
        <p:txBody>
          <a:bodyPr/>
          <a:lstStyle/>
          <a:p>
            <a:fld id="{744CFBB2-7EDF-4FA0-9A9B-15637B3A8FCA}" type="slidenum">
              <a:rPr lang="en-US" smtClean="0"/>
              <a:t>9</a:t>
            </a:fld>
            <a:endParaRPr lang="en-US"/>
          </a:p>
        </p:txBody>
      </p:sp>
    </p:spTree>
    <p:extLst>
      <p:ext uri="{BB962C8B-B14F-4D97-AF65-F5344CB8AC3E}">
        <p14:creationId xmlns:p14="http://schemas.microsoft.com/office/powerpoint/2010/main" val="316409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FEC8C20-70B2-441A-BCF7-9F109EE1F38E}" type="datetimeFigureOut">
              <a:rPr lang="en-US" smtClean="0"/>
              <a:t>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AA7E7-1970-4128-A94E-EDAB4ACAE145}"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C8C20-70B2-441A-BCF7-9F109EE1F38E}" type="datetimeFigureOut">
              <a:rPr lang="en-US" smtClean="0"/>
              <a:t>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AA7E7-1970-4128-A94E-EDAB4ACAE1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C8C20-70B2-441A-BCF7-9F109EE1F38E}" type="datetimeFigureOut">
              <a:rPr lang="en-US" smtClean="0"/>
              <a:t>2/5/2012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5CAA7E7-1970-4128-A94E-EDAB4ACAE1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C8C20-70B2-441A-BCF7-9F109EE1F38E}" type="datetimeFigureOut">
              <a:rPr lang="en-US" smtClean="0"/>
              <a:t>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AA7E7-1970-4128-A94E-EDAB4ACAE1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EC8C20-70B2-441A-BCF7-9F109EE1F38E}" type="datetimeFigureOut">
              <a:rPr lang="en-US" smtClean="0"/>
              <a:t>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AA7E7-1970-4128-A94E-EDAB4ACAE14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EC8C20-70B2-441A-BCF7-9F109EE1F38E}" type="datetimeFigureOut">
              <a:rPr lang="en-US" smtClean="0"/>
              <a:t>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AA7E7-1970-4128-A94E-EDAB4ACAE1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EC8C20-70B2-441A-BCF7-9F109EE1F38E}" type="datetimeFigureOut">
              <a:rPr lang="en-US" smtClean="0"/>
              <a:t>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AA7E7-1970-4128-A94E-EDAB4ACAE1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EC8C20-70B2-441A-BCF7-9F109EE1F38E}" type="datetimeFigureOut">
              <a:rPr lang="en-US" smtClean="0"/>
              <a:t>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AA7E7-1970-4128-A94E-EDAB4ACAE1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C8C20-70B2-441A-BCF7-9F109EE1F38E}" type="datetimeFigureOut">
              <a:rPr lang="en-US" smtClean="0"/>
              <a:t>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AA7E7-1970-4128-A94E-EDAB4ACAE1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EC8C20-70B2-441A-BCF7-9F109EE1F38E}" type="datetimeFigureOut">
              <a:rPr lang="en-US" smtClean="0"/>
              <a:t>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AA7E7-1970-4128-A94E-EDAB4ACAE145}"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FEC8C20-70B2-441A-BCF7-9F109EE1F38E}" type="datetimeFigureOut">
              <a:rPr lang="en-US" smtClean="0"/>
              <a:t>2/5/2012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5CAA7E7-1970-4128-A94E-EDAB4ACAE14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EC8C20-70B2-441A-BCF7-9F109EE1F38E}" type="datetimeFigureOut">
              <a:rPr lang="en-US" smtClean="0"/>
              <a:t>2/5/2012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5CAA7E7-1970-4128-A94E-EDAB4ACAE1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enncamera.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photoextremist.com/" TargetMode="External"/><Relationship Id="rId5" Type="http://schemas.openxmlformats.org/officeDocument/2006/relationships/hyperlink" Target="http://www.learnmyshot.com/" TargetMode="External"/><Relationship Id="rId4" Type="http://schemas.openxmlformats.org/officeDocument/2006/relationships/hyperlink" Target="http://www.dpreview.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000251"/>
          </a:xfrm>
        </p:spPr>
        <p:txBody>
          <a:bodyPr>
            <a:normAutofit fontScale="90000"/>
          </a:bodyPr>
          <a:lstStyle/>
          <a:p>
            <a:r>
              <a:rPr lang="en-US" dirty="0" smtClean="0"/>
              <a:t>GSFC Photography Club</a:t>
            </a:r>
            <a:br>
              <a:rPr lang="en-US" dirty="0" smtClean="0"/>
            </a:br>
            <a:r>
              <a:rPr lang="en-US" dirty="0" smtClean="0"/>
              <a:t>Introduction to Digital Photography Class</a:t>
            </a:r>
            <a:br>
              <a:rPr lang="en-US" dirty="0" smtClean="0"/>
            </a:br>
            <a:r>
              <a:rPr lang="en-US" dirty="0" smtClean="0"/>
              <a:t/>
            </a:r>
            <a:br>
              <a:rPr lang="en-US" dirty="0" smtClean="0"/>
            </a:br>
            <a:r>
              <a:rPr lang="en-US" dirty="0" smtClean="0"/>
              <a:t>Session 2 – Camera Mechanics</a:t>
            </a:r>
            <a:endParaRPr lang="en-US" dirty="0"/>
          </a:p>
        </p:txBody>
      </p:sp>
      <p:sp>
        <p:nvSpPr>
          <p:cNvPr id="3" name="Subtitle 2"/>
          <p:cNvSpPr>
            <a:spLocks noGrp="1"/>
          </p:cNvSpPr>
          <p:nvPr>
            <p:ph type="subTitle" idx="1"/>
          </p:nvPr>
        </p:nvSpPr>
        <p:spPr>
          <a:xfrm>
            <a:off x="685800" y="3733800"/>
            <a:ext cx="8077200" cy="1066800"/>
          </a:xfrm>
        </p:spPr>
        <p:txBody>
          <a:bodyPr>
            <a:normAutofit/>
          </a:bodyPr>
          <a:lstStyle/>
          <a:p>
            <a:r>
              <a:rPr lang="en-US" dirty="0" smtClean="0"/>
              <a:t>Scott Hull</a:t>
            </a:r>
          </a:p>
          <a:p>
            <a:r>
              <a:rPr lang="en-US" dirty="0" smtClean="0"/>
              <a:t>2/6/2012</a:t>
            </a:r>
            <a:endParaRPr lang="en-US" dirty="0"/>
          </a:p>
        </p:txBody>
      </p:sp>
    </p:spTree>
    <p:extLst>
      <p:ext uri="{BB962C8B-B14F-4D97-AF65-F5344CB8AC3E}">
        <p14:creationId xmlns:p14="http://schemas.microsoft.com/office/powerpoint/2010/main" val="510614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Brands</a:t>
            </a:r>
            <a:endParaRPr lang="en-US" dirty="0"/>
          </a:p>
        </p:txBody>
      </p:sp>
      <p:sp>
        <p:nvSpPr>
          <p:cNvPr id="3" name="Content Placeholder 2"/>
          <p:cNvSpPr>
            <a:spLocks noGrp="1"/>
          </p:cNvSpPr>
          <p:nvPr>
            <p:ph idx="1"/>
          </p:nvPr>
        </p:nvSpPr>
        <p:spPr>
          <a:xfrm>
            <a:off x="457200" y="1600200"/>
            <a:ext cx="8229600" cy="4952999"/>
          </a:xfrm>
        </p:spPr>
        <p:txBody>
          <a:bodyPr>
            <a:normAutofit fontScale="92500" lnSpcReduction="10000"/>
          </a:bodyPr>
          <a:lstStyle/>
          <a:p>
            <a:r>
              <a:rPr lang="en-US" dirty="0" smtClean="0"/>
              <a:t>Which is better, Canon or Nikon?</a:t>
            </a:r>
          </a:p>
          <a:p>
            <a:pPr lvl="1"/>
            <a:r>
              <a:rPr lang="en-US" dirty="0" smtClean="0"/>
              <a:t>My answer: Olympus</a:t>
            </a:r>
          </a:p>
          <a:p>
            <a:r>
              <a:rPr lang="en-US" dirty="0" smtClean="0"/>
              <a:t>Differences can be subtle</a:t>
            </a:r>
          </a:p>
          <a:p>
            <a:pPr lvl="1"/>
            <a:r>
              <a:rPr lang="en-US" dirty="0" smtClean="0"/>
              <a:t>“Feel” – try several, and you’ll know</a:t>
            </a:r>
          </a:p>
          <a:p>
            <a:pPr lvl="1"/>
            <a:r>
              <a:rPr lang="en-US" dirty="0" smtClean="0"/>
              <a:t>Layout/ operations tends to follow a pattern</a:t>
            </a:r>
          </a:p>
          <a:p>
            <a:pPr lvl="1"/>
            <a:r>
              <a:rPr lang="en-US" dirty="0" smtClean="0"/>
              <a:t>New innovations in one vs. another</a:t>
            </a:r>
          </a:p>
          <a:p>
            <a:pPr lvl="1"/>
            <a:r>
              <a:rPr lang="en-US" dirty="0" smtClean="0"/>
              <a:t>Performance vs. image quality</a:t>
            </a:r>
            <a:endParaRPr lang="en-US" dirty="0"/>
          </a:p>
          <a:p>
            <a:r>
              <a:rPr lang="en-US" dirty="0" smtClean="0"/>
              <a:t>Photographers tend to develop brand loyalty</a:t>
            </a:r>
          </a:p>
          <a:p>
            <a:pPr lvl="1"/>
            <a:r>
              <a:rPr lang="en-US" dirty="0" smtClean="0"/>
              <a:t>Lenses are expensive</a:t>
            </a:r>
          </a:p>
          <a:p>
            <a:pPr lvl="1"/>
            <a:r>
              <a:rPr lang="en-US" dirty="0" smtClean="0"/>
              <a:t>Easier to shoot in the ‘language’ you know</a:t>
            </a:r>
          </a:p>
          <a:p>
            <a:pPr lvl="1"/>
            <a:r>
              <a:rPr lang="en-US" dirty="0" smtClean="0"/>
              <a:t>Choose well, young shutterbug</a:t>
            </a:r>
            <a:endParaRPr lang="en-US" dirty="0"/>
          </a:p>
        </p:txBody>
      </p:sp>
    </p:spTree>
    <p:extLst>
      <p:ext uri="{BB962C8B-B14F-4D97-AF65-F5344CB8AC3E}">
        <p14:creationId xmlns:p14="http://schemas.microsoft.com/office/powerpoint/2010/main" val="304020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Camera Types</a:t>
            </a:r>
            <a:br>
              <a:rPr lang="en-US" dirty="0" smtClean="0"/>
            </a:br>
            <a:r>
              <a:rPr lang="en-US" sz="3600" dirty="0" smtClean="0"/>
              <a:t>(in a very general sense)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159197"/>
              </p:ext>
            </p:extLst>
          </p:nvPr>
        </p:nvGraphicFramePr>
        <p:xfrm>
          <a:off x="533400" y="1774825"/>
          <a:ext cx="8153401" cy="4450080"/>
        </p:xfrm>
        <a:graphic>
          <a:graphicData uri="http://schemas.openxmlformats.org/drawingml/2006/table">
            <a:tbl>
              <a:tblPr firstRow="1" bandRow="1">
                <a:tableStyleId>{5C22544A-7EE6-4342-B048-85BDC9FD1C3A}</a:tableStyleId>
              </a:tblPr>
              <a:tblGrid>
                <a:gridCol w="2819400"/>
                <a:gridCol w="2438401"/>
                <a:gridCol w="2895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Point and Shoots + phones</a:t>
                      </a:r>
                      <a:endParaRPr lang="en-US" dirty="0"/>
                    </a:p>
                  </a:txBody>
                  <a:tcPr marL="0" marR="0" marT="0" marB="0"/>
                </a:tc>
                <a:tc>
                  <a:txBody>
                    <a:bodyPr/>
                    <a:lstStyle/>
                    <a:p>
                      <a:pPr algn="ctr"/>
                      <a:r>
                        <a:rPr lang="en-US" dirty="0" smtClean="0"/>
                        <a:t>Bridge Cameras</a:t>
                      </a:r>
                      <a:endParaRPr lang="en-US" dirty="0"/>
                    </a:p>
                  </a:txBody>
                  <a:tcPr marL="0" marR="0" marT="0" marB="0"/>
                </a:tc>
                <a:tc>
                  <a:txBody>
                    <a:bodyPr/>
                    <a:lstStyle/>
                    <a:p>
                      <a:pPr algn="ctr"/>
                      <a:r>
                        <a:rPr lang="en-US" dirty="0" smtClean="0"/>
                        <a:t>DSLRs</a:t>
                      </a:r>
                      <a:endParaRPr lang="en-US" dirty="0"/>
                    </a:p>
                  </a:txBody>
                  <a:tcPr marL="0" marR="0" marT="0" marB="0"/>
                </a:tc>
              </a:tr>
              <a:tr h="370840">
                <a:tc>
                  <a:txBody>
                    <a:bodyPr/>
                    <a:lstStyle/>
                    <a:p>
                      <a:pPr algn="ctr"/>
                      <a:r>
                        <a:rPr lang="en-US" dirty="0" smtClean="0"/>
                        <a:t>Small – shirt pocket</a:t>
                      </a:r>
                      <a:endParaRPr lang="en-US" dirty="0"/>
                    </a:p>
                  </a:txBody>
                  <a:tcPr marL="0" marR="0" marT="0" marB="0"/>
                </a:tc>
                <a:tc>
                  <a:txBody>
                    <a:bodyPr/>
                    <a:lstStyle/>
                    <a:p>
                      <a:pPr algn="ctr"/>
                      <a:r>
                        <a:rPr lang="en-US" dirty="0" smtClean="0"/>
                        <a:t>Medium – purse </a:t>
                      </a:r>
                      <a:endParaRPr lang="en-US" dirty="0"/>
                    </a:p>
                  </a:txBody>
                  <a:tcPr marL="0" marR="0" marT="0" marB="0"/>
                </a:tc>
                <a:tc>
                  <a:txBody>
                    <a:bodyPr/>
                    <a:lstStyle/>
                    <a:p>
                      <a:pPr algn="ctr"/>
                      <a:r>
                        <a:rPr lang="en-US" dirty="0" smtClean="0"/>
                        <a:t>Large – carry</a:t>
                      </a:r>
                      <a:r>
                        <a:rPr lang="en-US" baseline="0" dirty="0" smtClean="0"/>
                        <a:t> or camera bag</a:t>
                      </a:r>
                      <a:endParaRPr lang="en-US" dirty="0"/>
                    </a:p>
                  </a:txBody>
                  <a:tcPr marL="0" marR="0" marT="0" marB="0"/>
                </a:tc>
              </a:tr>
              <a:tr h="370840">
                <a:tc>
                  <a:txBody>
                    <a:bodyPr/>
                    <a:lstStyle/>
                    <a:p>
                      <a:pPr algn="ctr"/>
                      <a:r>
                        <a:rPr lang="en-US" dirty="0" smtClean="0"/>
                        <a:t>Snapshots</a:t>
                      </a:r>
                      <a:endParaRPr lang="en-US" dirty="0"/>
                    </a:p>
                  </a:txBody>
                  <a:tcPr marL="0" marR="0" marT="0" marB="0"/>
                </a:tc>
                <a:tc>
                  <a:txBody>
                    <a:bodyPr/>
                    <a:lstStyle/>
                    <a:p>
                      <a:pPr algn="ctr"/>
                      <a:r>
                        <a:rPr lang="en-US" dirty="0" smtClean="0"/>
                        <a:t>Good snapshots</a:t>
                      </a:r>
                      <a:endParaRPr lang="en-US" dirty="0"/>
                    </a:p>
                  </a:txBody>
                  <a:tcPr marL="0" marR="0" marT="0" marB="0"/>
                </a:tc>
                <a:tc>
                  <a:txBody>
                    <a:bodyPr/>
                    <a:lstStyle/>
                    <a:p>
                      <a:pPr algn="ctr"/>
                      <a:r>
                        <a:rPr lang="en-US" dirty="0" smtClean="0"/>
                        <a:t>Documentation to artistry</a:t>
                      </a:r>
                      <a:endParaRPr lang="en-US" dirty="0"/>
                    </a:p>
                  </a:txBody>
                  <a:tcPr marL="0" marR="0" marT="0" marB="0"/>
                </a:tc>
              </a:tr>
              <a:tr h="370840">
                <a:tc>
                  <a:txBody>
                    <a:bodyPr/>
                    <a:lstStyle/>
                    <a:p>
                      <a:pPr algn="ctr"/>
                      <a:r>
                        <a:rPr lang="en-US" dirty="0" smtClean="0"/>
                        <a:t>Very weak flash (~10’)</a:t>
                      </a:r>
                      <a:endParaRPr lang="en-US" dirty="0"/>
                    </a:p>
                  </a:txBody>
                  <a:tcPr marL="0" marR="0" marT="0" marB="0"/>
                </a:tc>
                <a:tc>
                  <a:txBody>
                    <a:bodyPr/>
                    <a:lstStyle/>
                    <a:p>
                      <a:pPr algn="ctr"/>
                      <a:r>
                        <a:rPr lang="en-US" dirty="0" smtClean="0"/>
                        <a:t>Stronger flash (~20’)</a:t>
                      </a:r>
                      <a:endParaRPr lang="en-US" dirty="0"/>
                    </a:p>
                  </a:txBody>
                  <a:tcPr marL="0" marR="0" marT="0" marB="0"/>
                </a:tc>
                <a:tc>
                  <a:txBody>
                    <a:bodyPr/>
                    <a:lstStyle/>
                    <a:p>
                      <a:pPr algn="ctr"/>
                      <a:r>
                        <a:rPr lang="en-US" dirty="0" smtClean="0"/>
                        <a:t>Internal (~20’) + external</a:t>
                      </a:r>
                      <a:endParaRPr lang="en-US" dirty="0"/>
                    </a:p>
                  </a:txBody>
                  <a:tcPr marL="0" marR="0" marT="0" marB="0"/>
                </a:tc>
              </a:tr>
              <a:tr h="370840">
                <a:tc>
                  <a:txBody>
                    <a:bodyPr/>
                    <a:lstStyle/>
                    <a:p>
                      <a:pPr algn="ctr"/>
                      <a:r>
                        <a:rPr lang="en-US" dirty="0" smtClean="0"/>
                        <a:t>View the </a:t>
                      </a:r>
                      <a:r>
                        <a:rPr lang="en-US" dirty="0" smtClean="0"/>
                        <a:t>display </a:t>
                      </a:r>
                      <a:r>
                        <a:rPr lang="en-US" dirty="0" smtClean="0"/>
                        <a:t>only</a:t>
                      </a:r>
                      <a:endParaRPr lang="en-US" dirty="0"/>
                    </a:p>
                  </a:txBody>
                  <a:tcPr marL="0" marR="0" marT="0" marB="0"/>
                </a:tc>
                <a:tc>
                  <a:txBody>
                    <a:bodyPr/>
                    <a:lstStyle/>
                    <a:p>
                      <a:pPr algn="ctr"/>
                      <a:r>
                        <a:rPr lang="en-US" dirty="0" smtClean="0"/>
                        <a:t>Electronic viewfinder</a:t>
                      </a:r>
                      <a:endParaRPr lang="en-US" dirty="0"/>
                    </a:p>
                  </a:txBody>
                  <a:tcPr marL="0" marR="0" marT="0" marB="0"/>
                </a:tc>
                <a:tc>
                  <a:txBody>
                    <a:bodyPr/>
                    <a:lstStyle/>
                    <a:p>
                      <a:pPr algn="ctr"/>
                      <a:r>
                        <a:rPr lang="en-US" dirty="0" smtClean="0"/>
                        <a:t>Look through the lens</a:t>
                      </a:r>
                      <a:endParaRPr lang="en-US" dirty="0"/>
                    </a:p>
                  </a:txBody>
                  <a:tcPr marL="0" marR="0" marT="0" marB="0"/>
                </a:tc>
              </a:tr>
              <a:tr h="370840">
                <a:tc>
                  <a:txBody>
                    <a:bodyPr/>
                    <a:lstStyle/>
                    <a:p>
                      <a:pPr algn="ctr"/>
                      <a:r>
                        <a:rPr lang="en-US" dirty="0" smtClean="0"/>
                        <a:t>Short range zoom</a:t>
                      </a:r>
                      <a:endParaRPr lang="en-US" dirty="0"/>
                    </a:p>
                  </a:txBody>
                  <a:tcPr marL="0" marR="0" marT="0" marB="0"/>
                </a:tc>
                <a:tc>
                  <a:txBody>
                    <a:bodyPr/>
                    <a:lstStyle/>
                    <a:p>
                      <a:pPr algn="ctr"/>
                      <a:r>
                        <a:rPr lang="en-US" dirty="0" smtClean="0"/>
                        <a:t>Short to very long zoom</a:t>
                      </a:r>
                      <a:endParaRPr lang="en-US" dirty="0"/>
                    </a:p>
                  </a:txBody>
                  <a:tcPr marL="0" marR="0" marT="0" marB="0"/>
                </a:tc>
                <a:tc>
                  <a:txBody>
                    <a:bodyPr/>
                    <a:lstStyle/>
                    <a:p>
                      <a:pPr algn="ctr"/>
                      <a:r>
                        <a:rPr lang="en-US" dirty="0" smtClean="0"/>
                        <a:t>Interchangeable lenses</a:t>
                      </a:r>
                      <a:endParaRPr lang="en-US" dirty="0"/>
                    </a:p>
                  </a:txBody>
                  <a:tcPr marL="0" marR="0" marT="0" marB="0"/>
                </a:tc>
              </a:tr>
              <a:tr h="370840">
                <a:tc>
                  <a:txBody>
                    <a:bodyPr/>
                    <a:lstStyle/>
                    <a:p>
                      <a:pPr algn="ctr"/>
                      <a:r>
                        <a:rPr lang="en-US" dirty="0" smtClean="0"/>
                        <a:t>Very small sensor chip</a:t>
                      </a:r>
                      <a:endParaRPr lang="en-US" dirty="0"/>
                    </a:p>
                  </a:txBody>
                  <a:tcPr marL="0" marR="0" marT="0" marB="0"/>
                </a:tc>
                <a:tc>
                  <a:txBody>
                    <a:bodyPr/>
                    <a:lstStyle/>
                    <a:p>
                      <a:pPr algn="ctr"/>
                      <a:r>
                        <a:rPr lang="en-US" dirty="0" smtClean="0"/>
                        <a:t>Small sensor chip</a:t>
                      </a:r>
                      <a:endParaRPr lang="en-US" dirty="0"/>
                    </a:p>
                  </a:txBody>
                  <a:tcPr marL="0" marR="0" marT="0" marB="0"/>
                </a:tc>
                <a:tc>
                  <a:txBody>
                    <a:bodyPr/>
                    <a:lstStyle/>
                    <a:p>
                      <a:pPr algn="ctr"/>
                      <a:r>
                        <a:rPr lang="en-US" dirty="0" smtClean="0"/>
                        <a:t>Medium to 35mm frame</a:t>
                      </a:r>
                      <a:endParaRPr lang="en-US" dirty="0"/>
                    </a:p>
                  </a:txBody>
                  <a:tcPr marL="0" marR="0" marT="0" marB="0"/>
                </a:tc>
              </a:tr>
              <a:tr h="370840">
                <a:tc>
                  <a:txBody>
                    <a:bodyPr/>
                    <a:lstStyle/>
                    <a:p>
                      <a:pPr algn="ctr"/>
                      <a:r>
                        <a:rPr lang="en-US" dirty="0" smtClean="0"/>
                        <a:t>Auto focus only</a:t>
                      </a:r>
                      <a:endParaRPr lang="en-US" dirty="0"/>
                    </a:p>
                  </a:txBody>
                  <a:tcPr marL="0" marR="0" marT="0" marB="0"/>
                </a:tc>
                <a:tc>
                  <a:txBody>
                    <a:bodyPr/>
                    <a:lstStyle/>
                    <a:p>
                      <a:pPr algn="ctr"/>
                      <a:r>
                        <a:rPr lang="en-US" dirty="0" smtClean="0"/>
                        <a:t>Manual</a:t>
                      </a:r>
                      <a:r>
                        <a:rPr lang="en-US" baseline="0" dirty="0" smtClean="0"/>
                        <a:t> focus difficult</a:t>
                      </a:r>
                      <a:endParaRPr lang="en-US" dirty="0"/>
                    </a:p>
                  </a:txBody>
                  <a:tcPr marL="0" marR="0" marT="0" marB="0"/>
                </a:tc>
                <a:tc>
                  <a:txBody>
                    <a:bodyPr/>
                    <a:lstStyle/>
                    <a:p>
                      <a:pPr algn="ctr"/>
                      <a:r>
                        <a:rPr lang="en-US" dirty="0" smtClean="0"/>
                        <a:t>Manual or autofocus</a:t>
                      </a:r>
                      <a:endParaRPr lang="en-US" dirty="0"/>
                    </a:p>
                  </a:txBody>
                  <a:tcPr marL="0" marR="0" marT="0" marB="0"/>
                </a:tc>
              </a:tr>
              <a:tr h="370840">
                <a:tc>
                  <a:txBody>
                    <a:bodyPr/>
                    <a:lstStyle/>
                    <a:p>
                      <a:pPr algn="ctr"/>
                      <a:r>
                        <a:rPr lang="en-US" dirty="0" smtClean="0"/>
                        <a:t>Very lightweight</a:t>
                      </a:r>
                      <a:endParaRPr lang="en-US" dirty="0"/>
                    </a:p>
                  </a:txBody>
                  <a:tcPr marL="0" marR="0" marT="0" marB="0"/>
                </a:tc>
                <a:tc>
                  <a:txBody>
                    <a:bodyPr/>
                    <a:lstStyle/>
                    <a:p>
                      <a:pPr algn="ctr"/>
                      <a:r>
                        <a:rPr lang="en-US" dirty="0" smtClean="0"/>
                        <a:t>Noticeable</a:t>
                      </a:r>
                      <a:r>
                        <a:rPr lang="en-US" baseline="0" dirty="0" smtClean="0"/>
                        <a:t> weight</a:t>
                      </a:r>
                      <a:endParaRPr lang="en-US" dirty="0"/>
                    </a:p>
                  </a:txBody>
                  <a:tcPr marL="0" marR="0" marT="0" marB="0"/>
                </a:tc>
                <a:tc>
                  <a:txBody>
                    <a:bodyPr/>
                    <a:lstStyle/>
                    <a:p>
                      <a:pPr algn="ctr"/>
                      <a:r>
                        <a:rPr lang="en-US" dirty="0" smtClean="0"/>
                        <a:t>Noticeable to heavy weight</a:t>
                      </a:r>
                      <a:endParaRPr lang="en-US" dirty="0"/>
                    </a:p>
                  </a:txBody>
                  <a:tcPr marL="0" marR="0" marT="0" marB="0"/>
                </a:tc>
              </a:tr>
              <a:tr h="370840">
                <a:tc>
                  <a:txBody>
                    <a:bodyPr/>
                    <a:lstStyle/>
                    <a:p>
                      <a:pPr algn="ctr"/>
                      <a:r>
                        <a:rPr lang="en-US" dirty="0" smtClean="0"/>
                        <a:t>Images</a:t>
                      </a:r>
                      <a:r>
                        <a:rPr lang="en-US" baseline="0" dirty="0" smtClean="0"/>
                        <a:t> OK for 5x7 prints</a:t>
                      </a:r>
                      <a:endParaRPr lang="en-US" dirty="0"/>
                    </a:p>
                  </a:txBody>
                  <a:tcPr marL="0" marR="0" marT="0" marB="0"/>
                </a:tc>
                <a:tc>
                  <a:txBody>
                    <a:bodyPr/>
                    <a:lstStyle/>
                    <a:p>
                      <a:pPr algn="ctr"/>
                      <a:r>
                        <a:rPr lang="en-US" dirty="0" smtClean="0"/>
                        <a:t>Images OK for 8x10 prints</a:t>
                      </a: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Images</a:t>
                      </a:r>
                      <a:r>
                        <a:rPr lang="en-US" baseline="0" dirty="0" smtClean="0"/>
                        <a:t> OK for BIG prints</a:t>
                      </a:r>
                      <a:endParaRPr lang="en-US" dirty="0" smtClean="0"/>
                    </a:p>
                  </a:txBody>
                  <a:tcPr marL="0" marR="0" marT="0" marB="0"/>
                </a:tc>
              </a:tr>
              <a:tr h="370840">
                <a:tc>
                  <a:txBody>
                    <a:bodyPr/>
                    <a:lstStyle/>
                    <a:p>
                      <a:pPr algn="ctr"/>
                      <a:r>
                        <a:rPr lang="en-US" dirty="0" smtClean="0"/>
                        <a:t>Very</a:t>
                      </a:r>
                      <a:r>
                        <a:rPr lang="en-US" baseline="0" dirty="0" smtClean="0"/>
                        <a:t> inexpensive</a:t>
                      </a:r>
                      <a:endParaRPr lang="en-US" dirty="0"/>
                    </a:p>
                  </a:txBody>
                  <a:tcPr marL="0" marR="0" marT="0" marB="0"/>
                </a:tc>
                <a:tc>
                  <a:txBody>
                    <a:bodyPr/>
                    <a:lstStyle/>
                    <a:p>
                      <a:pPr algn="ctr"/>
                      <a:r>
                        <a:rPr lang="en-US" dirty="0" smtClean="0"/>
                        <a:t>Reasonably priced</a:t>
                      </a: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Can get very expensive</a:t>
                      </a:r>
                    </a:p>
                  </a:txBody>
                  <a:tcPr marL="0" marR="0" marT="0" marB="0"/>
                </a:tc>
              </a:tr>
              <a:tr h="370840">
                <a:tc>
                  <a:txBody>
                    <a:bodyPr/>
                    <a:lstStyle/>
                    <a:p>
                      <a:pPr algn="ctr"/>
                      <a:r>
                        <a:rPr lang="en-US" dirty="0" smtClean="0"/>
                        <a:t>Often keep it with you</a:t>
                      </a:r>
                      <a:endParaRPr lang="en-US" dirty="0"/>
                    </a:p>
                  </a:txBody>
                  <a:tcPr marL="0" marR="0" marT="0" marB="0"/>
                </a:tc>
                <a:tc>
                  <a:txBody>
                    <a:bodyPr/>
                    <a:lstStyle/>
                    <a:p>
                      <a:pPr algn="ctr"/>
                      <a:r>
                        <a:rPr lang="en-US" dirty="0" smtClean="0"/>
                        <a:t>Grab and go</a:t>
                      </a: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Requires preparation</a:t>
                      </a:r>
                    </a:p>
                  </a:txBody>
                  <a:tcPr marL="0" marR="0" marT="0" marB="0"/>
                </a:tc>
              </a:tr>
            </a:tbl>
          </a:graphicData>
        </a:graphic>
      </p:graphicFrame>
    </p:spTree>
    <p:extLst>
      <p:ext uri="{BB962C8B-B14F-4D97-AF65-F5344CB8AC3E}">
        <p14:creationId xmlns:p14="http://schemas.microsoft.com/office/powerpoint/2010/main" val="59183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Parts</a:t>
            </a:r>
            <a:endParaRPr lang="en-US" dirty="0"/>
          </a:p>
        </p:txBody>
      </p:sp>
      <p:sp>
        <p:nvSpPr>
          <p:cNvPr id="3" name="Content Placeholder 2"/>
          <p:cNvSpPr>
            <a:spLocks noGrp="1"/>
          </p:cNvSpPr>
          <p:nvPr>
            <p:ph idx="1"/>
          </p:nvPr>
        </p:nvSpPr>
        <p:spPr>
          <a:xfrm>
            <a:off x="457200" y="1775191"/>
            <a:ext cx="8229600" cy="4778009"/>
          </a:xfrm>
        </p:spPr>
        <p:txBody>
          <a:bodyPr numCol="2">
            <a:normAutofit lnSpcReduction="10000"/>
          </a:bodyPr>
          <a:lstStyle/>
          <a:p>
            <a:r>
              <a:rPr lang="en-US" dirty="0" smtClean="0"/>
              <a:t>All digital cameras have:</a:t>
            </a:r>
          </a:p>
          <a:p>
            <a:pPr lvl="1"/>
            <a:r>
              <a:rPr lang="en-US" dirty="0" smtClean="0"/>
              <a:t>Lens</a:t>
            </a:r>
          </a:p>
          <a:p>
            <a:pPr lvl="1"/>
            <a:r>
              <a:rPr lang="en-US" dirty="0" smtClean="0"/>
              <a:t>Shutter</a:t>
            </a:r>
          </a:p>
          <a:p>
            <a:pPr lvl="1"/>
            <a:r>
              <a:rPr lang="en-US" dirty="0" smtClean="0"/>
              <a:t>Shutter release</a:t>
            </a:r>
          </a:p>
          <a:p>
            <a:pPr lvl="1"/>
            <a:r>
              <a:rPr lang="en-US" dirty="0" smtClean="0"/>
              <a:t>Sensor</a:t>
            </a:r>
          </a:p>
          <a:p>
            <a:pPr lvl="1"/>
            <a:r>
              <a:rPr lang="en-US" dirty="0" smtClean="0"/>
              <a:t>Computer</a:t>
            </a:r>
          </a:p>
          <a:p>
            <a:pPr lvl="1"/>
            <a:r>
              <a:rPr lang="en-US" dirty="0" smtClean="0"/>
              <a:t>Display screen</a:t>
            </a:r>
          </a:p>
          <a:p>
            <a:pPr lvl="1"/>
            <a:r>
              <a:rPr lang="en-US" dirty="0" smtClean="0"/>
              <a:t>Battery</a:t>
            </a:r>
          </a:p>
          <a:p>
            <a:pPr lvl="1"/>
            <a:r>
              <a:rPr lang="en-US" dirty="0" smtClean="0"/>
              <a:t>Memory card(s)</a:t>
            </a:r>
          </a:p>
          <a:p>
            <a:r>
              <a:rPr lang="en-US" dirty="0" smtClean="0"/>
              <a:t>Most also have:</a:t>
            </a:r>
          </a:p>
          <a:p>
            <a:pPr lvl="1"/>
            <a:r>
              <a:rPr lang="en-US" dirty="0" smtClean="0"/>
              <a:t>Viewfinder</a:t>
            </a:r>
          </a:p>
          <a:p>
            <a:pPr lvl="1"/>
            <a:r>
              <a:rPr lang="en-US" dirty="0" smtClean="0"/>
              <a:t>Built-in flash</a:t>
            </a:r>
          </a:p>
          <a:p>
            <a:pPr lvl="1"/>
            <a:r>
              <a:rPr lang="en-US" dirty="0" smtClean="0"/>
              <a:t>¼ - 20 tripod mount</a:t>
            </a:r>
          </a:p>
          <a:p>
            <a:r>
              <a:rPr lang="en-US" dirty="0" smtClean="0"/>
              <a:t>Some Have:</a:t>
            </a:r>
          </a:p>
          <a:p>
            <a:pPr lvl="1"/>
            <a:r>
              <a:rPr lang="en-US" dirty="0"/>
              <a:t>Hot shoe</a:t>
            </a:r>
          </a:p>
          <a:p>
            <a:pPr lvl="1"/>
            <a:r>
              <a:rPr lang="en-US" dirty="0" smtClean="0"/>
              <a:t>Mirror / prism</a:t>
            </a:r>
          </a:p>
          <a:p>
            <a:pPr lvl="1"/>
            <a:r>
              <a:rPr lang="en-US" dirty="0" smtClean="0"/>
              <a:t>Grip</a:t>
            </a:r>
          </a:p>
          <a:p>
            <a:pPr lvl="1"/>
            <a:r>
              <a:rPr lang="en-US" dirty="0" smtClean="0"/>
              <a:t>Selection dial(s)</a:t>
            </a:r>
          </a:p>
          <a:p>
            <a:pPr lvl="1"/>
            <a:r>
              <a:rPr lang="en-US" dirty="0" smtClean="0"/>
              <a:t>Beam splitter</a:t>
            </a:r>
          </a:p>
        </p:txBody>
      </p:sp>
    </p:spTree>
    <p:extLst>
      <p:ext uri="{BB962C8B-B14F-4D97-AF65-F5344CB8AC3E}">
        <p14:creationId xmlns:p14="http://schemas.microsoft.com/office/powerpoint/2010/main" val="1549612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inside a DSLR?</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436" y="1752600"/>
            <a:ext cx="617316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17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Sensors</a:t>
            </a:r>
            <a:br>
              <a:rPr lang="en-US" dirty="0" smtClean="0"/>
            </a:br>
            <a:r>
              <a:rPr lang="en-US" dirty="0" smtClean="0"/>
              <a:t>(size does matter)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6484" y="1524000"/>
            <a:ext cx="2945946" cy="41243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1752600"/>
            <a:ext cx="4762500" cy="3895725"/>
          </a:xfrm>
          <a:prstGeom prst="rect">
            <a:avLst/>
          </a:prstGeom>
        </p:spPr>
      </p:pic>
      <p:sp>
        <p:nvSpPr>
          <p:cNvPr id="6" name="TextBox 5"/>
          <p:cNvSpPr txBox="1"/>
          <p:nvPr/>
        </p:nvSpPr>
        <p:spPr>
          <a:xfrm>
            <a:off x="650913" y="5620524"/>
            <a:ext cx="3435312" cy="923330"/>
          </a:xfrm>
          <a:prstGeom prst="rect">
            <a:avLst/>
          </a:prstGeom>
          <a:noFill/>
        </p:spPr>
        <p:txBody>
          <a:bodyPr wrap="square" rtlCol="0">
            <a:spAutoFit/>
          </a:bodyPr>
          <a:lstStyle/>
          <a:p>
            <a:pPr marL="285750" indent="-285750">
              <a:buFont typeface="Arial" pitchFamily="34" charset="0"/>
              <a:buChar char="•"/>
            </a:pPr>
            <a:r>
              <a:rPr lang="en-US" dirty="0" smtClean="0"/>
              <a:t>Blue box is 35 mm film frame</a:t>
            </a:r>
          </a:p>
          <a:p>
            <a:pPr marL="285750" indent="-285750">
              <a:buFont typeface="Arial" pitchFamily="34" charset="0"/>
              <a:buChar char="•"/>
            </a:pPr>
            <a:r>
              <a:rPr lang="en-US" dirty="0" smtClean="0"/>
              <a:t>The difference (white area) is the crop factor</a:t>
            </a:r>
          </a:p>
        </p:txBody>
      </p:sp>
    </p:spTree>
    <p:extLst>
      <p:ext uri="{BB962C8B-B14F-4D97-AF65-F5344CB8AC3E}">
        <p14:creationId xmlns:p14="http://schemas.microsoft.com/office/powerpoint/2010/main" val="844548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Pixel Size </a:t>
            </a:r>
            <a:br>
              <a:rPr lang="en-US" dirty="0" smtClean="0"/>
            </a:br>
            <a:r>
              <a:rPr lang="en-US" sz="3600" dirty="0" smtClean="0"/>
              <a:t>determines light gathering 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4177744"/>
              </p:ext>
            </p:extLst>
          </p:nvPr>
        </p:nvGraphicFramePr>
        <p:xfrm>
          <a:off x="231529" y="1905000"/>
          <a:ext cx="4950071" cy="4066533"/>
        </p:xfrm>
        <a:graphic>
          <a:graphicData uri="http://schemas.openxmlformats.org/drawingml/2006/table">
            <a:tbl>
              <a:tblPr firstRow="1" bandRow="1">
                <a:tableStyleId>{5C22544A-7EE6-4342-B048-85BDC9FD1C3A}</a:tableStyleId>
              </a:tblPr>
              <a:tblGrid>
                <a:gridCol w="1100687"/>
                <a:gridCol w="550344"/>
                <a:gridCol w="1022067"/>
                <a:gridCol w="1179308"/>
                <a:gridCol w="471723"/>
                <a:gridCol w="625942"/>
              </a:tblGrid>
              <a:tr h="733381">
                <a:tc>
                  <a:txBody>
                    <a:bodyPr/>
                    <a:lstStyle/>
                    <a:p>
                      <a:r>
                        <a:rPr lang="en-US" sz="1600" dirty="0" smtClean="0"/>
                        <a:t>Camera</a:t>
                      </a:r>
                      <a:endParaRPr lang="en-US" sz="1600" dirty="0"/>
                    </a:p>
                  </a:txBody>
                  <a:tcPr marL="0" marR="0" marT="0" marB="0"/>
                </a:tc>
                <a:tc>
                  <a:txBody>
                    <a:bodyPr/>
                    <a:lstStyle/>
                    <a:p>
                      <a:pPr algn="ctr"/>
                      <a:r>
                        <a:rPr lang="en-US" sz="1600" dirty="0" smtClean="0"/>
                        <a:t>Pixels (MP)</a:t>
                      </a:r>
                      <a:endParaRPr lang="en-US" sz="1600" dirty="0"/>
                    </a:p>
                  </a:txBody>
                  <a:tcPr marL="0" marR="0" marT="0" marB="0"/>
                </a:tc>
                <a:tc>
                  <a:txBody>
                    <a:bodyPr/>
                    <a:lstStyle/>
                    <a:p>
                      <a:r>
                        <a:rPr lang="en-US" sz="1600" dirty="0" smtClean="0"/>
                        <a:t>Sensor Size (mm)</a:t>
                      </a:r>
                      <a:endParaRPr lang="en-US" sz="1600" dirty="0"/>
                    </a:p>
                  </a:txBody>
                  <a:tcPr marL="0" marR="0" marT="0" marB="0"/>
                </a:tc>
                <a:tc>
                  <a:txBody>
                    <a:bodyPr/>
                    <a:lstStyle/>
                    <a:p>
                      <a:r>
                        <a:rPr lang="en-US" sz="1600" dirty="0" smtClean="0"/>
                        <a:t>Sensor Size (pixels)</a:t>
                      </a:r>
                      <a:endParaRPr lang="en-US" sz="1600" dirty="0"/>
                    </a:p>
                  </a:txBody>
                  <a:tcPr marL="0" marR="0" marT="0" marB="0"/>
                </a:tc>
                <a:tc>
                  <a:txBody>
                    <a:bodyPr/>
                    <a:lstStyle/>
                    <a:p>
                      <a:r>
                        <a:rPr lang="en-US" sz="1600" dirty="0" smtClean="0"/>
                        <a:t>Pixel Size </a:t>
                      </a:r>
                      <a:r>
                        <a:rPr lang="en-US" sz="1600" baseline="0" dirty="0" smtClean="0"/>
                        <a:t>(µm)</a:t>
                      </a:r>
                      <a:endParaRPr lang="en-US" sz="1600" dirty="0"/>
                    </a:p>
                  </a:txBody>
                  <a:tcPr marL="0" marR="0" marT="0" marB="0"/>
                </a:tc>
                <a:tc>
                  <a:txBody>
                    <a:bodyPr/>
                    <a:lstStyle/>
                    <a:p>
                      <a:r>
                        <a:rPr lang="en-US" sz="1600" dirty="0" smtClean="0"/>
                        <a:t>Crop Factor</a:t>
                      </a:r>
                      <a:endParaRPr lang="en-US" sz="1600" dirty="0"/>
                    </a:p>
                  </a:txBody>
                  <a:tcPr marL="0" marR="0" marT="0" marB="0"/>
                </a:tc>
              </a:tr>
              <a:tr h="370817">
                <a:tc>
                  <a:txBody>
                    <a:bodyPr/>
                    <a:lstStyle/>
                    <a:p>
                      <a:r>
                        <a:rPr lang="en-US" sz="1600" dirty="0" smtClean="0"/>
                        <a:t>Nikon D40</a:t>
                      </a:r>
                      <a:endParaRPr lang="en-US" sz="1600" dirty="0"/>
                    </a:p>
                  </a:txBody>
                  <a:tcPr marL="0" marR="0" marT="0" marB="0"/>
                </a:tc>
                <a:tc>
                  <a:txBody>
                    <a:bodyPr/>
                    <a:lstStyle/>
                    <a:p>
                      <a:pPr algn="ctr"/>
                      <a:r>
                        <a:rPr lang="en-US" sz="1600" dirty="0" smtClean="0"/>
                        <a:t>6.0</a:t>
                      </a:r>
                      <a:endParaRPr lang="en-US" sz="1600" dirty="0"/>
                    </a:p>
                  </a:txBody>
                  <a:tcPr marL="0" marR="0" marT="0" marB="0"/>
                </a:tc>
                <a:tc>
                  <a:txBody>
                    <a:bodyPr/>
                    <a:lstStyle/>
                    <a:p>
                      <a:r>
                        <a:rPr lang="en-US" sz="1600" dirty="0" smtClean="0"/>
                        <a:t>23.7 x 15.5</a:t>
                      </a:r>
                      <a:endParaRPr lang="en-US" sz="1600" dirty="0"/>
                    </a:p>
                  </a:txBody>
                  <a:tcPr marL="0" marR="0" marT="0" marB="0"/>
                </a:tc>
                <a:tc>
                  <a:txBody>
                    <a:bodyPr/>
                    <a:lstStyle/>
                    <a:p>
                      <a:r>
                        <a:rPr lang="en-US" sz="1600" dirty="0" smtClean="0"/>
                        <a:t>3008 x 2000</a:t>
                      </a:r>
                      <a:endParaRPr lang="en-US" sz="1600" dirty="0"/>
                    </a:p>
                  </a:txBody>
                  <a:tcPr marL="0" marR="0" marT="0" marB="0"/>
                </a:tc>
                <a:tc>
                  <a:txBody>
                    <a:bodyPr/>
                    <a:lstStyle/>
                    <a:p>
                      <a:r>
                        <a:rPr lang="en-US" sz="1600" dirty="0" smtClean="0"/>
                        <a:t>7.9</a:t>
                      </a:r>
                      <a:endParaRPr lang="en-US" sz="1600" dirty="0"/>
                    </a:p>
                  </a:txBody>
                  <a:tcPr marL="0" marR="0" marT="0" marB="0"/>
                </a:tc>
                <a:tc>
                  <a:txBody>
                    <a:bodyPr/>
                    <a:lstStyle/>
                    <a:p>
                      <a:r>
                        <a:rPr lang="en-US" sz="1600" dirty="0" smtClean="0"/>
                        <a:t>1.5X</a:t>
                      </a:r>
                      <a:endParaRPr lang="en-US" sz="1600" dirty="0"/>
                    </a:p>
                  </a:txBody>
                  <a:tcPr marL="0" marR="0" marT="0" marB="0"/>
                </a:tc>
              </a:tr>
              <a:tr h="304260">
                <a:tc>
                  <a:txBody>
                    <a:bodyPr/>
                    <a:lstStyle/>
                    <a:p>
                      <a:r>
                        <a:rPr lang="en-US" sz="1600" dirty="0" smtClean="0"/>
                        <a:t>Nikon D200</a:t>
                      </a:r>
                      <a:endParaRPr lang="en-US" sz="1600" dirty="0"/>
                    </a:p>
                  </a:txBody>
                  <a:tcPr marL="0" marR="0" marT="0" marB="0"/>
                </a:tc>
                <a:tc>
                  <a:txBody>
                    <a:bodyPr/>
                    <a:lstStyle/>
                    <a:p>
                      <a:pPr algn="ctr"/>
                      <a:r>
                        <a:rPr lang="en-US" sz="1600" dirty="0" smtClean="0"/>
                        <a:t>10.0 </a:t>
                      </a:r>
                      <a:endParaRPr lang="en-US" sz="1600" dirty="0"/>
                    </a:p>
                  </a:txBody>
                  <a:tcPr marL="0" marR="0" marT="0" marB="0"/>
                </a:tc>
                <a:tc>
                  <a:txBody>
                    <a:bodyPr/>
                    <a:lstStyle/>
                    <a:p>
                      <a:r>
                        <a:rPr lang="en-US" sz="1600" dirty="0" smtClean="0"/>
                        <a:t>23.6 x 15.8</a:t>
                      </a:r>
                      <a:endParaRPr lang="en-US" sz="1600" dirty="0"/>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3872 x 2592</a:t>
                      </a:r>
                    </a:p>
                  </a:txBody>
                  <a:tcPr marL="0" marR="0" marT="0" marB="0"/>
                </a:tc>
                <a:tc>
                  <a:txBody>
                    <a:bodyPr/>
                    <a:lstStyle/>
                    <a:p>
                      <a:r>
                        <a:rPr lang="en-US" sz="1600" dirty="0" smtClean="0"/>
                        <a:t>6.1</a:t>
                      </a:r>
                      <a:endParaRPr lang="en-US" sz="1600" dirty="0"/>
                    </a:p>
                  </a:txBody>
                  <a:tcPr marL="0" marR="0" marT="0" marB="0"/>
                </a:tc>
                <a:tc>
                  <a:txBody>
                    <a:bodyPr/>
                    <a:lstStyle/>
                    <a:p>
                      <a:r>
                        <a:rPr lang="en-US" sz="1600" dirty="0" smtClean="0"/>
                        <a:t>1.5X</a:t>
                      </a:r>
                      <a:endParaRPr lang="en-US" sz="1600" dirty="0"/>
                    </a:p>
                  </a:txBody>
                  <a:tcPr marL="0" marR="0" marT="0" marB="0"/>
                </a:tc>
              </a:tr>
              <a:tr h="304260">
                <a:tc>
                  <a:txBody>
                    <a:bodyPr/>
                    <a:lstStyle/>
                    <a:p>
                      <a:r>
                        <a:rPr lang="en-US" sz="1600" dirty="0" smtClean="0"/>
                        <a:t>Nikon</a:t>
                      </a:r>
                      <a:r>
                        <a:rPr lang="en-US" sz="1600" baseline="0" dirty="0" smtClean="0"/>
                        <a:t> D90</a:t>
                      </a:r>
                      <a:endParaRPr lang="en-US" sz="1600" dirty="0"/>
                    </a:p>
                  </a:txBody>
                  <a:tcPr marL="0" marR="0" marT="0" marB="0"/>
                </a:tc>
                <a:tc>
                  <a:txBody>
                    <a:bodyPr/>
                    <a:lstStyle/>
                    <a:p>
                      <a:pPr algn="ctr"/>
                      <a:r>
                        <a:rPr lang="en-US" sz="1600" dirty="0" smtClean="0"/>
                        <a:t>12.3</a:t>
                      </a:r>
                      <a:endParaRPr lang="en-US" sz="1600" dirty="0"/>
                    </a:p>
                  </a:txBody>
                  <a:tcPr marL="0" marR="0" marT="0" marB="0"/>
                </a:tc>
                <a:tc>
                  <a:txBody>
                    <a:bodyPr/>
                    <a:lstStyle/>
                    <a:p>
                      <a:r>
                        <a:rPr lang="en-US" sz="1600" dirty="0" smtClean="0"/>
                        <a:t>23.6 x 15.8</a:t>
                      </a:r>
                      <a:endParaRPr lang="en-US" sz="1600" dirty="0"/>
                    </a:p>
                  </a:txBody>
                  <a:tcPr marL="0" marR="0" marT="0" marB="0"/>
                </a:tc>
                <a:tc>
                  <a:txBody>
                    <a:bodyPr/>
                    <a:lstStyle/>
                    <a:p>
                      <a:r>
                        <a:rPr lang="en-US" sz="1600" dirty="0" smtClean="0"/>
                        <a:t>4288 x 2848</a:t>
                      </a:r>
                      <a:endParaRPr lang="en-US" sz="1600" dirty="0"/>
                    </a:p>
                  </a:txBody>
                  <a:tcPr marL="0" marR="0" marT="0" marB="0"/>
                </a:tc>
                <a:tc>
                  <a:txBody>
                    <a:bodyPr/>
                    <a:lstStyle/>
                    <a:p>
                      <a:r>
                        <a:rPr lang="en-US" sz="1600" dirty="0" smtClean="0"/>
                        <a:t>5.5</a:t>
                      </a:r>
                      <a:endParaRPr lang="en-US" sz="1600" dirty="0"/>
                    </a:p>
                  </a:txBody>
                  <a:tcPr marL="0" marR="0" marT="0" marB="0"/>
                </a:tc>
                <a:tc>
                  <a:txBody>
                    <a:bodyPr/>
                    <a:lstStyle/>
                    <a:p>
                      <a:r>
                        <a:rPr lang="en-US" sz="1600" dirty="0" smtClean="0"/>
                        <a:t>1.5X</a:t>
                      </a:r>
                      <a:endParaRPr lang="en-US" sz="1600" dirty="0"/>
                    </a:p>
                  </a:txBody>
                  <a:tcPr marL="0" marR="0" marT="0" marB="0"/>
                </a:tc>
              </a:tr>
              <a:tr h="268482">
                <a:tc>
                  <a:txBody>
                    <a:bodyPr/>
                    <a:lstStyle/>
                    <a:p>
                      <a:r>
                        <a:rPr lang="en-US" sz="1600" dirty="0" smtClean="0"/>
                        <a:t>Canon</a:t>
                      </a:r>
                      <a:r>
                        <a:rPr lang="en-US" sz="1600" baseline="0" dirty="0" smtClean="0"/>
                        <a:t> 450D</a:t>
                      </a:r>
                      <a:endParaRPr lang="en-US" sz="1600" dirty="0"/>
                    </a:p>
                  </a:txBody>
                  <a:tcPr marL="0" marR="0" marT="0" marB="0"/>
                </a:tc>
                <a:tc>
                  <a:txBody>
                    <a:bodyPr/>
                    <a:lstStyle/>
                    <a:p>
                      <a:pPr algn="ctr"/>
                      <a:r>
                        <a:rPr lang="en-US" sz="1600" dirty="0" smtClean="0"/>
                        <a:t>12.2 </a:t>
                      </a:r>
                      <a:endParaRPr lang="en-US" sz="1600" dirty="0"/>
                    </a:p>
                  </a:txBody>
                  <a:tcPr marL="0" marR="0" marT="0" marB="0"/>
                </a:tc>
                <a:tc>
                  <a:txBody>
                    <a:bodyPr/>
                    <a:lstStyle/>
                    <a:p>
                      <a:r>
                        <a:rPr lang="en-US" sz="1600" dirty="0" smtClean="0"/>
                        <a:t>22.2 x 14.8</a:t>
                      </a:r>
                      <a:endParaRPr lang="en-US" sz="1600" dirty="0"/>
                    </a:p>
                  </a:txBody>
                  <a:tcPr marL="0" marR="0" marT="0" marB="0"/>
                </a:tc>
                <a:tc>
                  <a:txBody>
                    <a:bodyPr/>
                    <a:lstStyle/>
                    <a:p>
                      <a:r>
                        <a:rPr lang="en-US" sz="1600" dirty="0" smtClean="0"/>
                        <a:t>4272 x 2848</a:t>
                      </a:r>
                      <a:endParaRPr lang="en-US" sz="1600" dirty="0"/>
                    </a:p>
                  </a:txBody>
                  <a:tcPr marL="0" marR="0" marT="0" marB="0"/>
                </a:tc>
                <a:tc>
                  <a:txBody>
                    <a:bodyPr/>
                    <a:lstStyle/>
                    <a:p>
                      <a:r>
                        <a:rPr lang="en-US" sz="1600" dirty="0" smtClean="0"/>
                        <a:t>5.2</a:t>
                      </a:r>
                      <a:endParaRPr lang="en-US" sz="1600" dirty="0"/>
                    </a:p>
                  </a:txBody>
                  <a:tcPr marL="0" marR="0" marT="0" marB="0"/>
                </a:tc>
                <a:tc>
                  <a:txBody>
                    <a:bodyPr/>
                    <a:lstStyle/>
                    <a:p>
                      <a:r>
                        <a:rPr lang="en-US" sz="1600" dirty="0" smtClean="0"/>
                        <a:t>1.6X</a:t>
                      </a:r>
                      <a:endParaRPr lang="en-US" sz="1600" dirty="0"/>
                    </a:p>
                  </a:txBody>
                  <a:tcPr marL="0" marR="0" marT="0" marB="0"/>
                </a:tc>
              </a:tr>
              <a:tr h="488920">
                <a:tc>
                  <a:txBody>
                    <a:bodyPr/>
                    <a:lstStyle/>
                    <a:p>
                      <a:r>
                        <a:rPr lang="en-US" sz="1600" dirty="0" smtClean="0"/>
                        <a:t>Canon Rebel T2i</a:t>
                      </a:r>
                      <a:endParaRPr lang="en-US" sz="1600" dirty="0"/>
                    </a:p>
                  </a:txBody>
                  <a:tcPr marL="0" marR="0" marT="0" marB="0"/>
                </a:tc>
                <a:tc>
                  <a:txBody>
                    <a:bodyPr/>
                    <a:lstStyle/>
                    <a:p>
                      <a:pPr algn="ctr"/>
                      <a:r>
                        <a:rPr lang="en-US" sz="1600" dirty="0" smtClean="0"/>
                        <a:t>18.0 </a:t>
                      </a:r>
                      <a:endParaRPr lang="en-US" sz="1600" dirty="0"/>
                    </a:p>
                  </a:txBody>
                  <a:tcPr marL="0" marR="0" marT="0" marB="0"/>
                </a:tc>
                <a:tc>
                  <a:txBody>
                    <a:bodyPr/>
                    <a:lstStyle/>
                    <a:p>
                      <a:r>
                        <a:rPr lang="en-US" sz="1600" dirty="0" smtClean="0"/>
                        <a:t>22.3 x 14.9</a:t>
                      </a:r>
                      <a:endParaRPr lang="en-US" sz="1600" dirty="0"/>
                    </a:p>
                  </a:txBody>
                  <a:tcPr marL="0" marR="0" marT="0" marB="0"/>
                </a:tc>
                <a:tc>
                  <a:txBody>
                    <a:bodyPr/>
                    <a:lstStyle/>
                    <a:p>
                      <a:r>
                        <a:rPr lang="en-US" sz="1600" dirty="0" smtClean="0"/>
                        <a:t>5184 x 3456</a:t>
                      </a:r>
                      <a:endParaRPr lang="en-US" sz="1600" dirty="0"/>
                    </a:p>
                  </a:txBody>
                  <a:tcPr marL="0" marR="0" marT="0" marB="0"/>
                </a:tc>
                <a:tc>
                  <a:txBody>
                    <a:bodyPr/>
                    <a:lstStyle/>
                    <a:p>
                      <a:r>
                        <a:rPr lang="en-US" sz="1600" dirty="0" smtClean="0"/>
                        <a:t>4.3</a:t>
                      </a:r>
                      <a:endParaRPr lang="en-US" sz="1600" dirty="0"/>
                    </a:p>
                  </a:txBody>
                  <a:tcPr marL="0" marR="0" marT="0" marB="0"/>
                </a:tc>
                <a:tc>
                  <a:txBody>
                    <a:bodyPr/>
                    <a:lstStyle/>
                    <a:p>
                      <a:r>
                        <a:rPr lang="en-US" sz="1600" dirty="0" smtClean="0"/>
                        <a:t>1.6X</a:t>
                      </a:r>
                      <a:endParaRPr lang="en-US" sz="1600" dirty="0"/>
                    </a:p>
                  </a:txBody>
                  <a:tcPr marL="0" marR="0" marT="0" marB="0"/>
                </a:tc>
              </a:tr>
              <a:tr h="304260">
                <a:tc>
                  <a:txBody>
                    <a:bodyPr/>
                    <a:lstStyle/>
                    <a:p>
                      <a:r>
                        <a:rPr lang="en-US" sz="1600" dirty="0" smtClean="0"/>
                        <a:t>Canon 60D</a:t>
                      </a:r>
                      <a:endParaRPr lang="en-US" sz="1600" dirty="0"/>
                    </a:p>
                  </a:txBody>
                  <a:tcPr marL="0" marR="0" marT="0" marB="0"/>
                </a:tc>
                <a:tc>
                  <a:txBody>
                    <a:bodyPr/>
                    <a:lstStyle/>
                    <a:p>
                      <a:pPr algn="ctr"/>
                      <a:r>
                        <a:rPr lang="en-US" sz="1600" dirty="0" smtClean="0"/>
                        <a:t>18.0</a:t>
                      </a:r>
                      <a:endParaRPr lang="en-US" sz="1600" dirty="0"/>
                    </a:p>
                  </a:txBody>
                  <a:tcPr marL="0" marR="0" marT="0" marB="0"/>
                </a:tc>
                <a:tc>
                  <a:txBody>
                    <a:bodyPr/>
                    <a:lstStyle/>
                    <a:p>
                      <a:r>
                        <a:rPr lang="en-US" sz="1600" dirty="0" smtClean="0"/>
                        <a:t>22.3 x 14.9</a:t>
                      </a:r>
                      <a:endParaRPr lang="en-US" sz="1600" dirty="0"/>
                    </a:p>
                  </a:txBody>
                  <a:tcPr marL="0" marR="0" marT="0" marB="0"/>
                </a:tc>
                <a:tc>
                  <a:txBody>
                    <a:bodyPr/>
                    <a:lstStyle/>
                    <a:p>
                      <a:r>
                        <a:rPr lang="en-US" sz="1600" dirty="0" smtClean="0"/>
                        <a:t>5184 x 3456</a:t>
                      </a:r>
                      <a:endParaRPr lang="en-US" sz="1600" dirty="0"/>
                    </a:p>
                  </a:txBody>
                  <a:tcPr marL="0" marR="0" marT="0" marB="0"/>
                </a:tc>
                <a:tc>
                  <a:txBody>
                    <a:bodyPr/>
                    <a:lstStyle/>
                    <a:p>
                      <a:r>
                        <a:rPr lang="en-US" sz="1600" dirty="0" smtClean="0"/>
                        <a:t>4.3</a:t>
                      </a:r>
                      <a:endParaRPr lang="en-US" sz="1600" dirty="0"/>
                    </a:p>
                  </a:txBody>
                  <a:tcPr marL="0" marR="0" marT="0" marB="0"/>
                </a:tc>
                <a:tc>
                  <a:txBody>
                    <a:bodyPr/>
                    <a:lstStyle/>
                    <a:p>
                      <a:r>
                        <a:rPr lang="en-US" sz="1600" dirty="0" smtClean="0"/>
                        <a:t>1.6X</a:t>
                      </a:r>
                      <a:endParaRPr lang="en-US" sz="1600" dirty="0"/>
                    </a:p>
                  </a:txBody>
                  <a:tcPr marL="0" marR="0" marT="0" marB="0"/>
                </a:tc>
              </a:tr>
              <a:tr h="314312">
                <a:tc>
                  <a:txBody>
                    <a:bodyPr/>
                    <a:lstStyle/>
                    <a:p>
                      <a:r>
                        <a:rPr lang="en-US" sz="1600" dirty="0" smtClean="0"/>
                        <a:t>Olympus E-5</a:t>
                      </a:r>
                      <a:endParaRPr lang="en-US" sz="1600" dirty="0"/>
                    </a:p>
                  </a:txBody>
                  <a:tcPr marL="0" marR="0" marT="0" marB="0"/>
                </a:tc>
                <a:tc>
                  <a:txBody>
                    <a:bodyPr/>
                    <a:lstStyle/>
                    <a:p>
                      <a:pPr algn="ctr"/>
                      <a:r>
                        <a:rPr lang="en-US" sz="1600" dirty="0" smtClean="0"/>
                        <a:t>12.3</a:t>
                      </a:r>
                      <a:endParaRPr lang="en-US" sz="1600" dirty="0"/>
                    </a:p>
                  </a:txBody>
                  <a:tcPr marL="0" marR="0" marT="0" marB="0"/>
                </a:tc>
                <a:tc>
                  <a:txBody>
                    <a:bodyPr/>
                    <a:lstStyle/>
                    <a:p>
                      <a:r>
                        <a:rPr lang="en-US" sz="1600" dirty="0" smtClean="0"/>
                        <a:t>17.3 x 13.0</a:t>
                      </a:r>
                      <a:endParaRPr lang="en-US" sz="1600" dirty="0"/>
                    </a:p>
                  </a:txBody>
                  <a:tcPr marL="0" marR="0" marT="0" marB="0"/>
                </a:tc>
                <a:tc>
                  <a:txBody>
                    <a:bodyPr/>
                    <a:lstStyle/>
                    <a:p>
                      <a:r>
                        <a:rPr lang="en-US" sz="1600" dirty="0" smtClean="0"/>
                        <a:t>4032 x 3024</a:t>
                      </a:r>
                      <a:endParaRPr lang="en-US" sz="1600" dirty="0"/>
                    </a:p>
                  </a:txBody>
                  <a:tcPr marL="0" marR="0" marT="0" marB="0"/>
                </a:tc>
                <a:tc>
                  <a:txBody>
                    <a:bodyPr/>
                    <a:lstStyle/>
                    <a:p>
                      <a:r>
                        <a:rPr lang="en-US" sz="1600" dirty="0" smtClean="0"/>
                        <a:t>4.3</a:t>
                      </a:r>
                      <a:endParaRPr lang="en-US" sz="1600" dirty="0"/>
                    </a:p>
                  </a:txBody>
                  <a:tcPr marL="0" marR="0" marT="0" marB="0"/>
                </a:tc>
                <a:tc>
                  <a:txBody>
                    <a:bodyPr/>
                    <a:lstStyle/>
                    <a:p>
                      <a:r>
                        <a:rPr lang="en-US" sz="1600" dirty="0" smtClean="0"/>
                        <a:t>2X</a:t>
                      </a:r>
                      <a:endParaRPr lang="en-US" sz="1600" dirty="0"/>
                    </a:p>
                  </a:txBody>
                  <a:tcPr marL="0" marR="0" marT="0" marB="0"/>
                </a:tc>
              </a:tr>
              <a:tr h="244460">
                <a:tc>
                  <a:txBody>
                    <a:bodyPr/>
                    <a:lstStyle/>
                    <a:p>
                      <a:r>
                        <a:rPr lang="en-US" sz="1600" dirty="0" smtClean="0"/>
                        <a:t>Canon A95</a:t>
                      </a:r>
                      <a:endParaRPr lang="en-US" sz="1600" dirty="0"/>
                    </a:p>
                  </a:txBody>
                  <a:tcPr marL="0" marR="0" marT="0" marB="0"/>
                </a:tc>
                <a:tc>
                  <a:txBody>
                    <a:bodyPr/>
                    <a:lstStyle/>
                    <a:p>
                      <a:pPr algn="ctr"/>
                      <a:r>
                        <a:rPr lang="en-US" sz="1600" dirty="0" smtClean="0"/>
                        <a:t>5.0</a:t>
                      </a:r>
                      <a:endParaRPr lang="en-US" sz="1600" dirty="0"/>
                    </a:p>
                  </a:txBody>
                  <a:tcPr marL="0" marR="0" marT="0" marB="0"/>
                </a:tc>
                <a:tc>
                  <a:txBody>
                    <a:bodyPr/>
                    <a:lstStyle/>
                    <a:p>
                      <a:r>
                        <a:rPr lang="en-US" sz="1600" dirty="0" smtClean="0"/>
                        <a:t>7.14 x 5.36</a:t>
                      </a:r>
                      <a:endParaRPr lang="en-US" sz="1600" dirty="0"/>
                    </a:p>
                  </a:txBody>
                  <a:tcPr marL="0" marR="0" marT="0" marB="0"/>
                </a:tc>
                <a:tc>
                  <a:txBody>
                    <a:bodyPr/>
                    <a:lstStyle/>
                    <a:p>
                      <a:pPr algn="l"/>
                      <a:r>
                        <a:rPr lang="en-US" sz="1600" dirty="0" smtClean="0"/>
                        <a:t>2592 x 1944</a:t>
                      </a:r>
                      <a:endParaRPr lang="en-US" sz="1600" dirty="0"/>
                    </a:p>
                  </a:txBody>
                  <a:tcPr marL="0" marR="0" marT="0" marB="0"/>
                </a:tc>
                <a:tc>
                  <a:txBody>
                    <a:bodyPr/>
                    <a:lstStyle/>
                    <a:p>
                      <a:r>
                        <a:rPr lang="en-US" sz="1600" dirty="0" smtClean="0"/>
                        <a:t>2.8</a:t>
                      </a:r>
                      <a:endParaRPr lang="en-US" sz="1600" dirty="0"/>
                    </a:p>
                  </a:txBody>
                  <a:tcPr marL="0" marR="0" marT="0" marB="0"/>
                </a:tc>
                <a:tc>
                  <a:txBody>
                    <a:bodyPr/>
                    <a:lstStyle/>
                    <a:p>
                      <a:r>
                        <a:rPr lang="en-US" sz="1600" dirty="0" smtClean="0"/>
                        <a:t>-----</a:t>
                      </a:r>
                      <a:endParaRPr lang="en-US" sz="1600" dirty="0"/>
                    </a:p>
                  </a:txBody>
                  <a:tcPr marL="0" marR="0" marT="0" marB="0"/>
                </a:tc>
              </a:tr>
              <a:tr h="733381">
                <a:tc>
                  <a:txBody>
                    <a:bodyPr/>
                    <a:lstStyle/>
                    <a:p>
                      <a:r>
                        <a:rPr lang="en-US" sz="1600" dirty="0" smtClean="0"/>
                        <a:t>Canon </a:t>
                      </a:r>
                      <a:r>
                        <a:rPr lang="en-US" sz="1600" dirty="0" err="1" smtClean="0"/>
                        <a:t>PowerShot</a:t>
                      </a:r>
                      <a:r>
                        <a:rPr lang="en-US" sz="1600" dirty="0" smtClean="0"/>
                        <a:t> SX150 IS</a:t>
                      </a:r>
                      <a:endParaRPr lang="en-US" sz="1600" dirty="0"/>
                    </a:p>
                  </a:txBody>
                  <a:tcPr marL="0" marR="0" marT="0" marB="0"/>
                </a:tc>
                <a:tc>
                  <a:txBody>
                    <a:bodyPr/>
                    <a:lstStyle/>
                    <a:p>
                      <a:pPr algn="ctr"/>
                      <a:r>
                        <a:rPr lang="en-US" sz="1600" dirty="0" smtClean="0"/>
                        <a:t>14.1</a:t>
                      </a:r>
                      <a:endParaRPr lang="en-US" sz="1600" dirty="0"/>
                    </a:p>
                  </a:txBody>
                  <a:tcPr marL="0" marR="0" marT="0" marB="0"/>
                </a:tc>
                <a:tc>
                  <a:txBody>
                    <a:bodyPr/>
                    <a:lstStyle/>
                    <a:p>
                      <a:r>
                        <a:rPr lang="en-US" sz="1600" dirty="0" smtClean="0"/>
                        <a:t>6.17 x 4.55</a:t>
                      </a:r>
                      <a:endParaRPr lang="en-US" sz="1600" dirty="0"/>
                    </a:p>
                  </a:txBody>
                  <a:tcPr marL="0" marR="0" marT="0" marB="0"/>
                </a:tc>
                <a:tc>
                  <a:txBody>
                    <a:bodyPr/>
                    <a:lstStyle/>
                    <a:p>
                      <a:r>
                        <a:rPr lang="en-US" sz="1600" dirty="0" smtClean="0"/>
                        <a:t>4320 x 3240</a:t>
                      </a:r>
                      <a:endParaRPr lang="en-US" sz="1600" dirty="0"/>
                    </a:p>
                  </a:txBody>
                  <a:tcPr marL="0" marR="0" marT="0" marB="0"/>
                </a:tc>
                <a:tc>
                  <a:txBody>
                    <a:bodyPr/>
                    <a:lstStyle/>
                    <a:p>
                      <a:r>
                        <a:rPr lang="en-US" sz="1600" dirty="0" smtClean="0"/>
                        <a:t>1.4</a:t>
                      </a:r>
                      <a:endParaRPr lang="en-US" sz="1600" dirty="0"/>
                    </a:p>
                  </a:txBody>
                  <a:tcPr marL="0" marR="0" marT="0" marB="0"/>
                </a:tc>
                <a:tc>
                  <a:txBody>
                    <a:bodyPr/>
                    <a:lstStyle/>
                    <a:p>
                      <a:r>
                        <a:rPr lang="en-US" sz="1600" dirty="0" smtClean="0"/>
                        <a:t>-----</a:t>
                      </a:r>
                      <a:endParaRPr lang="en-US" sz="1600" dirty="0"/>
                    </a:p>
                  </a:txBody>
                  <a:tcPr marL="0" marR="0" marT="0" marB="0"/>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752" y="1752600"/>
            <a:ext cx="367994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81600" y="4648200"/>
            <a:ext cx="3811100" cy="1384995"/>
          </a:xfrm>
          <a:prstGeom prst="rect">
            <a:avLst/>
          </a:prstGeom>
          <a:noFill/>
        </p:spPr>
        <p:txBody>
          <a:bodyPr wrap="square" rtlCol="0">
            <a:spAutoFit/>
          </a:bodyPr>
          <a:lstStyle/>
          <a:p>
            <a:r>
              <a:rPr lang="en-US" sz="2800" dirty="0" smtClean="0"/>
              <a:t>Smaller pixels mean less light, and more noise, </a:t>
            </a:r>
          </a:p>
          <a:p>
            <a:r>
              <a:rPr lang="en-US" sz="2800" dirty="0" smtClean="0"/>
              <a:t>especially in low light</a:t>
            </a:r>
            <a:endParaRPr lang="en-US" sz="2800" dirty="0"/>
          </a:p>
        </p:txBody>
      </p:sp>
    </p:spTree>
    <p:extLst>
      <p:ext uri="{BB962C8B-B14F-4D97-AF65-F5344CB8AC3E}">
        <p14:creationId xmlns:p14="http://schemas.microsoft.com/office/powerpoint/2010/main" val="47508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Factor</a:t>
            </a:r>
            <a:endParaRPr lang="en-US" dirty="0"/>
          </a:p>
        </p:txBody>
      </p:sp>
      <p:sp>
        <p:nvSpPr>
          <p:cNvPr id="3" name="Content Placeholder 2"/>
          <p:cNvSpPr>
            <a:spLocks noGrp="1"/>
          </p:cNvSpPr>
          <p:nvPr>
            <p:ph idx="1"/>
          </p:nvPr>
        </p:nvSpPr>
        <p:spPr/>
        <p:txBody>
          <a:bodyPr/>
          <a:lstStyle/>
          <a:p>
            <a:r>
              <a:rPr lang="en-US" dirty="0" smtClean="0"/>
              <a:t>Reported relative to 35 mm film</a:t>
            </a:r>
          </a:p>
          <a:p>
            <a:r>
              <a:rPr lang="en-US" dirty="0" smtClean="0"/>
              <a:t>Same focal length lens that was used on film camera now focuses onto a smaller sensor</a:t>
            </a:r>
          </a:p>
          <a:p>
            <a:r>
              <a:rPr lang="en-US" dirty="0" smtClean="0"/>
              <a:t>The sensor image area becomes expanded when viewing, so it is effectively magnified</a:t>
            </a:r>
          </a:p>
          <a:p>
            <a:r>
              <a:rPr lang="en-US" dirty="0" smtClean="0"/>
              <a:t>Because of this, a 100 mm lens on a Canon APS-C camera gives the same magnification image as a 160 mm lens would on 35 mm film</a:t>
            </a:r>
          </a:p>
        </p:txBody>
      </p:sp>
    </p:spTree>
    <p:extLst>
      <p:ext uri="{BB962C8B-B14F-4D97-AF65-F5344CB8AC3E}">
        <p14:creationId xmlns:p14="http://schemas.microsoft.com/office/powerpoint/2010/main" val="2366435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819400"/>
            <a:ext cx="4623368"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447800"/>
            <a:ext cx="8610600" cy="5257800"/>
          </a:xfrm>
        </p:spPr>
        <p:txBody>
          <a:bodyPr>
            <a:normAutofit/>
          </a:bodyPr>
          <a:lstStyle/>
          <a:p>
            <a:r>
              <a:rPr lang="en-US" dirty="0" smtClean="0"/>
              <a:t>Most have two types of memory</a:t>
            </a:r>
          </a:p>
          <a:p>
            <a:pPr lvl="1"/>
            <a:r>
              <a:rPr lang="en-US" dirty="0" smtClean="0"/>
              <a:t>Internal – holds the picture right after you shoot</a:t>
            </a:r>
          </a:p>
          <a:p>
            <a:pPr lvl="1"/>
            <a:r>
              <a:rPr lang="en-US" dirty="0" smtClean="0"/>
              <a:t>Removable cards– for downloading to a computer</a:t>
            </a:r>
          </a:p>
          <a:p>
            <a:endParaRPr lang="en-US" dirty="0" smtClean="0"/>
          </a:p>
          <a:p>
            <a:r>
              <a:rPr lang="en-US" dirty="0" smtClean="0"/>
              <a:t>Card formats</a:t>
            </a:r>
          </a:p>
          <a:p>
            <a:pPr lvl="1"/>
            <a:r>
              <a:rPr lang="en-US" dirty="0" smtClean="0"/>
              <a:t>Limited by the camera</a:t>
            </a:r>
          </a:p>
          <a:p>
            <a:pPr lvl="1"/>
            <a:r>
              <a:rPr lang="en-US" dirty="0" smtClean="0"/>
              <a:t>Compact Flash – bigger, faster, often cheaper</a:t>
            </a:r>
          </a:p>
          <a:p>
            <a:pPr lvl="1"/>
            <a:r>
              <a:rPr lang="en-US" dirty="0" smtClean="0"/>
              <a:t>Secure Digital – SD, mini SD, micro SD, SDHC, SDXC</a:t>
            </a:r>
          </a:p>
          <a:p>
            <a:pPr lvl="1"/>
            <a:r>
              <a:rPr lang="en-US" dirty="0" smtClean="0"/>
              <a:t>Memory Stick, </a:t>
            </a:r>
            <a:r>
              <a:rPr lang="en-US" dirty="0" err="1" smtClean="0"/>
              <a:t>xD</a:t>
            </a:r>
            <a:r>
              <a:rPr lang="en-US" dirty="0" smtClean="0"/>
              <a:t>, Smart Media </a:t>
            </a:r>
            <a:r>
              <a:rPr lang="en-US" dirty="0" smtClean="0"/>
              <a:t>are far less common</a:t>
            </a:r>
            <a:endParaRPr lang="en-US" dirty="0" smtClean="0"/>
          </a:p>
          <a:p>
            <a:r>
              <a:rPr lang="en-US" dirty="0" smtClean="0"/>
              <a:t>Make sure you don’t over-buy</a:t>
            </a:r>
            <a:endParaRPr lang="en-US" dirty="0"/>
          </a:p>
        </p:txBody>
      </p:sp>
      <p:sp>
        <p:nvSpPr>
          <p:cNvPr id="2" name="Title 1"/>
          <p:cNvSpPr>
            <a:spLocks noGrp="1"/>
          </p:cNvSpPr>
          <p:nvPr>
            <p:ph type="title"/>
          </p:nvPr>
        </p:nvSpPr>
        <p:spPr/>
        <p:txBody>
          <a:bodyPr/>
          <a:lstStyle/>
          <a:p>
            <a:r>
              <a:rPr lang="en-US" dirty="0" smtClean="0"/>
              <a:t>Memory</a:t>
            </a:r>
            <a:endParaRPr lang="en-US" dirty="0"/>
          </a:p>
        </p:txBody>
      </p:sp>
    </p:spTree>
    <p:extLst>
      <p:ext uri="{BB962C8B-B14F-4D97-AF65-F5344CB8AC3E}">
        <p14:creationId xmlns:p14="http://schemas.microsoft.com/office/powerpoint/2010/main" val="2967265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Card Speed</a:t>
            </a:r>
            <a:endParaRPr lang="en-US" dirty="0"/>
          </a:p>
        </p:txBody>
      </p:sp>
      <p:sp>
        <p:nvSpPr>
          <p:cNvPr id="3" name="Content Placeholder 2"/>
          <p:cNvSpPr>
            <a:spLocks noGrp="1"/>
          </p:cNvSpPr>
          <p:nvPr>
            <p:ph idx="1"/>
          </p:nvPr>
        </p:nvSpPr>
        <p:spPr>
          <a:xfrm>
            <a:off x="228600" y="1505565"/>
            <a:ext cx="8229600" cy="5105400"/>
          </a:xfrm>
        </p:spPr>
        <p:txBody>
          <a:bodyPr>
            <a:normAutofit fontScale="92500" lnSpcReduction="10000"/>
          </a:bodyPr>
          <a:lstStyle/>
          <a:p>
            <a:r>
              <a:rPr lang="en-US" dirty="0" smtClean="0"/>
              <a:t>CF usually faster than SD</a:t>
            </a:r>
          </a:p>
          <a:p>
            <a:r>
              <a:rPr lang="en-US" dirty="0" smtClean="0"/>
              <a:t>SD Classes</a:t>
            </a:r>
          </a:p>
          <a:p>
            <a:pPr lvl="1"/>
            <a:r>
              <a:rPr lang="en-US" dirty="0" smtClean="0"/>
              <a:t>Snapshots: Class 4</a:t>
            </a:r>
          </a:p>
          <a:p>
            <a:pPr lvl="1"/>
            <a:r>
              <a:rPr lang="en-US" dirty="0" smtClean="0"/>
              <a:t>Enthusiast: Class 6</a:t>
            </a:r>
          </a:p>
          <a:p>
            <a:pPr lvl="1"/>
            <a:r>
              <a:rPr lang="en-US" dirty="0" smtClean="0"/>
              <a:t>Professional: Class 10</a:t>
            </a:r>
          </a:p>
          <a:p>
            <a:pPr lvl="1"/>
            <a:r>
              <a:rPr lang="en-US" dirty="0" smtClean="0"/>
              <a:t>Write speed slower than read speed</a:t>
            </a:r>
          </a:p>
          <a:p>
            <a:r>
              <a:rPr lang="en-US" dirty="0" smtClean="0"/>
              <a:t>CF </a:t>
            </a:r>
            <a:r>
              <a:rPr lang="en-US" dirty="0" smtClean="0"/>
              <a:t>“</a:t>
            </a:r>
            <a:r>
              <a:rPr lang="en-US" dirty="0" smtClean="0"/>
              <a:t>X” </a:t>
            </a:r>
            <a:r>
              <a:rPr lang="en-US" dirty="0" smtClean="0"/>
              <a:t>Ratings</a:t>
            </a:r>
          </a:p>
          <a:p>
            <a:pPr lvl="1"/>
            <a:r>
              <a:rPr lang="en-US" dirty="0" smtClean="0"/>
              <a:t>Buy what you can afford</a:t>
            </a:r>
          </a:p>
          <a:p>
            <a:pPr lvl="1"/>
            <a:r>
              <a:rPr lang="en-US" dirty="0" smtClean="0"/>
              <a:t>Capacity vs. speed</a:t>
            </a:r>
          </a:p>
          <a:p>
            <a:pPr lvl="2"/>
            <a:r>
              <a:rPr lang="en-US" dirty="0" smtClean="0"/>
              <a:t>Video</a:t>
            </a:r>
          </a:p>
          <a:p>
            <a:pPr lvl="2"/>
            <a:r>
              <a:rPr lang="en-US" dirty="0" smtClean="0"/>
              <a:t>Fast subject</a:t>
            </a:r>
          </a:p>
          <a:p>
            <a:pPr lvl="2"/>
            <a:r>
              <a:rPr lang="en-US" dirty="0" smtClean="0"/>
              <a:t>RAW vs. JPEG</a:t>
            </a:r>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827" y="1600200"/>
            <a:ext cx="3181350" cy="508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69971"/>
            <a:ext cx="14573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746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Settings</a:t>
            </a:r>
            <a:endParaRPr lang="en-US" dirty="0"/>
          </a:p>
        </p:txBody>
      </p:sp>
      <p:sp>
        <p:nvSpPr>
          <p:cNvPr id="3" name="Content Placeholder 2"/>
          <p:cNvSpPr>
            <a:spLocks noGrp="1"/>
          </p:cNvSpPr>
          <p:nvPr>
            <p:ph idx="1"/>
          </p:nvPr>
        </p:nvSpPr>
        <p:spPr>
          <a:xfrm>
            <a:off x="457200" y="1524001"/>
            <a:ext cx="8229600" cy="4876800"/>
          </a:xfrm>
        </p:spPr>
        <p:txBody>
          <a:bodyPr>
            <a:normAutofit lnSpcReduction="10000"/>
          </a:bodyPr>
          <a:lstStyle/>
          <a:p>
            <a:r>
              <a:rPr lang="en-US" dirty="0" smtClean="0"/>
              <a:t>Exposure Modes</a:t>
            </a:r>
          </a:p>
          <a:p>
            <a:r>
              <a:rPr lang="en-US" dirty="0" smtClean="0"/>
              <a:t>Shooting </a:t>
            </a:r>
            <a:r>
              <a:rPr lang="en-US" dirty="0" smtClean="0"/>
              <a:t>Modes</a:t>
            </a:r>
          </a:p>
          <a:p>
            <a:r>
              <a:rPr lang="en-US" dirty="0" smtClean="0"/>
              <a:t>Scene Modes</a:t>
            </a:r>
          </a:p>
          <a:p>
            <a:r>
              <a:rPr lang="en-US" dirty="0" smtClean="0"/>
              <a:t>Focus Modes</a:t>
            </a:r>
          </a:p>
          <a:p>
            <a:r>
              <a:rPr lang="en-US" dirty="0" smtClean="0"/>
              <a:t>Metering/ Exposure Compensation</a:t>
            </a:r>
          </a:p>
          <a:p>
            <a:r>
              <a:rPr lang="en-US" dirty="0" smtClean="0"/>
              <a:t>File Type/ Image Quality</a:t>
            </a:r>
          </a:p>
          <a:p>
            <a:r>
              <a:rPr lang="en-US" dirty="0" smtClean="0"/>
              <a:t>White Balance</a:t>
            </a:r>
          </a:p>
          <a:p>
            <a:r>
              <a:rPr lang="en-US" dirty="0" smtClean="0"/>
              <a:t>Playback</a:t>
            </a:r>
          </a:p>
          <a:p>
            <a:r>
              <a:rPr lang="en-US" dirty="0" smtClean="0"/>
              <a:t>A whole book full of others – read that book!</a:t>
            </a:r>
          </a:p>
          <a:p>
            <a:pPr marL="457200" lvl="1" indent="0">
              <a:spcBef>
                <a:spcPts val="0"/>
              </a:spcBef>
              <a:buNone/>
            </a:pPr>
            <a:r>
              <a:rPr lang="en-US" dirty="0" smtClean="0"/>
              <a:t>                                                                  (the User’s Manual)</a:t>
            </a:r>
            <a:endParaRPr lang="en-US" dirty="0"/>
          </a:p>
        </p:txBody>
      </p:sp>
    </p:spTree>
    <p:extLst>
      <p:ext uri="{BB962C8B-B14F-4D97-AF65-F5344CB8AC3E}">
        <p14:creationId xmlns:p14="http://schemas.microsoft.com/office/powerpoint/2010/main" val="3725300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524001"/>
            <a:ext cx="8229600" cy="4876800"/>
          </a:xfrm>
        </p:spPr>
        <p:txBody>
          <a:bodyPr>
            <a:normAutofit fontScale="92500" lnSpcReduction="10000"/>
          </a:bodyPr>
          <a:lstStyle/>
          <a:p>
            <a:r>
              <a:rPr lang="en-US" dirty="0" smtClean="0"/>
              <a:t>Terms</a:t>
            </a:r>
          </a:p>
          <a:p>
            <a:r>
              <a:rPr lang="en-US" dirty="0" smtClean="0"/>
              <a:t>Exposure Review</a:t>
            </a:r>
          </a:p>
          <a:p>
            <a:r>
              <a:rPr lang="en-US" dirty="0" smtClean="0"/>
              <a:t>Camera Types</a:t>
            </a:r>
            <a:endParaRPr lang="en-US" dirty="0"/>
          </a:p>
          <a:p>
            <a:r>
              <a:rPr lang="en-US" dirty="0" smtClean="0"/>
              <a:t>Camera Parts</a:t>
            </a:r>
          </a:p>
          <a:p>
            <a:r>
              <a:rPr lang="en-US" dirty="0" smtClean="0"/>
              <a:t>Memory Cards</a:t>
            </a:r>
          </a:p>
          <a:p>
            <a:r>
              <a:rPr lang="en-US" dirty="0" smtClean="0"/>
              <a:t>Camera Settings</a:t>
            </a:r>
          </a:p>
          <a:p>
            <a:r>
              <a:rPr lang="en-US" dirty="0" smtClean="0"/>
              <a:t>Shooting Modes and Scene Modes</a:t>
            </a:r>
          </a:p>
          <a:p>
            <a:r>
              <a:rPr lang="en-US" dirty="0" smtClean="0"/>
              <a:t>Lenses</a:t>
            </a:r>
          </a:p>
          <a:p>
            <a:r>
              <a:rPr lang="en-US" dirty="0" smtClean="0"/>
              <a:t>Filters</a:t>
            </a:r>
          </a:p>
          <a:p>
            <a:r>
              <a:rPr lang="en-US" dirty="0" smtClean="0"/>
              <a:t>Flash</a:t>
            </a:r>
          </a:p>
          <a:p>
            <a:r>
              <a:rPr lang="en-US" dirty="0" smtClean="0"/>
              <a:t>Gadgets</a:t>
            </a:r>
          </a:p>
        </p:txBody>
      </p:sp>
    </p:spTree>
    <p:extLst>
      <p:ext uri="{BB962C8B-B14F-4D97-AF65-F5344CB8AC3E}">
        <p14:creationId xmlns:p14="http://schemas.microsoft.com/office/powerpoint/2010/main" val="1627278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a:t>
            </a:r>
            <a:endParaRPr lang="en-US" dirty="0"/>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95" r="24745"/>
          <a:stretch/>
        </p:blipFill>
        <p:spPr bwMode="auto">
          <a:xfrm>
            <a:off x="457199" y="1740648"/>
            <a:ext cx="8359833" cy="450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93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a:t>
            </a:r>
            <a:r>
              <a:rPr lang="en-US" dirty="0" smtClean="0"/>
              <a:t>Modes</a:t>
            </a:r>
            <a:endParaRPr lang="en-US" dirty="0"/>
          </a:p>
        </p:txBody>
      </p:sp>
      <p:sp>
        <p:nvSpPr>
          <p:cNvPr id="3" name="Content Placeholder 2"/>
          <p:cNvSpPr>
            <a:spLocks noGrp="1"/>
          </p:cNvSpPr>
          <p:nvPr>
            <p:ph idx="1"/>
          </p:nvPr>
        </p:nvSpPr>
        <p:spPr>
          <a:xfrm>
            <a:off x="0" y="1524000"/>
            <a:ext cx="9144000" cy="5181600"/>
          </a:xfrm>
        </p:spPr>
        <p:txBody>
          <a:bodyPr>
            <a:normAutofit fontScale="85000" lnSpcReduction="10000"/>
          </a:bodyPr>
          <a:lstStyle/>
          <a:p>
            <a:r>
              <a:rPr lang="en-US" dirty="0" smtClean="0"/>
              <a:t>Auto</a:t>
            </a:r>
          </a:p>
          <a:p>
            <a:pPr lvl="1"/>
            <a:r>
              <a:rPr lang="en-US" dirty="0" smtClean="0"/>
              <a:t>Camera selects everything: aperture, shutter speed, focus, ISO, flash - all of it, with no overrides</a:t>
            </a:r>
          </a:p>
          <a:p>
            <a:pPr lvl="1"/>
            <a:r>
              <a:rPr lang="en-US" dirty="0" smtClean="0"/>
              <a:t>Usually works, often doesn’t</a:t>
            </a:r>
          </a:p>
          <a:p>
            <a:r>
              <a:rPr lang="en-US" dirty="0" smtClean="0"/>
              <a:t>Program</a:t>
            </a:r>
          </a:p>
          <a:p>
            <a:pPr lvl="1"/>
            <a:r>
              <a:rPr lang="en-US" dirty="0" smtClean="0"/>
              <a:t>Camera picks aperture &amp; shutter speed; focus can be overridden</a:t>
            </a:r>
          </a:p>
          <a:p>
            <a:r>
              <a:rPr lang="en-US" dirty="0" smtClean="0"/>
              <a:t>Aperture Priority</a:t>
            </a:r>
          </a:p>
          <a:p>
            <a:pPr lvl="1"/>
            <a:r>
              <a:rPr lang="en-US" dirty="0" smtClean="0"/>
              <a:t>User picks the aperture, camera picks the shutter speed to match</a:t>
            </a:r>
          </a:p>
          <a:p>
            <a:pPr lvl="1"/>
            <a:r>
              <a:rPr lang="en-US" dirty="0" smtClean="0"/>
              <a:t>Often the preferred go-to mode for experienced photographers</a:t>
            </a:r>
          </a:p>
          <a:p>
            <a:r>
              <a:rPr lang="en-US" dirty="0" smtClean="0"/>
              <a:t>Shutter Priority</a:t>
            </a:r>
          </a:p>
          <a:p>
            <a:pPr lvl="1"/>
            <a:r>
              <a:rPr lang="en-US" dirty="0"/>
              <a:t>User picks the shutter </a:t>
            </a:r>
            <a:r>
              <a:rPr lang="en-US" dirty="0" smtClean="0"/>
              <a:t>speed, </a:t>
            </a:r>
            <a:r>
              <a:rPr lang="en-US" dirty="0"/>
              <a:t>camera picks the </a:t>
            </a:r>
            <a:r>
              <a:rPr lang="en-US" dirty="0" smtClean="0"/>
              <a:t>aperture to match</a:t>
            </a:r>
          </a:p>
          <a:p>
            <a:r>
              <a:rPr lang="en-US" dirty="0" smtClean="0"/>
              <a:t>Manual</a:t>
            </a:r>
          </a:p>
          <a:p>
            <a:pPr lvl="1"/>
            <a:r>
              <a:rPr lang="en-US" dirty="0" smtClean="0"/>
              <a:t>User gets to/ has to pick all settings</a:t>
            </a:r>
          </a:p>
          <a:p>
            <a:pPr lvl="1"/>
            <a:endParaRPr lang="en-US" dirty="0"/>
          </a:p>
        </p:txBody>
      </p:sp>
    </p:spTree>
    <p:extLst>
      <p:ext uri="{BB962C8B-B14F-4D97-AF65-F5344CB8AC3E}">
        <p14:creationId xmlns:p14="http://schemas.microsoft.com/office/powerpoint/2010/main" val="3663416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Shooting Modes</a:t>
            </a:r>
            <a:endParaRPr lang="en-US" dirty="0"/>
          </a:p>
        </p:txBody>
      </p:sp>
      <p:sp>
        <p:nvSpPr>
          <p:cNvPr id="3" name="Content Placeholder 2"/>
          <p:cNvSpPr>
            <a:spLocks noGrp="1"/>
          </p:cNvSpPr>
          <p:nvPr>
            <p:ph idx="1"/>
          </p:nvPr>
        </p:nvSpPr>
        <p:spPr/>
        <p:txBody>
          <a:bodyPr/>
          <a:lstStyle/>
          <a:p>
            <a:r>
              <a:rPr lang="en-US" dirty="0" smtClean="0"/>
              <a:t>Single shot</a:t>
            </a:r>
          </a:p>
          <a:p>
            <a:r>
              <a:rPr lang="en-US" dirty="0"/>
              <a:t>Self-timer</a:t>
            </a:r>
          </a:p>
          <a:p>
            <a:r>
              <a:rPr lang="en-US" dirty="0" smtClean="0"/>
              <a:t>Burst</a:t>
            </a:r>
          </a:p>
          <a:p>
            <a:r>
              <a:rPr lang="en-US" dirty="0" smtClean="0"/>
              <a:t>Short delay</a:t>
            </a:r>
          </a:p>
          <a:p>
            <a:r>
              <a:rPr lang="en-US" dirty="0" smtClean="0"/>
              <a:t>Remote control</a:t>
            </a:r>
          </a:p>
          <a:p>
            <a:r>
              <a:rPr lang="en-US" dirty="0" smtClean="0"/>
              <a:t>Bulb</a:t>
            </a:r>
          </a:p>
          <a:p>
            <a:r>
              <a:rPr lang="en-US" dirty="0" smtClean="0"/>
              <a:t>Bracketing for HDR</a:t>
            </a:r>
          </a:p>
        </p:txBody>
      </p:sp>
    </p:spTree>
    <p:extLst>
      <p:ext uri="{BB962C8B-B14F-4D97-AF65-F5344CB8AC3E}">
        <p14:creationId xmlns:p14="http://schemas.microsoft.com/office/powerpoint/2010/main" val="39784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 Modes</a:t>
            </a:r>
            <a:endParaRPr lang="en-US" dirty="0"/>
          </a:p>
        </p:txBody>
      </p:sp>
      <p:sp>
        <p:nvSpPr>
          <p:cNvPr id="3" name="Content Placeholder 2"/>
          <p:cNvSpPr>
            <a:spLocks noGrp="1"/>
          </p:cNvSpPr>
          <p:nvPr>
            <p:ph idx="1"/>
          </p:nvPr>
        </p:nvSpPr>
        <p:spPr/>
        <p:txBody>
          <a:bodyPr numCol="3">
            <a:normAutofit/>
          </a:bodyPr>
          <a:lstStyle/>
          <a:p>
            <a:r>
              <a:rPr lang="en-US" dirty="0" smtClean="0"/>
              <a:t>Portrait</a:t>
            </a:r>
          </a:p>
          <a:p>
            <a:r>
              <a:rPr lang="en-US" dirty="0" smtClean="0"/>
              <a:t>Landscape</a:t>
            </a:r>
          </a:p>
          <a:p>
            <a:r>
              <a:rPr lang="en-US" dirty="0" smtClean="0"/>
              <a:t>Night Scene</a:t>
            </a:r>
          </a:p>
          <a:p>
            <a:r>
              <a:rPr lang="en-US" dirty="0" smtClean="0"/>
              <a:t>Night Portrait</a:t>
            </a:r>
          </a:p>
          <a:p>
            <a:r>
              <a:rPr lang="en-US" dirty="0" smtClean="0"/>
              <a:t>Sports</a:t>
            </a:r>
          </a:p>
          <a:p>
            <a:r>
              <a:rPr lang="en-US" dirty="0" smtClean="0"/>
              <a:t>Indoor</a:t>
            </a:r>
          </a:p>
          <a:p>
            <a:r>
              <a:rPr lang="en-US" dirty="0" smtClean="0"/>
              <a:t>Candle</a:t>
            </a:r>
          </a:p>
          <a:p>
            <a:r>
              <a:rPr lang="en-US" dirty="0" smtClean="0"/>
              <a:t>Self Portrait</a:t>
            </a:r>
          </a:p>
          <a:p>
            <a:r>
              <a:rPr lang="en-US" dirty="0" smtClean="0"/>
              <a:t>Sunset</a:t>
            </a:r>
          </a:p>
          <a:p>
            <a:r>
              <a:rPr lang="en-US" dirty="0" smtClean="0"/>
              <a:t>Fireworks</a:t>
            </a:r>
          </a:p>
          <a:p>
            <a:r>
              <a:rPr lang="en-US" dirty="0" smtClean="0"/>
              <a:t>Food </a:t>
            </a:r>
          </a:p>
          <a:p>
            <a:r>
              <a:rPr lang="en-US" dirty="0" smtClean="0"/>
              <a:t>Documents</a:t>
            </a:r>
          </a:p>
          <a:p>
            <a:r>
              <a:rPr lang="en-US" dirty="0" smtClean="0"/>
              <a:t>Beach/Snow</a:t>
            </a:r>
          </a:p>
          <a:p>
            <a:r>
              <a:rPr lang="en-US" dirty="0" smtClean="0"/>
              <a:t>Underwater (4 options)</a:t>
            </a:r>
          </a:p>
          <a:p>
            <a:r>
              <a:rPr lang="en-US" dirty="0" smtClean="0"/>
              <a:t>Snow</a:t>
            </a:r>
          </a:p>
          <a:p>
            <a:r>
              <a:rPr lang="en-US" dirty="0" smtClean="0"/>
              <a:t>Close-up</a:t>
            </a:r>
          </a:p>
          <a:p>
            <a:r>
              <a:rPr lang="en-US" dirty="0" smtClean="0"/>
              <a:t>Museum</a:t>
            </a:r>
          </a:p>
          <a:p>
            <a:r>
              <a:rPr lang="en-US" dirty="0" smtClean="0"/>
              <a:t>Backlight</a:t>
            </a:r>
          </a:p>
          <a:p>
            <a:r>
              <a:rPr lang="en-US" dirty="0" smtClean="0"/>
              <a:t>Panorama</a:t>
            </a:r>
          </a:p>
          <a:p>
            <a:r>
              <a:rPr lang="en-US" dirty="0" smtClean="0"/>
              <a:t>Probably many more…</a:t>
            </a:r>
            <a:endParaRPr lang="en-US" dirty="0"/>
          </a:p>
        </p:txBody>
      </p:sp>
    </p:spTree>
    <p:extLst>
      <p:ext uri="{BB962C8B-B14F-4D97-AF65-F5344CB8AC3E}">
        <p14:creationId xmlns:p14="http://schemas.microsoft.com/office/powerpoint/2010/main" val="165249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Common Scene Modes</a:t>
            </a:r>
            <a:endParaRPr lang="en-US" dirty="0"/>
          </a:p>
        </p:txBody>
      </p:sp>
      <p:sp>
        <p:nvSpPr>
          <p:cNvPr id="3" name="Content Placeholder 2"/>
          <p:cNvSpPr>
            <a:spLocks noGrp="1"/>
          </p:cNvSpPr>
          <p:nvPr>
            <p:ph idx="1"/>
          </p:nvPr>
        </p:nvSpPr>
        <p:spPr>
          <a:xfrm>
            <a:off x="457200" y="1600201"/>
            <a:ext cx="8229600" cy="4800600"/>
          </a:xfrm>
        </p:spPr>
        <p:txBody>
          <a:bodyPr>
            <a:normAutofit fontScale="77500" lnSpcReduction="20000"/>
          </a:bodyPr>
          <a:lstStyle/>
          <a:p>
            <a:r>
              <a:rPr lang="en-US" dirty="0" smtClean="0"/>
              <a:t>Sports</a:t>
            </a:r>
          </a:p>
          <a:p>
            <a:pPr lvl="1"/>
            <a:r>
              <a:rPr lang="en-US" dirty="0" smtClean="0"/>
              <a:t>Increases ISO, for faster shutter speed</a:t>
            </a:r>
          </a:p>
          <a:p>
            <a:r>
              <a:rPr lang="en-US" dirty="0" smtClean="0"/>
              <a:t>Landscape</a:t>
            </a:r>
          </a:p>
          <a:p>
            <a:pPr lvl="1"/>
            <a:r>
              <a:rPr lang="en-US" dirty="0" smtClean="0"/>
              <a:t>Chooses narrower aperture, for longer depth of field</a:t>
            </a:r>
          </a:p>
          <a:p>
            <a:r>
              <a:rPr lang="en-US" dirty="0" smtClean="0"/>
              <a:t>Portrait</a:t>
            </a:r>
          </a:p>
          <a:p>
            <a:pPr lvl="1"/>
            <a:r>
              <a:rPr lang="en-US" dirty="0"/>
              <a:t>Chooses </a:t>
            </a:r>
            <a:r>
              <a:rPr lang="en-US" dirty="0" smtClean="0"/>
              <a:t>wider </a:t>
            </a:r>
            <a:r>
              <a:rPr lang="en-US" dirty="0"/>
              <a:t>aperture, for </a:t>
            </a:r>
            <a:r>
              <a:rPr lang="en-US" dirty="0" smtClean="0"/>
              <a:t>short </a:t>
            </a:r>
            <a:r>
              <a:rPr lang="en-US" dirty="0"/>
              <a:t>depth of </a:t>
            </a:r>
            <a:r>
              <a:rPr lang="en-US" dirty="0" smtClean="0"/>
              <a:t>field</a:t>
            </a:r>
          </a:p>
          <a:p>
            <a:r>
              <a:rPr lang="en-US" dirty="0" smtClean="0"/>
              <a:t>Night Portrait</a:t>
            </a:r>
          </a:p>
          <a:p>
            <a:pPr lvl="1"/>
            <a:r>
              <a:rPr lang="en-US" dirty="0" smtClean="0"/>
              <a:t>Long exposure for background, plus flash for faces</a:t>
            </a:r>
          </a:p>
          <a:p>
            <a:r>
              <a:rPr lang="en-US" dirty="0" smtClean="0"/>
              <a:t>Fireworks</a:t>
            </a:r>
          </a:p>
          <a:p>
            <a:pPr lvl="1"/>
            <a:r>
              <a:rPr lang="en-US" dirty="0" smtClean="0"/>
              <a:t>VERY long exposure (seconds) – must use a tripod</a:t>
            </a:r>
          </a:p>
          <a:p>
            <a:r>
              <a:rPr lang="en-US" dirty="0" smtClean="0"/>
              <a:t>Beach/Snow</a:t>
            </a:r>
          </a:p>
          <a:p>
            <a:pPr lvl="1"/>
            <a:r>
              <a:rPr lang="en-US" dirty="0" smtClean="0"/>
              <a:t>Compensates for bright reflections by increasing exposure</a:t>
            </a:r>
          </a:p>
          <a:p>
            <a:r>
              <a:rPr lang="en-US" dirty="0" smtClean="0"/>
              <a:t>Night Scene</a:t>
            </a:r>
          </a:p>
          <a:p>
            <a:pPr lvl="1"/>
            <a:r>
              <a:rPr lang="en-US" dirty="0" smtClean="0"/>
              <a:t>Increases ISO, for greater light collection, no flash</a:t>
            </a:r>
            <a:endParaRPr lang="en-US" dirty="0"/>
          </a:p>
        </p:txBody>
      </p:sp>
    </p:spTree>
    <p:extLst>
      <p:ext uri="{BB962C8B-B14F-4D97-AF65-F5344CB8AC3E}">
        <p14:creationId xmlns:p14="http://schemas.microsoft.com/office/powerpoint/2010/main" val="2882903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Modes</a:t>
            </a:r>
            <a:endParaRPr lang="en-US" dirty="0"/>
          </a:p>
        </p:txBody>
      </p:sp>
      <p:sp>
        <p:nvSpPr>
          <p:cNvPr id="3" name="Content Placeholder 2"/>
          <p:cNvSpPr>
            <a:spLocks noGrp="1"/>
          </p:cNvSpPr>
          <p:nvPr>
            <p:ph idx="1"/>
          </p:nvPr>
        </p:nvSpPr>
        <p:spPr>
          <a:xfrm>
            <a:off x="457200" y="1600200"/>
            <a:ext cx="8229600" cy="4876799"/>
          </a:xfrm>
        </p:spPr>
        <p:txBody>
          <a:bodyPr>
            <a:normAutofit fontScale="92500" lnSpcReduction="10000"/>
          </a:bodyPr>
          <a:lstStyle/>
          <a:p>
            <a:r>
              <a:rPr lang="en-US" dirty="0" smtClean="0"/>
              <a:t>Autofocus on most new cameras is pretty darned good</a:t>
            </a:r>
          </a:p>
          <a:p>
            <a:pPr lvl="1"/>
            <a:r>
              <a:rPr lang="en-US" dirty="0" smtClean="0"/>
              <a:t>Still </a:t>
            </a:r>
            <a:r>
              <a:rPr lang="en-US" dirty="0" smtClean="0"/>
              <a:t>not always perfectly crisp</a:t>
            </a:r>
          </a:p>
          <a:p>
            <a:pPr lvl="1"/>
            <a:r>
              <a:rPr lang="en-US" dirty="0" smtClean="0"/>
              <a:t>Doesn’t work for all situations</a:t>
            </a:r>
          </a:p>
          <a:p>
            <a:r>
              <a:rPr lang="en-US" dirty="0" smtClean="0"/>
              <a:t>Very dependent on </a:t>
            </a:r>
            <a:r>
              <a:rPr lang="en-US" dirty="0" smtClean="0"/>
              <a:t>having high </a:t>
            </a:r>
            <a:r>
              <a:rPr lang="en-US" dirty="0" smtClean="0"/>
              <a:t>contrast </a:t>
            </a:r>
            <a:r>
              <a:rPr lang="en-US" dirty="0" smtClean="0"/>
              <a:t>areas and lots of light</a:t>
            </a:r>
            <a:endParaRPr lang="en-US" dirty="0" smtClean="0"/>
          </a:p>
          <a:p>
            <a:r>
              <a:rPr lang="en-US" dirty="0" smtClean="0"/>
              <a:t>Focus point can usually be defined on DSLRs</a:t>
            </a:r>
          </a:p>
          <a:p>
            <a:r>
              <a:rPr lang="en-US" dirty="0" smtClean="0"/>
              <a:t>Might still need to tweak the ‘sweet spot</a:t>
            </a:r>
            <a:r>
              <a:rPr lang="en-US" dirty="0" smtClean="0"/>
              <a:t>’</a:t>
            </a:r>
          </a:p>
          <a:p>
            <a:r>
              <a:rPr lang="en-US" dirty="0" smtClean="0"/>
              <a:t>Single vs. continuous autofocus</a:t>
            </a:r>
            <a:endParaRPr lang="en-US" dirty="0" smtClean="0"/>
          </a:p>
          <a:p>
            <a:r>
              <a:rPr lang="en-US" dirty="0" smtClean="0"/>
              <a:t>Manual focus on </a:t>
            </a:r>
            <a:r>
              <a:rPr lang="en-US" dirty="0" smtClean="0"/>
              <a:t>point </a:t>
            </a:r>
            <a:r>
              <a:rPr lang="en-US" dirty="0" smtClean="0"/>
              <a:t>and shoot </a:t>
            </a:r>
            <a:r>
              <a:rPr lang="en-US" dirty="0" smtClean="0"/>
              <a:t>and bridge cameras </a:t>
            </a:r>
            <a:r>
              <a:rPr lang="en-US" dirty="0" smtClean="0"/>
              <a:t>is difficult, if </a:t>
            </a:r>
            <a:r>
              <a:rPr lang="en-US" dirty="0" smtClean="0"/>
              <a:t>possible</a:t>
            </a:r>
          </a:p>
        </p:txBody>
      </p:sp>
    </p:spTree>
    <p:extLst>
      <p:ext uri="{BB962C8B-B14F-4D97-AF65-F5344CB8AC3E}">
        <p14:creationId xmlns:p14="http://schemas.microsoft.com/office/powerpoint/2010/main" val="2214123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Metering</a:t>
            </a:r>
            <a:endParaRPr lang="en-US" dirty="0"/>
          </a:p>
        </p:txBody>
      </p:sp>
      <p:sp>
        <p:nvSpPr>
          <p:cNvPr id="3" name="Content Placeholder 2"/>
          <p:cNvSpPr>
            <a:spLocks noGrp="1"/>
          </p:cNvSpPr>
          <p:nvPr>
            <p:ph idx="1"/>
          </p:nvPr>
        </p:nvSpPr>
        <p:spPr>
          <a:xfrm>
            <a:off x="457200" y="1524000"/>
            <a:ext cx="8229600" cy="5181599"/>
          </a:xfrm>
        </p:spPr>
        <p:txBody>
          <a:bodyPr>
            <a:normAutofit fontScale="92500" lnSpcReduction="20000"/>
          </a:bodyPr>
          <a:lstStyle/>
          <a:p>
            <a:r>
              <a:rPr lang="en-US" dirty="0" smtClean="0"/>
              <a:t>Average</a:t>
            </a:r>
          </a:p>
          <a:p>
            <a:pPr lvl="1"/>
            <a:r>
              <a:rPr lang="en-US" dirty="0" smtClean="0"/>
              <a:t>Original film approach, not used much anymore</a:t>
            </a:r>
          </a:p>
          <a:p>
            <a:r>
              <a:rPr lang="en-US" dirty="0"/>
              <a:t>Spot</a:t>
            </a:r>
          </a:p>
          <a:p>
            <a:pPr lvl="1"/>
            <a:r>
              <a:rPr lang="en-US" dirty="0"/>
              <a:t>~1-5% of the field</a:t>
            </a:r>
          </a:p>
          <a:p>
            <a:pPr lvl="1"/>
            <a:r>
              <a:rPr lang="en-US" dirty="0"/>
              <a:t>Location is usually definable, often in the center</a:t>
            </a:r>
          </a:p>
          <a:p>
            <a:r>
              <a:rPr lang="en-US" dirty="0"/>
              <a:t>Center-weighted average</a:t>
            </a:r>
          </a:p>
          <a:p>
            <a:pPr lvl="1"/>
            <a:r>
              <a:rPr lang="en-US" dirty="0"/>
              <a:t>Central portion represents most of the input</a:t>
            </a:r>
          </a:p>
          <a:p>
            <a:r>
              <a:rPr lang="en-US" dirty="0" smtClean="0"/>
              <a:t>Multi-zone </a:t>
            </a:r>
            <a:r>
              <a:rPr lang="en-US" dirty="0" smtClean="0"/>
              <a:t>metering (aka Matrix, ESP, others)</a:t>
            </a:r>
          </a:p>
          <a:p>
            <a:pPr lvl="1"/>
            <a:r>
              <a:rPr lang="en-US" dirty="0" smtClean="0"/>
              <a:t>Most commonly used default mode</a:t>
            </a:r>
          </a:p>
          <a:p>
            <a:pPr lvl="1"/>
            <a:r>
              <a:rPr lang="en-US" dirty="0" smtClean="0"/>
              <a:t>Mysterious algorithms consider many factors including focus point, light distribution, etc.</a:t>
            </a:r>
          </a:p>
          <a:p>
            <a:r>
              <a:rPr lang="en-US" dirty="0" smtClean="0"/>
              <a:t>Use </a:t>
            </a:r>
            <a:r>
              <a:rPr lang="en-US" dirty="0" smtClean="0"/>
              <a:t>exposure compensation (+/-) to make small adjustments</a:t>
            </a:r>
            <a:endParaRPr lang="en-US" dirty="0"/>
          </a:p>
        </p:txBody>
      </p:sp>
    </p:spTree>
    <p:extLst>
      <p:ext uri="{BB962C8B-B14F-4D97-AF65-F5344CB8AC3E}">
        <p14:creationId xmlns:p14="http://schemas.microsoft.com/office/powerpoint/2010/main" val="4249990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Files/ Image Quality</a:t>
            </a:r>
            <a:endParaRPr lang="en-US" dirty="0"/>
          </a:p>
        </p:txBody>
      </p:sp>
      <p:sp>
        <p:nvSpPr>
          <p:cNvPr id="3" name="Content Placeholder 2"/>
          <p:cNvSpPr>
            <a:spLocks noGrp="1"/>
          </p:cNvSpPr>
          <p:nvPr>
            <p:ph idx="1"/>
          </p:nvPr>
        </p:nvSpPr>
        <p:spPr>
          <a:xfrm>
            <a:off x="381000" y="1524000"/>
            <a:ext cx="8534400" cy="4876800"/>
          </a:xfrm>
        </p:spPr>
        <p:txBody>
          <a:bodyPr>
            <a:normAutofit fontScale="92500" lnSpcReduction="20000"/>
          </a:bodyPr>
          <a:lstStyle/>
          <a:p>
            <a:r>
              <a:rPr lang="en-US" dirty="0" smtClean="0"/>
              <a:t>RAW vs. JPEG</a:t>
            </a:r>
          </a:p>
          <a:p>
            <a:pPr lvl="1"/>
            <a:r>
              <a:rPr lang="en-US" dirty="0" smtClean="0"/>
              <a:t>RAW is all of the data, straight from the sensor</a:t>
            </a:r>
          </a:p>
          <a:p>
            <a:pPr lvl="2"/>
            <a:r>
              <a:rPr lang="en-US" dirty="0" smtClean="0"/>
              <a:t>Largest files, most flexibility later, and highest resolution</a:t>
            </a:r>
          </a:p>
          <a:p>
            <a:pPr lvl="1"/>
            <a:r>
              <a:rPr lang="en-US" dirty="0" smtClean="0"/>
              <a:t>JPEG is processed and compressed before saving</a:t>
            </a:r>
          </a:p>
          <a:p>
            <a:pPr lvl="2"/>
            <a:r>
              <a:rPr lang="en-US" dirty="0" smtClean="0"/>
              <a:t>Losses occur each time it is saved</a:t>
            </a:r>
          </a:p>
          <a:p>
            <a:pPr lvl="2"/>
            <a:r>
              <a:rPr lang="en-US" dirty="0" smtClean="0"/>
              <a:t>Usually several levels of compression available</a:t>
            </a:r>
          </a:p>
          <a:p>
            <a:r>
              <a:rPr lang="en-US" dirty="0" smtClean="0"/>
              <a:t>Why not just maximize everything with RAW?</a:t>
            </a:r>
          </a:p>
          <a:p>
            <a:pPr lvl="1"/>
            <a:r>
              <a:rPr lang="en-US" dirty="0" smtClean="0"/>
              <a:t>E-5 Example (12.3 MP camera)</a:t>
            </a:r>
          </a:p>
          <a:p>
            <a:pPr lvl="2"/>
            <a:r>
              <a:rPr lang="en-US" dirty="0" smtClean="0"/>
              <a:t>RAW file: 12.4 MB, High quality JPEG: 5.3 MB</a:t>
            </a:r>
          </a:p>
          <a:p>
            <a:pPr lvl="2"/>
            <a:r>
              <a:rPr lang="en-US" dirty="0" smtClean="0"/>
              <a:t>Little discernible loss in image quality</a:t>
            </a:r>
          </a:p>
          <a:p>
            <a:pPr lvl="2"/>
            <a:r>
              <a:rPr lang="en-US" dirty="0" smtClean="0"/>
              <a:t>In fact, </a:t>
            </a:r>
            <a:r>
              <a:rPr lang="en-US" dirty="0" smtClean="0"/>
              <a:t>unprocessed RAW </a:t>
            </a:r>
            <a:r>
              <a:rPr lang="en-US" dirty="0" smtClean="0"/>
              <a:t>looks </a:t>
            </a:r>
            <a:r>
              <a:rPr lang="en-US" dirty="0" smtClean="0"/>
              <a:t> </a:t>
            </a:r>
            <a:r>
              <a:rPr lang="en-US" dirty="0" smtClean="0"/>
              <a:t>noisier at high magnification</a:t>
            </a:r>
          </a:p>
          <a:p>
            <a:pPr lvl="1"/>
            <a:r>
              <a:rPr lang="en-US" dirty="0" smtClean="0"/>
              <a:t>Memory cards are big, but not infinite capacity</a:t>
            </a:r>
          </a:p>
          <a:p>
            <a:pPr lvl="1"/>
            <a:r>
              <a:rPr lang="en-US" dirty="0" smtClean="0"/>
              <a:t>RAW is also not as portable between viewers</a:t>
            </a:r>
            <a:endParaRPr lang="en-US" dirty="0"/>
          </a:p>
        </p:txBody>
      </p:sp>
    </p:spTree>
    <p:extLst>
      <p:ext uri="{BB962C8B-B14F-4D97-AF65-F5344CB8AC3E}">
        <p14:creationId xmlns:p14="http://schemas.microsoft.com/office/powerpoint/2010/main" val="570040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vs. JPEG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4876799" y="380998"/>
            <a:ext cx="2438401" cy="1828801"/>
          </a:xfrm>
          <a:ln w="12700" cmpd="dbl">
            <a:solidFill>
              <a:schemeClr val="bg1"/>
            </a:solidFill>
          </a:ln>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150" r="-7150"/>
          <a:stretch/>
        </p:blipFill>
        <p:spPr bwMode="auto">
          <a:xfrm>
            <a:off x="457200" y="2590800"/>
            <a:ext cx="4476712" cy="344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3912" y="2595716"/>
            <a:ext cx="3886016" cy="344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28135" y="6142392"/>
            <a:ext cx="1542474" cy="369332"/>
          </a:xfrm>
          <a:prstGeom prst="rect">
            <a:avLst/>
          </a:prstGeom>
          <a:noFill/>
        </p:spPr>
        <p:txBody>
          <a:bodyPr wrap="none" rtlCol="0">
            <a:spAutoFit/>
          </a:bodyPr>
          <a:lstStyle/>
          <a:p>
            <a:r>
              <a:rPr lang="en-US" dirty="0" smtClean="0"/>
              <a:t>RAW: 12.4 MB</a:t>
            </a:r>
            <a:endParaRPr lang="en-US" dirty="0"/>
          </a:p>
        </p:txBody>
      </p:sp>
      <p:sp>
        <p:nvSpPr>
          <p:cNvPr id="6" name="TextBox 5"/>
          <p:cNvSpPr txBox="1"/>
          <p:nvPr/>
        </p:nvSpPr>
        <p:spPr>
          <a:xfrm>
            <a:off x="5562600" y="6142392"/>
            <a:ext cx="1438214" cy="369332"/>
          </a:xfrm>
          <a:prstGeom prst="rect">
            <a:avLst/>
          </a:prstGeom>
          <a:noFill/>
        </p:spPr>
        <p:txBody>
          <a:bodyPr wrap="none" rtlCol="0">
            <a:spAutoFit/>
          </a:bodyPr>
          <a:lstStyle/>
          <a:p>
            <a:r>
              <a:rPr lang="en-US" dirty="0" smtClean="0"/>
              <a:t>JPEG: 5.3 MB</a:t>
            </a:r>
            <a:endParaRPr lang="en-US" dirty="0"/>
          </a:p>
        </p:txBody>
      </p:sp>
      <p:sp>
        <p:nvSpPr>
          <p:cNvPr id="7" name="TextBox 6"/>
          <p:cNvSpPr txBox="1"/>
          <p:nvPr/>
        </p:nvSpPr>
        <p:spPr>
          <a:xfrm>
            <a:off x="1752600" y="1600200"/>
            <a:ext cx="3352800" cy="646331"/>
          </a:xfrm>
          <a:prstGeom prst="rect">
            <a:avLst/>
          </a:prstGeom>
          <a:noFill/>
        </p:spPr>
        <p:txBody>
          <a:bodyPr wrap="square" rtlCol="0">
            <a:spAutoFit/>
          </a:bodyPr>
          <a:lstStyle/>
          <a:p>
            <a:r>
              <a:rPr lang="en-US" dirty="0" smtClean="0"/>
              <a:t>Olympus E-5; 12.3 MP camera</a:t>
            </a:r>
          </a:p>
          <a:p>
            <a:r>
              <a:rPr lang="en-US" dirty="0" smtClean="0"/>
              <a:t>(MD Renaissance Festival, 2011)</a:t>
            </a:r>
            <a:endParaRPr lang="en-US" dirty="0"/>
          </a:p>
        </p:txBody>
      </p:sp>
      <p:cxnSp>
        <p:nvCxnSpPr>
          <p:cNvPr id="8" name="Straight Arrow Connector 7"/>
          <p:cNvCxnSpPr/>
          <p:nvPr/>
        </p:nvCxnSpPr>
        <p:spPr>
          <a:xfrm flipH="1" flipV="1">
            <a:off x="6705600" y="762000"/>
            <a:ext cx="76200" cy="304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59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Balance</a:t>
            </a:r>
            <a:endParaRPr lang="en-US" dirty="0"/>
          </a:p>
        </p:txBody>
      </p:sp>
      <p:sp>
        <p:nvSpPr>
          <p:cNvPr id="3" name="Content Placeholder 2"/>
          <p:cNvSpPr>
            <a:spLocks noGrp="1"/>
          </p:cNvSpPr>
          <p:nvPr>
            <p:ph idx="1"/>
          </p:nvPr>
        </p:nvSpPr>
        <p:spPr>
          <a:xfrm>
            <a:off x="228600" y="1600200"/>
            <a:ext cx="8686800" cy="4952999"/>
          </a:xfrm>
        </p:spPr>
        <p:txBody>
          <a:bodyPr>
            <a:normAutofit fontScale="92500" lnSpcReduction="10000"/>
          </a:bodyPr>
          <a:lstStyle/>
          <a:p>
            <a:r>
              <a:rPr lang="en-US" dirty="0" smtClean="0"/>
              <a:t>Colors change based on the </a:t>
            </a:r>
            <a:r>
              <a:rPr lang="en-US" dirty="0" smtClean="0"/>
              <a:t>source </a:t>
            </a:r>
            <a:r>
              <a:rPr lang="en-US" dirty="0" smtClean="0"/>
              <a:t>of </a:t>
            </a:r>
            <a:r>
              <a:rPr lang="en-US" dirty="0" smtClean="0"/>
              <a:t>the light</a:t>
            </a:r>
            <a:endParaRPr lang="en-US" dirty="0" smtClean="0"/>
          </a:p>
          <a:p>
            <a:pPr lvl="1"/>
            <a:r>
              <a:rPr lang="en-US" dirty="0" smtClean="0"/>
              <a:t>Light brown shirt in incandescent light can look green in fluorescent light</a:t>
            </a:r>
          </a:p>
          <a:p>
            <a:pPr lvl="1"/>
            <a:r>
              <a:rPr lang="en-US" dirty="0" smtClean="0"/>
              <a:t>Even </a:t>
            </a:r>
            <a:r>
              <a:rPr lang="en-US" dirty="0" smtClean="0"/>
              <a:t>sunlight vs. shade makes a difference</a:t>
            </a:r>
          </a:p>
          <a:p>
            <a:r>
              <a:rPr lang="en-US" dirty="0" smtClean="0"/>
              <a:t>Image is interpreted differently based on settings</a:t>
            </a:r>
          </a:p>
          <a:p>
            <a:r>
              <a:rPr lang="en-US" dirty="0" smtClean="0"/>
              <a:t>Auto white balance is pretty good ~98% of the time</a:t>
            </a:r>
          </a:p>
          <a:p>
            <a:r>
              <a:rPr lang="en-US" dirty="0" smtClean="0"/>
              <a:t>Check your display frequently, and change the WB if necessary</a:t>
            </a:r>
          </a:p>
          <a:p>
            <a:r>
              <a:rPr lang="en-US" dirty="0" smtClean="0"/>
              <a:t>RAW images are not corrected, so you can change it later if it was off</a:t>
            </a:r>
          </a:p>
          <a:p>
            <a:r>
              <a:rPr lang="en-US" dirty="0" smtClean="0"/>
              <a:t>Can also be set WB manually for unusual situations</a:t>
            </a:r>
            <a:endParaRPr lang="en-US" dirty="0"/>
          </a:p>
        </p:txBody>
      </p:sp>
    </p:spTree>
    <p:extLst>
      <p:ext uri="{BB962C8B-B14F-4D97-AF65-F5344CB8AC3E}">
        <p14:creationId xmlns:p14="http://schemas.microsoft.com/office/powerpoint/2010/main" val="275914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a:xfrm>
            <a:off x="381000" y="1600200"/>
            <a:ext cx="8610600" cy="5029200"/>
          </a:xfrm>
        </p:spPr>
        <p:txBody>
          <a:bodyPr>
            <a:normAutofit fontScale="92500" lnSpcReduction="20000"/>
          </a:bodyPr>
          <a:lstStyle/>
          <a:p>
            <a:pPr marL="438912" lvl="1" indent="-320040">
              <a:spcBef>
                <a:spcPts val="0"/>
              </a:spcBef>
              <a:buClr>
                <a:schemeClr val="accent1"/>
              </a:buClr>
              <a:buSzPct val="80000"/>
              <a:buFont typeface="Wingdings 2"/>
              <a:buChar char=""/>
            </a:pPr>
            <a:r>
              <a:rPr lang="en-US" sz="3200" dirty="0" smtClean="0"/>
              <a:t>ISO  (ISO = ASA) </a:t>
            </a:r>
            <a:r>
              <a:rPr lang="en-US" sz="3200" dirty="0"/>
              <a:t>(adjustable</a:t>
            </a:r>
            <a:r>
              <a:rPr lang="en-US" sz="3200" dirty="0" smtClean="0"/>
              <a:t>)</a:t>
            </a:r>
          </a:p>
          <a:p>
            <a:pPr lvl="1"/>
            <a:r>
              <a:rPr lang="en-US" dirty="0" smtClean="0"/>
              <a:t>The sensitivity of the CCD sensor chip</a:t>
            </a:r>
          </a:p>
          <a:p>
            <a:r>
              <a:rPr lang="en-US" dirty="0" smtClean="0"/>
              <a:t>Aperture (adjustable)</a:t>
            </a:r>
          </a:p>
          <a:p>
            <a:pPr lvl="1"/>
            <a:r>
              <a:rPr lang="en-US" dirty="0" smtClean="0"/>
              <a:t>The amount of the lens diameter that you use</a:t>
            </a:r>
          </a:p>
          <a:p>
            <a:r>
              <a:rPr lang="en-US" dirty="0" smtClean="0"/>
              <a:t>White Balance (adjustable)</a:t>
            </a:r>
          </a:p>
          <a:p>
            <a:pPr lvl="1"/>
            <a:r>
              <a:rPr lang="en-US" dirty="0" smtClean="0"/>
              <a:t>The color correction for the light you are in</a:t>
            </a:r>
          </a:p>
          <a:p>
            <a:r>
              <a:rPr lang="en-US" dirty="0" smtClean="0"/>
              <a:t>Optical vs. Digital Zoom</a:t>
            </a:r>
          </a:p>
          <a:p>
            <a:pPr lvl="1"/>
            <a:r>
              <a:rPr lang="en-US" dirty="0" smtClean="0"/>
              <a:t>Optical zoom is </a:t>
            </a:r>
            <a:r>
              <a:rPr lang="en-US" dirty="0" smtClean="0"/>
              <a:t>when </a:t>
            </a:r>
            <a:r>
              <a:rPr lang="en-US" dirty="0" smtClean="0"/>
              <a:t>the lens moves to expand or contract the image</a:t>
            </a:r>
          </a:p>
          <a:p>
            <a:pPr lvl="1"/>
            <a:r>
              <a:rPr lang="en-US" dirty="0" smtClean="0"/>
              <a:t>Digital zoom is a marketing tool – basically just cropping</a:t>
            </a:r>
          </a:p>
          <a:p>
            <a:r>
              <a:rPr lang="en-US" dirty="0" smtClean="0"/>
              <a:t>Live View</a:t>
            </a:r>
          </a:p>
          <a:p>
            <a:pPr lvl="1"/>
            <a:r>
              <a:rPr lang="en-US" dirty="0" smtClean="0"/>
              <a:t>The ability to view the image on the display while you compose the shot</a:t>
            </a:r>
          </a:p>
        </p:txBody>
      </p:sp>
    </p:spTree>
    <p:extLst>
      <p:ext uri="{BB962C8B-B14F-4D97-AF65-F5344CB8AC3E}">
        <p14:creationId xmlns:p14="http://schemas.microsoft.com/office/powerpoint/2010/main" val="2831711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Lenses</a:t>
            </a:r>
            <a:endParaRPr lang="en-US" dirty="0"/>
          </a:p>
        </p:txBody>
      </p:sp>
      <p:sp>
        <p:nvSpPr>
          <p:cNvPr id="3" name="Content Placeholder 2"/>
          <p:cNvSpPr>
            <a:spLocks noGrp="1"/>
          </p:cNvSpPr>
          <p:nvPr>
            <p:ph idx="1"/>
          </p:nvPr>
        </p:nvSpPr>
        <p:spPr>
          <a:xfrm>
            <a:off x="457200" y="1676401"/>
            <a:ext cx="8229600" cy="4724400"/>
          </a:xfrm>
        </p:spPr>
        <p:txBody>
          <a:bodyPr>
            <a:normAutofit fontScale="85000" lnSpcReduction="20000"/>
          </a:bodyPr>
          <a:lstStyle/>
          <a:p>
            <a:r>
              <a:rPr lang="en-US" dirty="0" smtClean="0"/>
              <a:t>Built-in vs. interchangeable</a:t>
            </a:r>
          </a:p>
          <a:p>
            <a:pPr lvl="1"/>
            <a:r>
              <a:rPr lang="en-US" dirty="0" smtClean="0"/>
              <a:t>Depends on the camera type</a:t>
            </a:r>
          </a:p>
          <a:p>
            <a:r>
              <a:rPr lang="en-US" dirty="0" smtClean="0"/>
              <a:t>Fixed vs. zoom</a:t>
            </a:r>
          </a:p>
          <a:p>
            <a:pPr lvl="1"/>
            <a:r>
              <a:rPr lang="en-US" dirty="0" smtClean="0"/>
              <a:t>Fixed is typically lighter and higher image quality</a:t>
            </a:r>
          </a:p>
          <a:p>
            <a:pPr lvl="1"/>
            <a:r>
              <a:rPr lang="en-US" dirty="0" smtClean="0"/>
              <a:t>Zoom is more flexible</a:t>
            </a:r>
          </a:p>
          <a:p>
            <a:r>
              <a:rPr lang="en-US" dirty="0" smtClean="0"/>
              <a:t>Cheap vs. expensive</a:t>
            </a:r>
          </a:p>
          <a:p>
            <a:pPr lvl="1"/>
            <a:r>
              <a:rPr lang="en-US" dirty="0" smtClean="0"/>
              <a:t>More expensive lenses have more elements, better coatings, wider apertures, heavier weight</a:t>
            </a:r>
          </a:p>
          <a:p>
            <a:r>
              <a:rPr lang="en-US" dirty="0" smtClean="0"/>
              <a:t>Macro capability</a:t>
            </a:r>
          </a:p>
          <a:p>
            <a:pPr lvl="1"/>
            <a:r>
              <a:rPr lang="en-US" dirty="0" smtClean="0"/>
              <a:t>Highly detailed close-up images</a:t>
            </a:r>
          </a:p>
          <a:p>
            <a:r>
              <a:rPr lang="en-US" dirty="0" err="1" smtClean="0"/>
              <a:t>Teleconverters</a:t>
            </a:r>
            <a:endParaRPr lang="en-US" dirty="0" smtClean="0"/>
          </a:p>
          <a:p>
            <a:pPr lvl="1"/>
            <a:r>
              <a:rPr lang="en-US" dirty="0" smtClean="0"/>
              <a:t>Goes between camera and lens to produce 1.4, 1.6, or even 2.0 x the focal length</a:t>
            </a:r>
            <a:endParaRPr lang="en-US" dirty="0"/>
          </a:p>
        </p:txBody>
      </p:sp>
    </p:spTree>
    <p:extLst>
      <p:ext uri="{BB962C8B-B14F-4D97-AF65-F5344CB8AC3E}">
        <p14:creationId xmlns:p14="http://schemas.microsoft.com/office/powerpoint/2010/main" val="3379915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Lens Cautions</a:t>
            </a:r>
            <a:endParaRPr lang="en-US" dirty="0"/>
          </a:p>
        </p:txBody>
      </p:sp>
      <p:sp>
        <p:nvSpPr>
          <p:cNvPr id="3" name="Content Placeholder 2"/>
          <p:cNvSpPr>
            <a:spLocks noGrp="1"/>
          </p:cNvSpPr>
          <p:nvPr>
            <p:ph idx="1"/>
          </p:nvPr>
        </p:nvSpPr>
        <p:spPr>
          <a:xfrm>
            <a:off x="152400" y="1600201"/>
            <a:ext cx="8763000" cy="4800600"/>
          </a:xfrm>
        </p:spPr>
        <p:txBody>
          <a:bodyPr>
            <a:normAutofit fontScale="85000" lnSpcReduction="10000"/>
          </a:bodyPr>
          <a:lstStyle/>
          <a:p>
            <a:r>
              <a:rPr lang="en-US" dirty="0" smtClean="0"/>
              <a:t>A ‘wobble’ of only 0.03° will cause the image to move by 1/8” at 20 feet</a:t>
            </a:r>
          </a:p>
          <a:p>
            <a:pPr lvl="1"/>
            <a:r>
              <a:rPr lang="en-US" dirty="0" smtClean="0"/>
              <a:t>With a 50 mm lens, you may not see that</a:t>
            </a:r>
          </a:p>
          <a:p>
            <a:pPr lvl="1"/>
            <a:r>
              <a:rPr lang="en-US" dirty="0" smtClean="0"/>
              <a:t>With a 400 mm lens, it is 8 times bigger, and very noticeable</a:t>
            </a:r>
          </a:p>
          <a:p>
            <a:r>
              <a:rPr lang="en-US" dirty="0" smtClean="0"/>
              <a:t>Zoom lenses are also usually unbalanced when hand held</a:t>
            </a:r>
          </a:p>
          <a:p>
            <a:pPr lvl="1"/>
            <a:r>
              <a:rPr lang="en-US" dirty="0" smtClean="0"/>
              <a:t>More likely to get that 0.03° - or more</a:t>
            </a:r>
          </a:p>
          <a:p>
            <a:r>
              <a:rPr lang="en-US" dirty="0" smtClean="0"/>
              <a:t>They also tend to have smaller apertures, so longer exposure times</a:t>
            </a:r>
          </a:p>
          <a:p>
            <a:r>
              <a:rPr lang="en-US" dirty="0" smtClean="0"/>
              <a:t>Tripods help, but faster shutter speeds are more practical</a:t>
            </a:r>
          </a:p>
          <a:p>
            <a:pPr lvl="1"/>
            <a:r>
              <a:rPr lang="en-US" dirty="0" smtClean="0"/>
              <a:t>Tripod pointing is awkward and slow</a:t>
            </a:r>
          </a:p>
          <a:p>
            <a:pPr lvl="1"/>
            <a:r>
              <a:rPr lang="en-US" dirty="0" smtClean="0"/>
              <a:t>Usually means higher ISO, though </a:t>
            </a:r>
            <a:r>
              <a:rPr lang="en-US" dirty="0" smtClean="0">
                <a:sym typeface="Wingdings" pitchFamily="2" charset="2"/>
              </a:rPr>
              <a:t> more noise</a:t>
            </a:r>
          </a:p>
          <a:p>
            <a:r>
              <a:rPr lang="en-US" dirty="0" smtClean="0">
                <a:sym typeface="Wingdings" pitchFamily="2" charset="2"/>
              </a:rPr>
              <a:t>Thus, the driver for more expensive, “faster” zoom lenses</a:t>
            </a:r>
          </a:p>
        </p:txBody>
      </p:sp>
    </p:spTree>
    <p:extLst>
      <p:ext uri="{BB962C8B-B14F-4D97-AF65-F5344CB8AC3E}">
        <p14:creationId xmlns:p14="http://schemas.microsoft.com/office/powerpoint/2010/main" val="3179494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625" t="18791" r="23439" b="22348"/>
          <a:stretch/>
        </p:blipFill>
        <p:spPr>
          <a:xfrm>
            <a:off x="6477000" y="2133600"/>
            <a:ext cx="2377440" cy="2103120"/>
          </a:xfrm>
          <a:prstGeom prst="rect">
            <a:avLst/>
          </a:prstGeom>
        </p:spPr>
      </p:pic>
      <p:sp>
        <p:nvSpPr>
          <p:cNvPr id="2" name="Title 1"/>
          <p:cNvSpPr>
            <a:spLocks noGrp="1"/>
          </p:cNvSpPr>
          <p:nvPr>
            <p:ph type="title"/>
          </p:nvPr>
        </p:nvSpPr>
        <p:spPr/>
        <p:txBody>
          <a:bodyPr/>
          <a:lstStyle/>
          <a:p>
            <a:r>
              <a:rPr lang="en-US" dirty="0" smtClean="0"/>
              <a:t>Macro</a:t>
            </a:r>
            <a:endParaRPr lang="en-US" dirty="0"/>
          </a:p>
        </p:txBody>
      </p:sp>
      <p:sp>
        <p:nvSpPr>
          <p:cNvPr id="3" name="Content Placeholder 2"/>
          <p:cNvSpPr>
            <a:spLocks noGrp="1"/>
          </p:cNvSpPr>
          <p:nvPr>
            <p:ph idx="1"/>
          </p:nvPr>
        </p:nvSpPr>
        <p:spPr>
          <a:xfrm>
            <a:off x="457200" y="1600200"/>
            <a:ext cx="8229600" cy="5181599"/>
          </a:xfrm>
        </p:spPr>
        <p:txBody>
          <a:bodyPr>
            <a:normAutofit fontScale="92500" lnSpcReduction="10000"/>
          </a:bodyPr>
          <a:lstStyle/>
          <a:p>
            <a:r>
              <a:rPr lang="en-US" dirty="0" smtClean="0"/>
              <a:t>Traditionally, image on negative larger than life</a:t>
            </a:r>
          </a:p>
          <a:p>
            <a:r>
              <a:rPr lang="en-US" dirty="0" smtClean="0"/>
              <a:t>Today, </a:t>
            </a:r>
            <a:r>
              <a:rPr lang="en-US" dirty="0" smtClean="0"/>
              <a:t>4x6 print </a:t>
            </a:r>
            <a:r>
              <a:rPr lang="en-US" dirty="0" smtClean="0"/>
              <a:t>larger than life</a:t>
            </a:r>
          </a:p>
          <a:p>
            <a:r>
              <a:rPr lang="en-US" dirty="0" smtClean="0"/>
              <a:t>Options</a:t>
            </a:r>
          </a:p>
          <a:p>
            <a:pPr lvl="1"/>
            <a:r>
              <a:rPr lang="en-US" dirty="0" smtClean="0"/>
              <a:t>Macro lens</a:t>
            </a:r>
          </a:p>
          <a:p>
            <a:pPr lvl="2"/>
            <a:r>
              <a:rPr lang="en-US" dirty="0" smtClean="0"/>
              <a:t>Many lenses have macro capability built-in</a:t>
            </a:r>
          </a:p>
          <a:p>
            <a:pPr lvl="1"/>
            <a:r>
              <a:rPr lang="en-US" dirty="0" smtClean="0"/>
              <a:t>Extension tubes</a:t>
            </a:r>
          </a:p>
          <a:p>
            <a:pPr lvl="2"/>
            <a:r>
              <a:rPr lang="en-US" dirty="0" smtClean="0"/>
              <a:t>Moves the lens further from the sensor</a:t>
            </a:r>
          </a:p>
          <a:p>
            <a:pPr lvl="1"/>
            <a:r>
              <a:rPr lang="en-US" dirty="0" smtClean="0"/>
              <a:t>Add-on adapters – cheap and poor image quality</a:t>
            </a:r>
          </a:p>
          <a:p>
            <a:pPr lvl="1"/>
            <a:r>
              <a:rPr lang="en-US" dirty="0" smtClean="0"/>
              <a:t>Reversing adapters</a:t>
            </a:r>
          </a:p>
          <a:p>
            <a:r>
              <a:rPr lang="en-US" dirty="0" smtClean="0"/>
              <a:t>Focus and depth of field are very difficult</a:t>
            </a:r>
          </a:p>
          <a:p>
            <a:r>
              <a:rPr lang="en-US" dirty="0" smtClean="0"/>
              <a:t>Lighting can be a real challenge</a:t>
            </a:r>
          </a:p>
          <a:p>
            <a:pPr lvl="1"/>
            <a:r>
              <a:rPr lang="en-US" dirty="0" smtClean="0"/>
              <a:t>Short working distance – can be less than an inch!</a:t>
            </a:r>
          </a:p>
        </p:txBody>
      </p:sp>
    </p:spTree>
    <p:extLst>
      <p:ext uri="{BB962C8B-B14F-4D97-AF65-F5344CB8AC3E}">
        <p14:creationId xmlns:p14="http://schemas.microsoft.com/office/powerpoint/2010/main" val="2947647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Stabilization</a:t>
            </a:r>
            <a:endParaRPr lang="en-US" dirty="0"/>
          </a:p>
        </p:txBody>
      </p:sp>
      <p:sp>
        <p:nvSpPr>
          <p:cNvPr id="3" name="Content Placeholder 2"/>
          <p:cNvSpPr>
            <a:spLocks noGrp="1"/>
          </p:cNvSpPr>
          <p:nvPr>
            <p:ph idx="1"/>
          </p:nvPr>
        </p:nvSpPr>
        <p:spPr>
          <a:xfrm>
            <a:off x="457200" y="1447800"/>
            <a:ext cx="8229600" cy="5181600"/>
          </a:xfrm>
        </p:spPr>
        <p:txBody>
          <a:bodyPr>
            <a:normAutofit fontScale="85000" lnSpcReduction="20000"/>
          </a:bodyPr>
          <a:lstStyle/>
          <a:p>
            <a:pPr marL="438912" lvl="1" indent="-320040">
              <a:spcBef>
                <a:spcPts val="0"/>
              </a:spcBef>
              <a:buClr>
                <a:schemeClr val="accent1"/>
              </a:buClr>
              <a:buSzPct val="80000"/>
              <a:buFont typeface="Wingdings 2"/>
              <a:buChar char=""/>
            </a:pPr>
            <a:r>
              <a:rPr lang="en-US" sz="3200" dirty="0"/>
              <a:t>Uses tiny gyroscopes to detect movement</a:t>
            </a:r>
          </a:p>
          <a:p>
            <a:r>
              <a:rPr lang="en-US" dirty="0" smtClean="0"/>
              <a:t>Optical Image Stabilization</a:t>
            </a:r>
          </a:p>
          <a:p>
            <a:pPr lvl="1"/>
            <a:r>
              <a:rPr lang="en-US" dirty="0" smtClean="0"/>
              <a:t>Lens shifts the optical path, to stabilize the image</a:t>
            </a:r>
          </a:p>
          <a:p>
            <a:pPr lvl="1"/>
            <a:r>
              <a:rPr lang="en-US" dirty="0" smtClean="0"/>
              <a:t>Unique to the lens; extra $ for each lens</a:t>
            </a:r>
          </a:p>
          <a:p>
            <a:pPr lvl="1"/>
            <a:r>
              <a:rPr lang="en-US" dirty="0" smtClean="0"/>
              <a:t>Canon, Nikon, some Sony, Panasonic</a:t>
            </a:r>
          </a:p>
          <a:p>
            <a:r>
              <a:rPr lang="en-US" dirty="0" smtClean="0"/>
              <a:t>Sensor shift</a:t>
            </a:r>
          </a:p>
          <a:p>
            <a:pPr lvl="1"/>
            <a:r>
              <a:rPr lang="en-US" dirty="0" smtClean="0"/>
              <a:t>Sensor is moved to stabilize image</a:t>
            </a:r>
          </a:p>
          <a:p>
            <a:pPr lvl="1"/>
            <a:r>
              <a:rPr lang="en-US" dirty="0" smtClean="0"/>
              <a:t>Works with all lenses, even old film lenses</a:t>
            </a:r>
          </a:p>
          <a:p>
            <a:pPr lvl="1"/>
            <a:r>
              <a:rPr lang="en-US" dirty="0" smtClean="0"/>
              <a:t>Olympus, Pentax, some Sony, Konica-Minolta</a:t>
            </a:r>
          </a:p>
          <a:p>
            <a:r>
              <a:rPr lang="en-US" dirty="0" smtClean="0"/>
              <a:t>Digital Image Stabilization</a:t>
            </a:r>
          </a:p>
          <a:p>
            <a:pPr lvl="1"/>
            <a:r>
              <a:rPr lang="en-US" dirty="0" smtClean="0"/>
              <a:t>Used in some video </a:t>
            </a:r>
            <a:r>
              <a:rPr lang="en-US" dirty="0"/>
              <a:t>cameras</a:t>
            </a:r>
          </a:p>
          <a:p>
            <a:pPr lvl="1"/>
            <a:r>
              <a:rPr lang="en-US" dirty="0" smtClean="0"/>
              <a:t>Computer changes the pixel region from frame to frame</a:t>
            </a:r>
          </a:p>
          <a:p>
            <a:r>
              <a:rPr lang="en-US" dirty="0" smtClean="0"/>
              <a:t>Performance is rated in equivalent stops improvement</a:t>
            </a:r>
          </a:p>
          <a:p>
            <a:r>
              <a:rPr lang="en-US" dirty="0" smtClean="0"/>
              <a:t>Turn image stabilization OFF when using a tripod</a:t>
            </a:r>
          </a:p>
        </p:txBody>
      </p:sp>
    </p:spTree>
    <p:extLst>
      <p:ext uri="{BB962C8B-B14F-4D97-AF65-F5344CB8AC3E}">
        <p14:creationId xmlns:p14="http://schemas.microsoft.com/office/powerpoint/2010/main" val="1730646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a:t>
            </a:r>
            <a:endParaRPr lang="en-US" dirty="0"/>
          </a:p>
        </p:txBody>
      </p:sp>
      <p:sp>
        <p:nvSpPr>
          <p:cNvPr id="3" name="Content Placeholder 2"/>
          <p:cNvSpPr>
            <a:spLocks noGrp="1"/>
          </p:cNvSpPr>
          <p:nvPr>
            <p:ph idx="1"/>
          </p:nvPr>
        </p:nvSpPr>
        <p:spPr>
          <a:xfrm>
            <a:off x="457200" y="1524000"/>
            <a:ext cx="8229600" cy="5105400"/>
          </a:xfrm>
        </p:spPr>
        <p:txBody>
          <a:bodyPr>
            <a:normAutofit fontScale="77500" lnSpcReduction="20000"/>
          </a:bodyPr>
          <a:lstStyle/>
          <a:p>
            <a:r>
              <a:rPr lang="en-US" dirty="0" smtClean="0"/>
              <a:t>Ultraviolet</a:t>
            </a:r>
          </a:p>
          <a:p>
            <a:pPr lvl="1"/>
            <a:r>
              <a:rPr lang="en-US" dirty="0" smtClean="0"/>
              <a:t>Mostly to protect the lens</a:t>
            </a:r>
          </a:p>
          <a:p>
            <a:pPr lvl="1"/>
            <a:r>
              <a:rPr lang="en-US" dirty="0" smtClean="0"/>
              <a:t>Cheap, and nearly invisible in the image</a:t>
            </a:r>
          </a:p>
          <a:p>
            <a:r>
              <a:rPr lang="en-US" dirty="0" smtClean="0"/>
              <a:t>Polarizer</a:t>
            </a:r>
          </a:p>
          <a:p>
            <a:pPr lvl="1"/>
            <a:r>
              <a:rPr lang="en-US" dirty="0" smtClean="0"/>
              <a:t>Reduces glare</a:t>
            </a:r>
          </a:p>
          <a:p>
            <a:pPr lvl="1"/>
            <a:r>
              <a:rPr lang="en-US" dirty="0" smtClean="0"/>
              <a:t>Rotate for best effectiveness</a:t>
            </a:r>
          </a:p>
          <a:p>
            <a:r>
              <a:rPr lang="en-US" dirty="0" smtClean="0"/>
              <a:t>Infrared</a:t>
            </a:r>
          </a:p>
          <a:p>
            <a:pPr lvl="1"/>
            <a:r>
              <a:rPr lang="en-US" dirty="0" smtClean="0"/>
              <a:t>Sees heat, for an ‘other-worldly’ effect</a:t>
            </a:r>
          </a:p>
          <a:p>
            <a:r>
              <a:rPr lang="en-US" dirty="0" smtClean="0"/>
              <a:t>Neutral Density</a:t>
            </a:r>
          </a:p>
          <a:p>
            <a:pPr lvl="1"/>
            <a:r>
              <a:rPr lang="en-US" dirty="0" smtClean="0"/>
              <a:t>Reduces light, without shifting colors</a:t>
            </a:r>
          </a:p>
          <a:p>
            <a:r>
              <a:rPr lang="en-US" dirty="0" smtClean="0"/>
              <a:t>Color</a:t>
            </a:r>
          </a:p>
          <a:p>
            <a:pPr lvl="1"/>
            <a:r>
              <a:rPr lang="en-US" dirty="0" smtClean="0"/>
              <a:t>Highlights individual colors</a:t>
            </a:r>
          </a:p>
          <a:p>
            <a:r>
              <a:rPr lang="en-US" dirty="0" smtClean="0"/>
              <a:t>Gradient</a:t>
            </a:r>
          </a:p>
          <a:p>
            <a:pPr lvl="1"/>
            <a:r>
              <a:rPr lang="en-US" dirty="0" smtClean="0"/>
              <a:t>Neutral density on one end to clear on the other</a:t>
            </a:r>
          </a:p>
          <a:p>
            <a:pPr lvl="1"/>
            <a:r>
              <a:rPr lang="en-US" dirty="0" smtClean="0"/>
              <a:t>Great for darkening skies</a:t>
            </a:r>
            <a:endParaRPr lang="en-US" dirty="0"/>
          </a:p>
        </p:txBody>
      </p:sp>
    </p:spTree>
    <p:extLst>
      <p:ext uri="{BB962C8B-B14F-4D97-AF65-F5344CB8AC3E}">
        <p14:creationId xmlns:p14="http://schemas.microsoft.com/office/powerpoint/2010/main" val="3150902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a:t>
            </a:r>
            <a:endParaRPr lang="en-US" dirty="0"/>
          </a:p>
        </p:txBody>
      </p:sp>
      <p:sp>
        <p:nvSpPr>
          <p:cNvPr id="3" name="Content Placeholder 2"/>
          <p:cNvSpPr>
            <a:spLocks noGrp="1"/>
          </p:cNvSpPr>
          <p:nvPr>
            <p:ph idx="1"/>
          </p:nvPr>
        </p:nvSpPr>
        <p:spPr>
          <a:xfrm>
            <a:off x="304800" y="1524000"/>
            <a:ext cx="8686800" cy="5105399"/>
          </a:xfrm>
        </p:spPr>
        <p:txBody>
          <a:bodyPr>
            <a:normAutofit/>
          </a:bodyPr>
          <a:lstStyle/>
          <a:p>
            <a:r>
              <a:rPr lang="en-US" dirty="0" smtClean="0"/>
              <a:t>Obviously used to brighten a scene</a:t>
            </a:r>
          </a:p>
          <a:p>
            <a:r>
              <a:rPr lang="en-US" dirty="0" smtClean="0"/>
              <a:t>Flash power is determined by the Guide Number</a:t>
            </a:r>
          </a:p>
          <a:p>
            <a:pPr lvl="1"/>
            <a:r>
              <a:rPr lang="en-US" dirty="0" smtClean="0"/>
              <a:t>GN = distance x aperture, at a specific ISO</a:t>
            </a:r>
          </a:p>
          <a:p>
            <a:pPr lvl="1"/>
            <a:r>
              <a:rPr lang="en-US" dirty="0" smtClean="0"/>
              <a:t>Example: 18m at ISO 200 (Olympus E-5 internal)</a:t>
            </a:r>
          </a:p>
          <a:p>
            <a:pPr lvl="1"/>
            <a:r>
              <a:rPr lang="en-US" dirty="0" smtClean="0"/>
              <a:t>Means that at f/5.6 and 200 ISO, anything beyond </a:t>
            </a:r>
            <a:br>
              <a:rPr lang="en-US" dirty="0" smtClean="0"/>
            </a:br>
            <a:r>
              <a:rPr lang="en-US" dirty="0" smtClean="0"/>
              <a:t>3.2 m (~11 </a:t>
            </a:r>
            <a:r>
              <a:rPr lang="en-US" dirty="0" err="1" smtClean="0"/>
              <a:t>ft</a:t>
            </a:r>
            <a:r>
              <a:rPr lang="en-US" dirty="0" smtClean="0"/>
              <a:t>) will not be fully illuminated</a:t>
            </a:r>
          </a:p>
          <a:p>
            <a:r>
              <a:rPr lang="en-US" dirty="0" smtClean="0"/>
              <a:t>External flash </a:t>
            </a:r>
          </a:p>
          <a:p>
            <a:pPr lvl="1"/>
            <a:r>
              <a:rPr lang="en-US" dirty="0" smtClean="0"/>
              <a:t>GN is typically about 30 to 50</a:t>
            </a:r>
          </a:p>
          <a:p>
            <a:pPr lvl="1"/>
            <a:r>
              <a:rPr lang="en-US" dirty="0" smtClean="0"/>
              <a:t>Can be moved off-axis, to control shadows</a:t>
            </a:r>
          </a:p>
          <a:p>
            <a:pPr lvl="1"/>
            <a:r>
              <a:rPr lang="en-US" dirty="0" smtClean="0"/>
              <a:t>Many are remote triggered; can use multiple units</a:t>
            </a:r>
          </a:p>
          <a:p>
            <a:pPr lvl="1"/>
            <a:endParaRPr lang="en-US" dirty="0"/>
          </a:p>
        </p:txBody>
      </p:sp>
    </p:spTree>
    <p:extLst>
      <p:ext uri="{BB962C8B-B14F-4D97-AF65-F5344CB8AC3E}">
        <p14:creationId xmlns:p14="http://schemas.microsoft.com/office/powerpoint/2010/main" val="1380442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Gadgets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Tripod</a:t>
            </a:r>
          </a:p>
          <a:p>
            <a:r>
              <a:rPr lang="en-US" dirty="0" smtClean="0"/>
              <a:t>Shutter release/ Remote control</a:t>
            </a:r>
          </a:p>
          <a:p>
            <a:r>
              <a:rPr lang="en-US" dirty="0" smtClean="0"/>
              <a:t>Monopod</a:t>
            </a:r>
          </a:p>
          <a:p>
            <a:r>
              <a:rPr lang="en-US" dirty="0" smtClean="0"/>
              <a:t>Ballhead</a:t>
            </a:r>
          </a:p>
          <a:p>
            <a:r>
              <a:rPr lang="en-US" dirty="0" smtClean="0"/>
              <a:t>Quick release</a:t>
            </a:r>
          </a:p>
          <a:p>
            <a:r>
              <a:rPr lang="en-US" dirty="0" smtClean="0"/>
              <a:t>Camera Bag</a:t>
            </a:r>
          </a:p>
          <a:p>
            <a:r>
              <a:rPr lang="en-US" dirty="0" smtClean="0"/>
              <a:t>Lens caps</a:t>
            </a:r>
          </a:p>
          <a:p>
            <a:r>
              <a:rPr lang="en-US" dirty="0" smtClean="0"/>
              <a:t>Spare batteries</a:t>
            </a:r>
          </a:p>
          <a:p>
            <a:r>
              <a:rPr lang="en-US" dirty="0" smtClean="0"/>
              <a:t>Screen protector</a:t>
            </a:r>
          </a:p>
          <a:p>
            <a:r>
              <a:rPr lang="en-US" dirty="0" smtClean="0"/>
              <a:t>Spare memory cards</a:t>
            </a:r>
          </a:p>
          <a:p>
            <a:r>
              <a:rPr lang="en-US" dirty="0" smtClean="0"/>
              <a:t>Reflectors/ diffusers</a:t>
            </a:r>
          </a:p>
          <a:p>
            <a:r>
              <a:rPr lang="en-US" dirty="0" smtClean="0"/>
              <a:t>GPS data tagger</a:t>
            </a:r>
          </a:p>
          <a:p>
            <a:r>
              <a:rPr lang="en-US" dirty="0" smtClean="0"/>
              <a:t>The list goes on and on…</a:t>
            </a:r>
            <a:endParaRPr lang="en-US" dirty="0"/>
          </a:p>
        </p:txBody>
      </p:sp>
    </p:spTree>
    <p:extLst>
      <p:ext uri="{BB962C8B-B14F-4D97-AF65-F5344CB8AC3E}">
        <p14:creationId xmlns:p14="http://schemas.microsoft.com/office/powerpoint/2010/main" val="2868755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a:xfrm>
            <a:off x="228600" y="1524000"/>
            <a:ext cx="8610600" cy="5257800"/>
          </a:xfrm>
        </p:spPr>
        <p:txBody>
          <a:bodyPr>
            <a:normAutofit fontScale="77500" lnSpcReduction="20000"/>
          </a:bodyPr>
          <a:lstStyle/>
          <a:p>
            <a:pPr marL="118872" indent="0">
              <a:buNone/>
            </a:pPr>
            <a:r>
              <a:rPr lang="en-US" dirty="0" smtClean="0"/>
              <a:t>Now that I figured out my camera and I’m taking great pictures, I have a bunch of pretty files.  What can I do with them?</a:t>
            </a:r>
          </a:p>
          <a:p>
            <a:r>
              <a:rPr lang="en-US" dirty="0" smtClean="0"/>
              <a:t>Photoshop Elements</a:t>
            </a:r>
          </a:p>
          <a:p>
            <a:pPr lvl="1"/>
            <a:r>
              <a:rPr lang="en-US" dirty="0" smtClean="0"/>
              <a:t>If you think they look great now, just wait…</a:t>
            </a:r>
          </a:p>
          <a:p>
            <a:pPr lvl="1"/>
            <a:r>
              <a:rPr lang="en-US" dirty="0" smtClean="0"/>
              <a:t>Elements has the same basic tools at ~1/10 the price</a:t>
            </a:r>
          </a:p>
          <a:p>
            <a:r>
              <a:rPr lang="en-US" dirty="0" smtClean="0"/>
              <a:t>Prints</a:t>
            </a:r>
          </a:p>
          <a:p>
            <a:pPr lvl="1"/>
            <a:r>
              <a:rPr lang="en-US" dirty="0" smtClean="0"/>
              <a:t>Costco, Target, Wal-Mart, etc.</a:t>
            </a:r>
          </a:p>
          <a:p>
            <a:pPr lvl="1"/>
            <a:r>
              <a:rPr lang="en-US" dirty="0" smtClean="0"/>
              <a:t>Probably not worth using your own printer</a:t>
            </a:r>
          </a:p>
          <a:p>
            <a:pPr lvl="2"/>
            <a:r>
              <a:rPr lang="en-US" dirty="0" smtClean="0"/>
              <a:t>Usually clog up if you don’t print a lot of pictures</a:t>
            </a:r>
          </a:p>
          <a:p>
            <a:r>
              <a:rPr lang="en-US" dirty="0" smtClean="0"/>
              <a:t>Create a photo book about a subject (cheaper than you think)</a:t>
            </a:r>
          </a:p>
          <a:p>
            <a:pPr lvl="1"/>
            <a:r>
              <a:rPr lang="en-US" dirty="0" smtClean="0"/>
              <a:t>Online software and Elements both make it pretty easy</a:t>
            </a:r>
          </a:p>
          <a:p>
            <a:r>
              <a:rPr lang="en-US" dirty="0" smtClean="0"/>
              <a:t>Post them online</a:t>
            </a:r>
          </a:p>
          <a:p>
            <a:pPr lvl="1"/>
            <a:r>
              <a:rPr lang="en-US" dirty="0" smtClean="0"/>
              <a:t>Recommend a Flickr free account</a:t>
            </a:r>
          </a:p>
          <a:p>
            <a:pPr lvl="1"/>
            <a:r>
              <a:rPr lang="en-US" dirty="0" smtClean="0"/>
              <a:t>Photo Club Flickr site – we want to see what you’ve done!</a:t>
            </a:r>
          </a:p>
          <a:p>
            <a:pPr lvl="1"/>
            <a:r>
              <a:rPr lang="en-US" dirty="0" smtClean="0"/>
              <a:t>Facebook, other social media</a:t>
            </a:r>
          </a:p>
          <a:p>
            <a:r>
              <a:rPr lang="en-US" dirty="0" smtClean="0"/>
              <a:t>Digital photo frame display</a:t>
            </a:r>
            <a:endParaRPr lang="en-US" dirty="0"/>
          </a:p>
        </p:txBody>
      </p:sp>
    </p:spTree>
    <p:extLst>
      <p:ext uri="{BB962C8B-B14F-4D97-AF65-F5344CB8AC3E}">
        <p14:creationId xmlns:p14="http://schemas.microsoft.com/office/powerpoint/2010/main" val="2632341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References</a:t>
            </a:r>
            <a:endParaRPr lang="en-US" dirty="0"/>
          </a:p>
        </p:txBody>
      </p:sp>
      <p:sp>
        <p:nvSpPr>
          <p:cNvPr id="3" name="Content Placeholder 2"/>
          <p:cNvSpPr>
            <a:spLocks noGrp="1"/>
          </p:cNvSpPr>
          <p:nvPr>
            <p:ph idx="1"/>
          </p:nvPr>
        </p:nvSpPr>
        <p:spPr>
          <a:xfrm>
            <a:off x="457200" y="1524001"/>
            <a:ext cx="8229600" cy="4876800"/>
          </a:xfrm>
        </p:spPr>
        <p:txBody>
          <a:bodyPr>
            <a:normAutofit fontScale="85000" lnSpcReduction="20000"/>
          </a:bodyPr>
          <a:lstStyle/>
          <a:p>
            <a:r>
              <a:rPr lang="en-US" dirty="0" smtClean="0"/>
              <a:t>Your camera User’s Manual – </a:t>
            </a:r>
            <a:r>
              <a:rPr lang="en-US" u="sng" dirty="0" smtClean="0"/>
              <a:t>read it</a:t>
            </a:r>
            <a:r>
              <a:rPr lang="en-US" dirty="0" smtClean="0"/>
              <a:t>!</a:t>
            </a:r>
          </a:p>
          <a:p>
            <a:pPr lvl="1"/>
            <a:r>
              <a:rPr lang="en-US" dirty="0" smtClean="0"/>
              <a:t>Download it for easy </a:t>
            </a:r>
            <a:r>
              <a:rPr lang="en-US" dirty="0" smtClean="0"/>
              <a:t>searching at home</a:t>
            </a:r>
            <a:endParaRPr lang="en-US" dirty="0" smtClean="0"/>
          </a:p>
          <a:p>
            <a:pPr lvl="1"/>
            <a:r>
              <a:rPr lang="en-US" dirty="0" smtClean="0"/>
              <a:t>Carry it in your camera bag for reference</a:t>
            </a:r>
          </a:p>
          <a:p>
            <a:r>
              <a:rPr lang="en-US" dirty="0" smtClean="0"/>
              <a:t>Web sites</a:t>
            </a:r>
          </a:p>
          <a:p>
            <a:pPr lvl="1"/>
            <a:r>
              <a:rPr lang="en-US" dirty="0" smtClean="0">
                <a:hlinkClick r:id="rId3"/>
              </a:rPr>
              <a:t>www.penncamera.com</a:t>
            </a:r>
            <a:r>
              <a:rPr lang="en-US" dirty="0" smtClean="0"/>
              <a:t> </a:t>
            </a:r>
          </a:p>
          <a:p>
            <a:pPr lvl="1"/>
            <a:r>
              <a:rPr lang="en-US" dirty="0" smtClean="0">
                <a:hlinkClick r:id="rId4"/>
              </a:rPr>
              <a:t>www.DPReview.com</a:t>
            </a:r>
            <a:r>
              <a:rPr lang="en-US" dirty="0" smtClean="0"/>
              <a:t> </a:t>
            </a:r>
          </a:p>
          <a:p>
            <a:pPr lvl="1"/>
            <a:r>
              <a:rPr lang="en-US" dirty="0" smtClean="0">
                <a:hlinkClick r:id="rId5"/>
              </a:rPr>
              <a:t>www.learnmyshot.com</a:t>
            </a:r>
            <a:endParaRPr lang="en-US" dirty="0" smtClean="0"/>
          </a:p>
          <a:p>
            <a:pPr lvl="1"/>
            <a:r>
              <a:rPr lang="en-US" dirty="0" smtClean="0">
                <a:hlinkClick r:id="rId6"/>
              </a:rPr>
              <a:t>www.photoextremist.com</a:t>
            </a:r>
            <a:r>
              <a:rPr lang="en-US" dirty="0" smtClean="0"/>
              <a:t> </a:t>
            </a:r>
          </a:p>
          <a:p>
            <a:pPr lvl="1"/>
            <a:r>
              <a:rPr lang="en-US" dirty="0" smtClean="0"/>
              <a:t>Wikipedia </a:t>
            </a:r>
          </a:p>
          <a:p>
            <a:r>
              <a:rPr lang="en-US" dirty="0" smtClean="0"/>
              <a:t>TV show Wild Photo Adventures</a:t>
            </a:r>
          </a:p>
          <a:p>
            <a:r>
              <a:rPr lang="en-US" dirty="0" smtClean="0"/>
              <a:t>Magazines</a:t>
            </a:r>
          </a:p>
          <a:p>
            <a:pPr lvl="1"/>
            <a:r>
              <a:rPr lang="en-US" dirty="0"/>
              <a:t>Digital Photo</a:t>
            </a:r>
          </a:p>
          <a:p>
            <a:pPr lvl="1"/>
            <a:r>
              <a:rPr lang="en-US" dirty="0" smtClean="0"/>
              <a:t>Popular Photography</a:t>
            </a:r>
          </a:p>
        </p:txBody>
      </p:sp>
    </p:spTree>
    <p:extLst>
      <p:ext uri="{BB962C8B-B14F-4D97-AF65-F5344CB8AC3E}">
        <p14:creationId xmlns:p14="http://schemas.microsoft.com/office/powerpoint/2010/main" val="1462184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a:t>
            </a:r>
            <a:r>
              <a:rPr lang="en-US" sz="3600" dirty="0" smtClean="0"/>
              <a:t>(mostly for DSLRs)</a:t>
            </a:r>
            <a:endParaRPr lang="en-US" sz="4400" dirty="0"/>
          </a:p>
        </p:txBody>
      </p:sp>
      <p:sp>
        <p:nvSpPr>
          <p:cNvPr id="3" name="Content Placeholder 2"/>
          <p:cNvSpPr>
            <a:spLocks noGrp="1"/>
          </p:cNvSpPr>
          <p:nvPr>
            <p:ph idx="1"/>
          </p:nvPr>
        </p:nvSpPr>
        <p:spPr>
          <a:xfrm>
            <a:off x="0" y="1447800"/>
            <a:ext cx="9144000" cy="5410200"/>
          </a:xfrm>
        </p:spPr>
        <p:txBody>
          <a:bodyPr>
            <a:normAutofit fontScale="70000" lnSpcReduction="20000"/>
          </a:bodyPr>
          <a:lstStyle/>
          <a:p>
            <a:r>
              <a:rPr lang="en-US" dirty="0" smtClean="0"/>
              <a:t>Depth of Field</a:t>
            </a:r>
          </a:p>
          <a:p>
            <a:pPr lvl="1"/>
            <a:r>
              <a:rPr lang="en-US" dirty="0" smtClean="0"/>
              <a:t>Select a subject separated from a detailed background, or an inclined floor (grass or carpet)</a:t>
            </a:r>
          </a:p>
          <a:p>
            <a:pPr lvl="1"/>
            <a:r>
              <a:rPr lang="en-US" dirty="0" smtClean="0"/>
              <a:t>Use manual focus on the subject and aperture priority mode</a:t>
            </a:r>
          </a:p>
          <a:p>
            <a:pPr lvl="1"/>
            <a:r>
              <a:rPr lang="en-US" dirty="0" smtClean="0"/>
              <a:t>Shoot a set of images at each of the whole stops (2.8, 4, 5.6, 8,…)</a:t>
            </a:r>
          </a:p>
          <a:p>
            <a:pPr lvl="1"/>
            <a:r>
              <a:rPr lang="en-US" dirty="0" smtClean="0"/>
              <a:t>Compare the area in focus in each</a:t>
            </a:r>
          </a:p>
          <a:p>
            <a:r>
              <a:rPr lang="en-US" dirty="0" smtClean="0"/>
              <a:t>Repeat, but changing ISO by full stops and keep constant f/8</a:t>
            </a:r>
          </a:p>
          <a:p>
            <a:pPr lvl="1"/>
            <a:r>
              <a:rPr lang="en-US" dirty="0" smtClean="0"/>
              <a:t>Notice where the image starts to get grainy for </a:t>
            </a:r>
            <a:r>
              <a:rPr lang="en-US" u="sng" dirty="0" smtClean="0"/>
              <a:t>your</a:t>
            </a:r>
            <a:r>
              <a:rPr lang="en-US" dirty="0" smtClean="0"/>
              <a:t> camera</a:t>
            </a:r>
          </a:p>
          <a:p>
            <a:r>
              <a:rPr lang="en-US" dirty="0" smtClean="0"/>
              <a:t>Repeat, but changing only the white balance</a:t>
            </a:r>
          </a:p>
          <a:p>
            <a:pPr lvl="1"/>
            <a:r>
              <a:rPr lang="en-US" dirty="0" smtClean="0"/>
              <a:t>Which image matches reality?  Did Auto WB pick correctly? </a:t>
            </a:r>
          </a:p>
          <a:p>
            <a:r>
              <a:rPr lang="en-US" dirty="0" smtClean="0"/>
              <a:t>Speed</a:t>
            </a:r>
          </a:p>
          <a:p>
            <a:pPr lvl="1"/>
            <a:r>
              <a:rPr lang="en-US" dirty="0" smtClean="0"/>
              <a:t>Use manual focus and shutter priority mode</a:t>
            </a:r>
          </a:p>
          <a:p>
            <a:pPr lvl="1"/>
            <a:r>
              <a:rPr lang="en-US" dirty="0" smtClean="0"/>
              <a:t>Focusing on the street, hold your camera steady, and shoot images of moving cars at 1 sec, ½ sec, ¼ sec,… to the fastest your camera will go</a:t>
            </a:r>
          </a:p>
          <a:p>
            <a:pPr lvl="1"/>
            <a:r>
              <a:rPr lang="en-US" dirty="0" smtClean="0"/>
              <a:t>Compare the ability to stop the action vs. shutter speed</a:t>
            </a:r>
          </a:p>
          <a:p>
            <a:pPr lvl="1"/>
            <a:r>
              <a:rPr lang="en-US" dirty="0"/>
              <a:t>Also notice what happens to the steady background in each shot</a:t>
            </a:r>
          </a:p>
          <a:p>
            <a:pPr lvl="1"/>
            <a:r>
              <a:rPr lang="en-US" dirty="0" smtClean="0"/>
              <a:t>Do the same thing while panning</a:t>
            </a:r>
          </a:p>
        </p:txBody>
      </p:sp>
    </p:spTree>
    <p:extLst>
      <p:ext uri="{BB962C8B-B14F-4D97-AF65-F5344CB8AC3E}">
        <p14:creationId xmlns:p14="http://schemas.microsoft.com/office/powerpoint/2010/main" val="159676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Stops</a:t>
            </a:r>
            <a:endParaRPr lang="en-US" dirty="0"/>
          </a:p>
        </p:txBody>
      </p:sp>
      <p:sp>
        <p:nvSpPr>
          <p:cNvPr id="3" name="Content Placeholder 2"/>
          <p:cNvSpPr>
            <a:spLocks noGrp="1"/>
          </p:cNvSpPr>
          <p:nvPr>
            <p:ph idx="1"/>
          </p:nvPr>
        </p:nvSpPr>
        <p:spPr>
          <a:xfrm>
            <a:off x="457200" y="1524000"/>
            <a:ext cx="8229600" cy="5105400"/>
          </a:xfrm>
        </p:spPr>
        <p:txBody>
          <a:bodyPr>
            <a:normAutofit/>
          </a:bodyPr>
          <a:lstStyle/>
          <a:p>
            <a:r>
              <a:rPr lang="en-US" dirty="0" smtClean="0"/>
              <a:t>A whole ‘stop’ is a change in the amount of light by half or double</a:t>
            </a:r>
          </a:p>
          <a:p>
            <a:pPr lvl="1"/>
            <a:r>
              <a:rPr lang="en-US" dirty="0" smtClean="0"/>
              <a:t>1/250 sec </a:t>
            </a:r>
            <a:r>
              <a:rPr lang="en-US" dirty="0" smtClean="0">
                <a:sym typeface="Wingdings" pitchFamily="2" charset="2"/>
              </a:rPr>
              <a:t> </a:t>
            </a:r>
            <a:r>
              <a:rPr lang="en-US" sz="3200" dirty="0" smtClean="0">
                <a:sym typeface="Wingdings" pitchFamily="2" charset="2"/>
              </a:rPr>
              <a:t>1/125</a:t>
            </a:r>
            <a:r>
              <a:rPr lang="en-US" dirty="0" smtClean="0">
                <a:sym typeface="Wingdings" pitchFamily="2" charset="2"/>
              </a:rPr>
              <a:t> sec  </a:t>
            </a:r>
            <a:r>
              <a:rPr lang="en-US" sz="3600" dirty="0" smtClean="0">
                <a:sym typeface="Wingdings" pitchFamily="2" charset="2"/>
              </a:rPr>
              <a:t>1/60</a:t>
            </a:r>
            <a:r>
              <a:rPr lang="en-US" dirty="0" smtClean="0">
                <a:sym typeface="Wingdings" pitchFamily="2" charset="2"/>
              </a:rPr>
              <a:t> sec</a:t>
            </a:r>
          </a:p>
          <a:p>
            <a:pPr lvl="1"/>
            <a:r>
              <a:rPr lang="en-US" sz="3600" dirty="0" smtClean="0">
                <a:sym typeface="Wingdings" pitchFamily="2" charset="2"/>
              </a:rPr>
              <a:t>400</a:t>
            </a:r>
            <a:r>
              <a:rPr lang="en-US" dirty="0" smtClean="0">
                <a:sym typeface="Wingdings" pitchFamily="2" charset="2"/>
              </a:rPr>
              <a:t> ISO  </a:t>
            </a:r>
            <a:r>
              <a:rPr lang="en-US" sz="3200" dirty="0" smtClean="0">
                <a:sym typeface="Wingdings" pitchFamily="2" charset="2"/>
              </a:rPr>
              <a:t>200</a:t>
            </a:r>
            <a:r>
              <a:rPr lang="en-US" dirty="0" smtClean="0">
                <a:sym typeface="Wingdings" pitchFamily="2" charset="2"/>
              </a:rPr>
              <a:t> ISO  100 ISO</a:t>
            </a:r>
          </a:p>
          <a:p>
            <a:r>
              <a:rPr lang="en-US" dirty="0" smtClean="0">
                <a:sym typeface="Wingdings" pitchFamily="2" charset="2"/>
              </a:rPr>
              <a:t>Aperture numbers change by a factor of 1.4</a:t>
            </a:r>
          </a:p>
          <a:p>
            <a:pPr lvl="1"/>
            <a:r>
              <a:rPr lang="en-US" dirty="0" smtClean="0">
                <a:sym typeface="Wingdings" pitchFamily="2" charset="2"/>
              </a:rPr>
              <a:t>Square root of 2, since double the light is 2x area</a:t>
            </a:r>
          </a:p>
          <a:p>
            <a:pPr lvl="1"/>
            <a:r>
              <a:rPr lang="en-US" dirty="0" smtClean="0">
                <a:sym typeface="Wingdings" pitchFamily="2" charset="2"/>
              </a:rPr>
              <a:t>Area of a circle is </a:t>
            </a:r>
            <a:r>
              <a:rPr lang="el-GR" dirty="0" smtClean="0">
                <a:sym typeface="Wingdings" pitchFamily="2" charset="2"/>
              </a:rPr>
              <a:t>π</a:t>
            </a:r>
            <a:r>
              <a:rPr lang="en-US" dirty="0" smtClean="0">
                <a:sym typeface="Wingdings" pitchFamily="2" charset="2"/>
              </a:rPr>
              <a:t> r</a:t>
            </a:r>
            <a:r>
              <a:rPr lang="en-US" baseline="30000" dirty="0" smtClean="0">
                <a:sym typeface="Wingdings" pitchFamily="2" charset="2"/>
              </a:rPr>
              <a:t>2</a:t>
            </a:r>
            <a:r>
              <a:rPr lang="en-US" dirty="0" smtClean="0">
                <a:sym typeface="Wingdings" pitchFamily="2" charset="2"/>
              </a:rPr>
              <a:t> </a:t>
            </a:r>
          </a:p>
          <a:p>
            <a:pPr lvl="1"/>
            <a:r>
              <a:rPr lang="en-US" dirty="0" smtClean="0">
                <a:sym typeface="Wingdings" pitchFamily="2" charset="2"/>
              </a:rPr>
              <a:t>f/4  </a:t>
            </a:r>
            <a:r>
              <a:rPr lang="en-US" sz="3200" dirty="0" smtClean="0">
                <a:sym typeface="Wingdings" pitchFamily="2" charset="2"/>
              </a:rPr>
              <a:t>f/2.8</a:t>
            </a:r>
            <a:r>
              <a:rPr lang="en-US" dirty="0" smtClean="0">
                <a:sym typeface="Wingdings" pitchFamily="2" charset="2"/>
              </a:rPr>
              <a:t>  </a:t>
            </a:r>
            <a:r>
              <a:rPr lang="en-US" sz="3600" dirty="0" smtClean="0">
                <a:sym typeface="Wingdings" pitchFamily="2" charset="2"/>
              </a:rPr>
              <a:t>f/2</a:t>
            </a:r>
          </a:p>
          <a:p>
            <a:r>
              <a:rPr lang="en-US" dirty="0" smtClean="0"/>
              <a:t>Most cameras also show partial stops</a:t>
            </a:r>
            <a:endParaRPr lang="en-US" dirty="0"/>
          </a:p>
        </p:txBody>
      </p:sp>
    </p:spTree>
    <p:extLst>
      <p:ext uri="{BB962C8B-B14F-4D97-AF65-F5344CB8AC3E}">
        <p14:creationId xmlns:p14="http://schemas.microsoft.com/office/powerpoint/2010/main" val="3211085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Exercises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Minimum focusing distance</a:t>
            </a:r>
          </a:p>
          <a:p>
            <a:pPr lvl="1"/>
            <a:r>
              <a:rPr lang="en-US" dirty="0" smtClean="0"/>
              <a:t>Take a picture straight-on of a newspaper page, at your lowest zoom focal length</a:t>
            </a:r>
          </a:p>
          <a:p>
            <a:pPr lvl="2"/>
            <a:r>
              <a:rPr lang="en-US" dirty="0" smtClean="0"/>
              <a:t>Move closer, until the auto focus won’t focus any more</a:t>
            </a:r>
          </a:p>
          <a:p>
            <a:pPr lvl="2"/>
            <a:r>
              <a:rPr lang="en-US" dirty="0" smtClean="0"/>
              <a:t>Repeat at the highest zoom focal length</a:t>
            </a:r>
          </a:p>
          <a:p>
            <a:pPr lvl="2"/>
            <a:r>
              <a:rPr lang="en-US" dirty="0" smtClean="0"/>
              <a:t>Compare the highest magnification and the working distance</a:t>
            </a:r>
          </a:p>
          <a:p>
            <a:r>
              <a:rPr lang="en-US" dirty="0" smtClean="0"/>
              <a:t>Image stabilization</a:t>
            </a:r>
          </a:p>
          <a:p>
            <a:pPr lvl="1"/>
            <a:r>
              <a:rPr lang="en-US" dirty="0" smtClean="0"/>
              <a:t>Hand-hold, without IS, in shutter priority, and take longer and longer exposures of the same sharp subject</a:t>
            </a:r>
          </a:p>
          <a:p>
            <a:pPr lvl="2"/>
            <a:r>
              <a:rPr lang="en-US" dirty="0" smtClean="0"/>
              <a:t>Where does the image get soft?</a:t>
            </a:r>
          </a:p>
          <a:p>
            <a:pPr lvl="2"/>
            <a:r>
              <a:rPr lang="en-US" dirty="0" smtClean="0"/>
              <a:t>Repeat with IS on, if you have it</a:t>
            </a:r>
          </a:p>
          <a:p>
            <a:pPr lvl="2"/>
            <a:r>
              <a:rPr lang="en-US" dirty="0" smtClean="0"/>
              <a:t>Repeat at different zoom focal lengths</a:t>
            </a:r>
            <a:endParaRPr lang="en-US" dirty="0"/>
          </a:p>
        </p:txBody>
      </p:sp>
    </p:spTree>
    <p:extLst>
      <p:ext uri="{BB962C8B-B14F-4D97-AF65-F5344CB8AC3E}">
        <p14:creationId xmlns:p14="http://schemas.microsoft.com/office/powerpoint/2010/main" val="37646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Exposure Review</a:t>
            </a:r>
            <a:br>
              <a:rPr lang="en-US" dirty="0" smtClean="0"/>
            </a:br>
            <a:r>
              <a:rPr lang="en-US" dirty="0" smtClean="0"/>
              <a:t>Sunny 16 Rule</a:t>
            </a:r>
            <a:endParaRPr lang="en-US" dirty="0"/>
          </a:p>
        </p:txBody>
      </p:sp>
      <p:sp>
        <p:nvSpPr>
          <p:cNvPr id="3" name="Content Placeholder 2"/>
          <p:cNvSpPr>
            <a:spLocks noGrp="1"/>
          </p:cNvSpPr>
          <p:nvPr>
            <p:ph idx="1"/>
          </p:nvPr>
        </p:nvSpPr>
        <p:spPr>
          <a:xfrm>
            <a:off x="457200" y="5657255"/>
            <a:ext cx="8458200" cy="685800"/>
          </a:xfrm>
        </p:spPr>
        <p:txBody>
          <a:bodyPr>
            <a:normAutofit fontScale="92500"/>
          </a:bodyPr>
          <a:lstStyle/>
          <a:p>
            <a:pPr marL="118872" indent="0">
              <a:buNone/>
            </a:pPr>
            <a:r>
              <a:rPr lang="en-US" dirty="0" smtClean="0"/>
              <a:t>On a sunny day, at f/16, the shutter speed is </a:t>
            </a:r>
            <a:r>
              <a:rPr lang="en-US" sz="3000" dirty="0" smtClean="0">
                <a:latin typeface="Arial" pitchFamily="34" charset="0"/>
                <a:cs typeface="Arial" pitchFamily="34" charset="0"/>
              </a:rPr>
              <a:t>1</a:t>
            </a:r>
            <a:r>
              <a:rPr lang="en-US" dirty="0" smtClean="0"/>
              <a:t>/ISO</a:t>
            </a:r>
            <a:endParaRPr lang="en-US" dirty="0"/>
          </a:p>
        </p:txBody>
      </p:sp>
      <p:sp>
        <p:nvSpPr>
          <p:cNvPr id="5" name="TextBox 4"/>
          <p:cNvSpPr txBox="1"/>
          <p:nvPr/>
        </p:nvSpPr>
        <p:spPr>
          <a:xfrm>
            <a:off x="1752599" y="5290066"/>
            <a:ext cx="1298241" cy="369332"/>
          </a:xfrm>
          <a:prstGeom prst="rect">
            <a:avLst/>
          </a:prstGeom>
          <a:noFill/>
        </p:spPr>
        <p:txBody>
          <a:bodyPr wrap="none" rtlCol="0">
            <a:spAutoFit/>
          </a:bodyPr>
          <a:lstStyle/>
          <a:p>
            <a:r>
              <a:rPr lang="en-US" dirty="0" smtClean="0"/>
              <a:t>Stop Action</a:t>
            </a:r>
            <a:endParaRPr lang="en-US" dirty="0"/>
          </a:p>
        </p:txBody>
      </p:sp>
      <p:sp>
        <p:nvSpPr>
          <p:cNvPr id="6" name="TextBox 5"/>
          <p:cNvSpPr txBox="1"/>
          <p:nvPr/>
        </p:nvSpPr>
        <p:spPr>
          <a:xfrm>
            <a:off x="4495800" y="5290066"/>
            <a:ext cx="1649682" cy="369332"/>
          </a:xfrm>
          <a:prstGeom prst="rect">
            <a:avLst/>
          </a:prstGeom>
          <a:noFill/>
        </p:spPr>
        <p:txBody>
          <a:bodyPr wrap="none" rtlCol="0">
            <a:spAutoFit/>
          </a:bodyPr>
          <a:lstStyle/>
          <a:p>
            <a:r>
              <a:rPr lang="en-US" dirty="0" smtClean="0"/>
              <a:t>Tripod Zone  </a:t>
            </a:r>
            <a:r>
              <a:rPr lang="en-US" dirty="0" smtClean="0">
                <a:sym typeface="Wingdings" pitchFamily="2" charset="2"/>
              </a:rPr>
              <a:t></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990572970"/>
              </p:ext>
            </p:extLst>
          </p:nvPr>
        </p:nvGraphicFramePr>
        <p:xfrm>
          <a:off x="1119187" y="1447800"/>
          <a:ext cx="6753225"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3848100" y="20097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607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Exposure Review</a:t>
            </a:r>
            <a:br>
              <a:rPr lang="en-US" dirty="0" smtClean="0"/>
            </a:br>
            <a:r>
              <a:rPr lang="en-US" dirty="0" smtClean="0"/>
              <a:t>Sunny 16 Rule</a:t>
            </a:r>
            <a:endParaRPr lang="en-US" dirty="0"/>
          </a:p>
        </p:txBody>
      </p:sp>
      <p:sp>
        <p:nvSpPr>
          <p:cNvPr id="3" name="Content Placeholder 2"/>
          <p:cNvSpPr>
            <a:spLocks noGrp="1"/>
          </p:cNvSpPr>
          <p:nvPr>
            <p:ph idx="1"/>
          </p:nvPr>
        </p:nvSpPr>
        <p:spPr>
          <a:xfrm>
            <a:off x="304800" y="5472589"/>
            <a:ext cx="8610600" cy="1143000"/>
          </a:xfrm>
        </p:spPr>
        <p:txBody>
          <a:bodyPr>
            <a:normAutofit/>
          </a:bodyPr>
          <a:lstStyle/>
          <a:p>
            <a:pPr marL="118872" indent="0">
              <a:buNone/>
            </a:pPr>
            <a:r>
              <a:rPr lang="en-US" dirty="0" smtClean="0"/>
              <a:t>On a sunny day, at f/16, the shutter speed is </a:t>
            </a:r>
            <a:r>
              <a:rPr lang="en-US" sz="2800" dirty="0" smtClean="0">
                <a:latin typeface="Arial" pitchFamily="34" charset="0"/>
                <a:cs typeface="Arial" pitchFamily="34" charset="0"/>
              </a:rPr>
              <a:t>1</a:t>
            </a:r>
            <a:r>
              <a:rPr lang="en-US" dirty="0" smtClean="0"/>
              <a:t>/ISO</a:t>
            </a:r>
          </a:p>
          <a:p>
            <a:pPr marL="118872" indent="0">
              <a:buNone/>
            </a:pPr>
            <a:r>
              <a:rPr lang="en-US" dirty="0" smtClean="0"/>
              <a:t>These ISOs are one stop apart.</a:t>
            </a:r>
            <a:endParaRPr lang="en-US" dirty="0"/>
          </a:p>
        </p:txBody>
      </p:sp>
      <p:sp>
        <p:nvSpPr>
          <p:cNvPr id="5" name="TextBox 4"/>
          <p:cNvSpPr txBox="1"/>
          <p:nvPr/>
        </p:nvSpPr>
        <p:spPr>
          <a:xfrm>
            <a:off x="1752599" y="5290066"/>
            <a:ext cx="1298241" cy="369332"/>
          </a:xfrm>
          <a:prstGeom prst="rect">
            <a:avLst/>
          </a:prstGeom>
          <a:noFill/>
        </p:spPr>
        <p:txBody>
          <a:bodyPr wrap="none" rtlCol="0">
            <a:spAutoFit/>
          </a:bodyPr>
          <a:lstStyle/>
          <a:p>
            <a:r>
              <a:rPr lang="en-US" dirty="0" smtClean="0"/>
              <a:t>Stop Action</a:t>
            </a:r>
            <a:endParaRPr lang="en-US" dirty="0"/>
          </a:p>
        </p:txBody>
      </p:sp>
      <p:sp>
        <p:nvSpPr>
          <p:cNvPr id="6" name="TextBox 5"/>
          <p:cNvSpPr txBox="1"/>
          <p:nvPr/>
        </p:nvSpPr>
        <p:spPr>
          <a:xfrm>
            <a:off x="4495800" y="5290066"/>
            <a:ext cx="1649682" cy="369332"/>
          </a:xfrm>
          <a:prstGeom prst="rect">
            <a:avLst/>
          </a:prstGeom>
          <a:noFill/>
        </p:spPr>
        <p:txBody>
          <a:bodyPr wrap="none" rtlCol="0">
            <a:spAutoFit/>
          </a:bodyPr>
          <a:lstStyle/>
          <a:p>
            <a:r>
              <a:rPr lang="en-US" dirty="0" smtClean="0"/>
              <a:t>Tripod Zone  </a:t>
            </a:r>
            <a:r>
              <a:rPr lang="en-US" dirty="0" smtClean="0">
                <a:sym typeface="Wingdings" pitchFamily="2" charset="2"/>
              </a:rPr>
              <a:t></a:t>
            </a:r>
            <a:endParaRPr lang="en-US" dirty="0"/>
          </a:p>
        </p:txBody>
      </p:sp>
      <p:sp>
        <p:nvSpPr>
          <p:cNvPr id="8" name="Oval 7"/>
          <p:cNvSpPr/>
          <p:nvPr/>
        </p:nvSpPr>
        <p:spPr>
          <a:xfrm>
            <a:off x="4267200" y="202128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85611145"/>
              </p:ext>
            </p:extLst>
          </p:nvPr>
        </p:nvGraphicFramePr>
        <p:xfrm>
          <a:off x="1119187" y="1473637"/>
          <a:ext cx="6753225"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a:xfrm>
            <a:off x="3012740" y="201558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90800" y="20097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33600" y="20097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14499" y="20097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86200" y="201558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429000" y="201942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15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Exposure Review</a:t>
            </a:r>
            <a:br>
              <a:rPr lang="en-US" dirty="0" smtClean="0"/>
            </a:br>
            <a:r>
              <a:rPr lang="en-US" sz="4000" dirty="0" smtClean="0"/>
              <a:t>Sunny 16 Rule – in the shade (-2 stops)</a:t>
            </a:r>
            <a:endParaRPr lang="en-US" sz="4000" dirty="0"/>
          </a:p>
        </p:txBody>
      </p:sp>
      <p:sp>
        <p:nvSpPr>
          <p:cNvPr id="3" name="Content Placeholder 2"/>
          <p:cNvSpPr>
            <a:spLocks noGrp="1"/>
          </p:cNvSpPr>
          <p:nvPr>
            <p:ph idx="1"/>
          </p:nvPr>
        </p:nvSpPr>
        <p:spPr>
          <a:xfrm>
            <a:off x="457200" y="5486400"/>
            <a:ext cx="8458200" cy="1219200"/>
          </a:xfrm>
        </p:spPr>
        <p:txBody>
          <a:bodyPr>
            <a:normAutofit/>
          </a:bodyPr>
          <a:lstStyle/>
          <a:p>
            <a:pPr marL="118872" indent="0">
              <a:buNone/>
            </a:pPr>
            <a:r>
              <a:rPr lang="en-US" dirty="0" smtClean="0"/>
              <a:t>At f/16, the shutter speed is </a:t>
            </a:r>
            <a:r>
              <a:rPr lang="en-US" sz="2800" dirty="0" smtClean="0">
                <a:latin typeface="Arial" pitchFamily="34" charset="0"/>
                <a:cs typeface="Arial" pitchFamily="34" charset="0"/>
              </a:rPr>
              <a:t>1</a:t>
            </a:r>
            <a:r>
              <a:rPr lang="en-US" dirty="0" smtClean="0"/>
              <a:t>/ISO + </a:t>
            </a:r>
            <a:r>
              <a:rPr lang="en-US" sz="2800" dirty="0" smtClean="0">
                <a:latin typeface="Arial" pitchFamily="34" charset="0"/>
                <a:cs typeface="Arial" pitchFamily="34" charset="0"/>
              </a:rPr>
              <a:t>2</a:t>
            </a:r>
            <a:r>
              <a:rPr lang="en-US" dirty="0" smtClean="0"/>
              <a:t> stops</a:t>
            </a:r>
          </a:p>
          <a:p>
            <a:pPr marL="118872" indent="0">
              <a:buNone/>
            </a:pPr>
            <a:r>
              <a:rPr lang="en-US" sz="2800" dirty="0" smtClean="0">
                <a:latin typeface="Arial" pitchFamily="34" charset="0"/>
                <a:cs typeface="Arial" pitchFamily="34" charset="0"/>
              </a:rPr>
              <a:t>1/100</a:t>
            </a:r>
            <a:r>
              <a:rPr lang="en-US" dirty="0" smtClean="0"/>
              <a:t> sec + </a:t>
            </a:r>
            <a:r>
              <a:rPr lang="en-US" sz="2800" dirty="0" smtClean="0">
                <a:latin typeface="Arial" pitchFamily="34" charset="0"/>
                <a:cs typeface="Arial" pitchFamily="34" charset="0"/>
              </a:rPr>
              <a:t>2</a:t>
            </a:r>
            <a:r>
              <a:rPr lang="en-US" dirty="0" smtClean="0"/>
              <a:t> stops  more light is </a:t>
            </a:r>
            <a:r>
              <a:rPr lang="en-US" sz="2800" dirty="0" smtClean="0">
                <a:latin typeface="Arial" pitchFamily="34" charset="0"/>
                <a:cs typeface="Arial" pitchFamily="34" charset="0"/>
              </a:rPr>
              <a:t>1/25</a:t>
            </a:r>
            <a:r>
              <a:rPr lang="en-US" dirty="0" smtClean="0"/>
              <a:t> sec</a:t>
            </a:r>
            <a:endParaRPr lang="en-US" dirty="0"/>
          </a:p>
        </p:txBody>
      </p:sp>
      <p:sp>
        <p:nvSpPr>
          <p:cNvPr id="5" name="TextBox 4"/>
          <p:cNvSpPr txBox="1"/>
          <p:nvPr/>
        </p:nvSpPr>
        <p:spPr>
          <a:xfrm>
            <a:off x="1752599" y="5290066"/>
            <a:ext cx="1298241" cy="369332"/>
          </a:xfrm>
          <a:prstGeom prst="rect">
            <a:avLst/>
          </a:prstGeom>
          <a:noFill/>
        </p:spPr>
        <p:txBody>
          <a:bodyPr wrap="none" rtlCol="0">
            <a:spAutoFit/>
          </a:bodyPr>
          <a:lstStyle/>
          <a:p>
            <a:r>
              <a:rPr lang="en-US" dirty="0" smtClean="0"/>
              <a:t>Stop Action</a:t>
            </a:r>
            <a:endParaRPr lang="en-US" dirty="0"/>
          </a:p>
        </p:txBody>
      </p:sp>
      <p:sp>
        <p:nvSpPr>
          <p:cNvPr id="6" name="TextBox 5"/>
          <p:cNvSpPr txBox="1"/>
          <p:nvPr/>
        </p:nvSpPr>
        <p:spPr>
          <a:xfrm>
            <a:off x="4495800" y="5290066"/>
            <a:ext cx="1699376" cy="369332"/>
          </a:xfrm>
          <a:prstGeom prst="rect">
            <a:avLst/>
          </a:prstGeom>
          <a:noFill/>
        </p:spPr>
        <p:txBody>
          <a:bodyPr wrap="none" rtlCol="0">
            <a:spAutoFit/>
          </a:bodyPr>
          <a:lstStyle/>
          <a:p>
            <a:r>
              <a:rPr lang="en-US" b="1" dirty="0" smtClean="0">
                <a:solidFill>
                  <a:srgbClr val="FF0000"/>
                </a:solidFill>
              </a:rPr>
              <a:t>Tripod Zone  </a:t>
            </a:r>
            <a:r>
              <a:rPr lang="en-US" b="1" dirty="0" smtClean="0">
                <a:solidFill>
                  <a:srgbClr val="FF0000"/>
                </a:solidFill>
                <a:sym typeface="Wingdings" pitchFamily="2" charset="2"/>
              </a:rPr>
              <a:t></a:t>
            </a:r>
            <a:endParaRPr lang="en-US" b="1" dirty="0">
              <a:solidFill>
                <a:srgbClr val="FF0000"/>
              </a:solidFill>
            </a:endParaRPr>
          </a:p>
        </p:txBody>
      </p:sp>
      <p:graphicFrame>
        <p:nvGraphicFramePr>
          <p:cNvPr id="10" name="Chart 9"/>
          <p:cNvGraphicFramePr>
            <a:graphicFrameLocks/>
          </p:cNvGraphicFramePr>
          <p:nvPr>
            <p:extLst>
              <p:ext uri="{D42A27DB-BD31-4B8C-83A1-F6EECF244321}">
                <p14:modId xmlns:p14="http://schemas.microsoft.com/office/powerpoint/2010/main" val="3447108850"/>
              </p:ext>
            </p:extLst>
          </p:nvPr>
        </p:nvGraphicFramePr>
        <p:xfrm>
          <a:off x="1195387" y="1447800"/>
          <a:ext cx="6753225" cy="4026932"/>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4800600" y="201549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607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Exposure Review</a:t>
            </a:r>
            <a:br>
              <a:rPr lang="en-US" dirty="0" smtClean="0"/>
            </a:br>
            <a:r>
              <a:rPr lang="en-US" sz="4000" dirty="0" smtClean="0"/>
              <a:t>Sunny 16 Rule – indoors (-</a:t>
            </a:r>
            <a:r>
              <a:rPr lang="en-US" sz="3600" dirty="0" smtClean="0">
                <a:latin typeface="Arial" pitchFamily="34" charset="0"/>
                <a:cs typeface="Arial" pitchFamily="34" charset="0"/>
              </a:rPr>
              <a:t>4</a:t>
            </a:r>
            <a:r>
              <a:rPr lang="en-US" sz="4000" dirty="0" smtClean="0"/>
              <a:t> stops)</a:t>
            </a:r>
            <a:endParaRPr lang="en-US" sz="4000" dirty="0"/>
          </a:p>
        </p:txBody>
      </p:sp>
      <p:sp>
        <p:nvSpPr>
          <p:cNvPr id="3" name="Content Placeholder 2"/>
          <p:cNvSpPr>
            <a:spLocks noGrp="1"/>
          </p:cNvSpPr>
          <p:nvPr>
            <p:ph idx="1"/>
          </p:nvPr>
        </p:nvSpPr>
        <p:spPr>
          <a:xfrm>
            <a:off x="457200" y="5486400"/>
            <a:ext cx="8458200" cy="1219200"/>
          </a:xfrm>
        </p:spPr>
        <p:txBody>
          <a:bodyPr>
            <a:normAutofit/>
          </a:bodyPr>
          <a:lstStyle/>
          <a:p>
            <a:pPr marL="118872" indent="0">
              <a:buNone/>
            </a:pPr>
            <a:r>
              <a:rPr lang="en-US" dirty="0" smtClean="0"/>
              <a:t>At f/16, the shutter speed is </a:t>
            </a:r>
            <a:r>
              <a:rPr lang="en-US" sz="2800" dirty="0" smtClean="0">
                <a:latin typeface="Arial" pitchFamily="34" charset="0"/>
                <a:cs typeface="Arial" pitchFamily="34" charset="0"/>
              </a:rPr>
              <a:t>1</a:t>
            </a:r>
            <a:r>
              <a:rPr lang="en-US" dirty="0" smtClean="0"/>
              <a:t>/ISO + </a:t>
            </a:r>
            <a:r>
              <a:rPr lang="en-US" sz="2800" dirty="0" smtClean="0">
                <a:latin typeface="Arial" pitchFamily="34" charset="0"/>
                <a:cs typeface="Arial" pitchFamily="34" charset="0"/>
              </a:rPr>
              <a:t>4</a:t>
            </a:r>
            <a:r>
              <a:rPr lang="en-US" dirty="0" smtClean="0"/>
              <a:t> stops</a:t>
            </a:r>
          </a:p>
          <a:p>
            <a:pPr marL="118872" indent="0">
              <a:buNone/>
            </a:pPr>
            <a:r>
              <a:rPr lang="en-US" sz="2800" dirty="0" smtClean="0">
                <a:latin typeface="Arial" pitchFamily="34" charset="0"/>
                <a:cs typeface="Arial" pitchFamily="34" charset="0"/>
              </a:rPr>
              <a:t>1/100</a:t>
            </a:r>
            <a:r>
              <a:rPr lang="en-US" dirty="0" smtClean="0"/>
              <a:t> sec + </a:t>
            </a:r>
            <a:r>
              <a:rPr lang="en-US" sz="2800" dirty="0" smtClean="0">
                <a:latin typeface="Arial" pitchFamily="34" charset="0"/>
                <a:cs typeface="Arial" pitchFamily="34" charset="0"/>
              </a:rPr>
              <a:t>4</a:t>
            </a:r>
            <a:r>
              <a:rPr lang="en-US" dirty="0" smtClean="0"/>
              <a:t> stops  more light is </a:t>
            </a:r>
            <a:r>
              <a:rPr lang="en-US" sz="2800" dirty="0" smtClean="0">
                <a:latin typeface="Arial" pitchFamily="34" charset="0"/>
                <a:cs typeface="Arial" pitchFamily="34" charset="0"/>
              </a:rPr>
              <a:t>1/6</a:t>
            </a:r>
            <a:r>
              <a:rPr lang="en-US" dirty="0" smtClean="0"/>
              <a:t> sec</a:t>
            </a:r>
            <a:endParaRPr lang="en-US" dirty="0"/>
          </a:p>
        </p:txBody>
      </p:sp>
      <p:sp>
        <p:nvSpPr>
          <p:cNvPr id="5" name="TextBox 4"/>
          <p:cNvSpPr txBox="1"/>
          <p:nvPr/>
        </p:nvSpPr>
        <p:spPr>
          <a:xfrm>
            <a:off x="1752599" y="5290066"/>
            <a:ext cx="1298241" cy="369332"/>
          </a:xfrm>
          <a:prstGeom prst="rect">
            <a:avLst/>
          </a:prstGeom>
          <a:noFill/>
        </p:spPr>
        <p:txBody>
          <a:bodyPr wrap="none" rtlCol="0">
            <a:spAutoFit/>
          </a:bodyPr>
          <a:lstStyle/>
          <a:p>
            <a:r>
              <a:rPr lang="en-US" dirty="0" smtClean="0"/>
              <a:t>Stop Action</a:t>
            </a:r>
            <a:endParaRPr lang="en-US" dirty="0"/>
          </a:p>
        </p:txBody>
      </p:sp>
      <p:sp>
        <p:nvSpPr>
          <p:cNvPr id="6" name="TextBox 5"/>
          <p:cNvSpPr txBox="1"/>
          <p:nvPr/>
        </p:nvSpPr>
        <p:spPr>
          <a:xfrm>
            <a:off x="4495800" y="5290066"/>
            <a:ext cx="1699376" cy="369332"/>
          </a:xfrm>
          <a:prstGeom prst="rect">
            <a:avLst/>
          </a:prstGeom>
          <a:noFill/>
        </p:spPr>
        <p:txBody>
          <a:bodyPr wrap="none" rtlCol="0">
            <a:spAutoFit/>
          </a:bodyPr>
          <a:lstStyle/>
          <a:p>
            <a:r>
              <a:rPr lang="en-US" b="1" dirty="0" smtClean="0">
                <a:solidFill>
                  <a:srgbClr val="FF0000"/>
                </a:solidFill>
              </a:rPr>
              <a:t>Tripod Zone  </a:t>
            </a:r>
            <a:r>
              <a:rPr lang="en-US" b="1" dirty="0" smtClean="0">
                <a:solidFill>
                  <a:srgbClr val="FF0000"/>
                </a:solidFill>
                <a:sym typeface="Wingdings" pitchFamily="2" charset="2"/>
              </a:rPr>
              <a:t></a:t>
            </a:r>
            <a:endParaRPr lang="en-US" b="1" dirty="0">
              <a:solidFill>
                <a:srgbClr val="FF0000"/>
              </a:solidFill>
            </a:endParaRPr>
          </a:p>
        </p:txBody>
      </p:sp>
      <p:graphicFrame>
        <p:nvGraphicFramePr>
          <p:cNvPr id="9" name="Chart 8"/>
          <p:cNvGraphicFramePr>
            <a:graphicFrameLocks/>
          </p:cNvGraphicFramePr>
          <p:nvPr>
            <p:extLst>
              <p:ext uri="{D42A27DB-BD31-4B8C-83A1-F6EECF244321}">
                <p14:modId xmlns:p14="http://schemas.microsoft.com/office/powerpoint/2010/main" val="628332634"/>
              </p:ext>
            </p:extLst>
          </p:nvPr>
        </p:nvGraphicFramePr>
        <p:xfrm>
          <a:off x="1119187" y="1447800"/>
          <a:ext cx="6753225" cy="4026932"/>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5562600" y="201549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3962400" y="2091690"/>
            <a:ext cx="1447800" cy="14897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962400" y="2015490"/>
            <a:ext cx="1447800" cy="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626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Types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415" y="4029759"/>
            <a:ext cx="3251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99" t="18333" r="5000" b="21668"/>
          <a:stretch/>
        </p:blipFill>
        <p:spPr bwMode="auto">
          <a:xfrm>
            <a:off x="3766185" y="1550035"/>
            <a:ext cx="2329815" cy="155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06" t="18573" r="2856" b="20475"/>
          <a:stretch/>
        </p:blipFill>
        <p:spPr bwMode="auto">
          <a:xfrm>
            <a:off x="1371600" y="1550035"/>
            <a:ext cx="2358430" cy="150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04" t="30129" r="1689" b="16883"/>
          <a:stretch/>
        </p:blipFill>
        <p:spPr bwMode="auto">
          <a:xfrm>
            <a:off x="6172200" y="1524000"/>
            <a:ext cx="274320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66" t="4943" r="5882" b="4706"/>
          <a:stretch/>
        </p:blipFill>
        <p:spPr bwMode="auto">
          <a:xfrm>
            <a:off x="1483995" y="4577715"/>
            <a:ext cx="2194560"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481" t="3466" r="5591" b="2047"/>
          <a:stretch/>
        </p:blipFill>
        <p:spPr bwMode="auto">
          <a:xfrm>
            <a:off x="3466147" y="3137535"/>
            <a:ext cx="210312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84" t="7420" r="4777" b="8086"/>
          <a:stretch/>
        </p:blipFill>
        <p:spPr bwMode="auto">
          <a:xfrm>
            <a:off x="137160" y="3137535"/>
            <a:ext cx="2103120"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304800" y="3137535"/>
            <a:ext cx="8425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38800" y="3137535"/>
            <a:ext cx="0" cy="3491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1686171"/>
            <a:ext cx="1054904" cy="646331"/>
          </a:xfrm>
          <a:prstGeom prst="rect">
            <a:avLst/>
          </a:prstGeom>
          <a:noFill/>
        </p:spPr>
        <p:txBody>
          <a:bodyPr wrap="none" rtlCol="0">
            <a:spAutoFit/>
          </a:bodyPr>
          <a:lstStyle/>
          <a:p>
            <a:r>
              <a:rPr lang="en-US" dirty="0" smtClean="0"/>
              <a:t>“Pocket” </a:t>
            </a:r>
          </a:p>
          <a:p>
            <a:r>
              <a:rPr lang="en-US" dirty="0" smtClean="0"/>
              <a:t>Camera</a:t>
            </a:r>
            <a:endParaRPr lang="en-US" dirty="0"/>
          </a:p>
        </p:txBody>
      </p:sp>
      <p:sp>
        <p:nvSpPr>
          <p:cNvPr id="12" name="TextBox 11"/>
          <p:cNvSpPr txBox="1"/>
          <p:nvPr/>
        </p:nvSpPr>
        <p:spPr>
          <a:xfrm>
            <a:off x="126579" y="2341246"/>
            <a:ext cx="1245021" cy="646331"/>
          </a:xfrm>
          <a:prstGeom prst="rect">
            <a:avLst/>
          </a:prstGeom>
          <a:noFill/>
        </p:spPr>
        <p:txBody>
          <a:bodyPr wrap="none" rtlCol="0">
            <a:spAutoFit/>
          </a:bodyPr>
          <a:lstStyle/>
          <a:p>
            <a:pPr algn="ctr"/>
            <a:r>
              <a:rPr lang="en-US" dirty="0" smtClean="0"/>
              <a:t>“Point </a:t>
            </a:r>
          </a:p>
          <a:p>
            <a:pPr algn="ctr"/>
            <a:r>
              <a:rPr lang="en-US" dirty="0" smtClean="0"/>
              <a:t>and Shoot”</a:t>
            </a:r>
            <a:endParaRPr lang="en-US" dirty="0"/>
          </a:p>
        </p:txBody>
      </p:sp>
      <p:sp>
        <p:nvSpPr>
          <p:cNvPr id="13" name="TextBox 12"/>
          <p:cNvSpPr txBox="1"/>
          <p:nvPr/>
        </p:nvSpPr>
        <p:spPr>
          <a:xfrm>
            <a:off x="6248400" y="3240643"/>
            <a:ext cx="1446999" cy="923330"/>
          </a:xfrm>
          <a:prstGeom prst="rect">
            <a:avLst/>
          </a:prstGeom>
          <a:noFill/>
        </p:spPr>
        <p:txBody>
          <a:bodyPr wrap="none" rtlCol="0">
            <a:spAutoFit/>
          </a:bodyPr>
          <a:lstStyle/>
          <a:p>
            <a:pPr algn="ctr"/>
            <a:r>
              <a:rPr lang="en-US" u="sng" dirty="0" smtClean="0"/>
              <a:t>DSLR</a:t>
            </a:r>
          </a:p>
          <a:p>
            <a:pPr algn="ctr"/>
            <a:r>
              <a:rPr lang="en-US" dirty="0" smtClean="0"/>
              <a:t>Digital Single</a:t>
            </a:r>
          </a:p>
          <a:p>
            <a:pPr algn="ctr"/>
            <a:r>
              <a:rPr lang="en-US" dirty="0" smtClean="0"/>
              <a:t>Lens Reflex</a:t>
            </a:r>
            <a:endParaRPr lang="en-US" dirty="0"/>
          </a:p>
        </p:txBody>
      </p:sp>
      <p:sp>
        <p:nvSpPr>
          <p:cNvPr id="15" name="TextBox 14"/>
          <p:cNvSpPr txBox="1"/>
          <p:nvPr/>
        </p:nvSpPr>
        <p:spPr>
          <a:xfrm>
            <a:off x="244024" y="5455335"/>
            <a:ext cx="1040670" cy="646331"/>
          </a:xfrm>
          <a:prstGeom prst="rect">
            <a:avLst/>
          </a:prstGeom>
          <a:noFill/>
        </p:spPr>
        <p:txBody>
          <a:bodyPr wrap="none" rtlCol="0">
            <a:spAutoFit/>
          </a:bodyPr>
          <a:lstStyle/>
          <a:p>
            <a:pPr algn="ctr"/>
            <a:r>
              <a:rPr lang="en-US" dirty="0" smtClean="0"/>
              <a:t>“Bridge” </a:t>
            </a:r>
          </a:p>
          <a:p>
            <a:pPr algn="ctr"/>
            <a:r>
              <a:rPr lang="en-US" dirty="0" smtClean="0"/>
              <a:t>Camera</a:t>
            </a:r>
            <a:endParaRPr lang="en-US" dirty="0"/>
          </a:p>
        </p:txBody>
      </p:sp>
    </p:spTree>
    <p:extLst>
      <p:ext uri="{BB962C8B-B14F-4D97-AF65-F5344CB8AC3E}">
        <p14:creationId xmlns:p14="http://schemas.microsoft.com/office/powerpoint/2010/main" val="7126188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3240</TotalTime>
  <Words>12350</Words>
  <Application>Microsoft Office PowerPoint</Application>
  <PresentationFormat>On-screen Show (4:3)</PresentationFormat>
  <Paragraphs>789</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Module</vt:lpstr>
      <vt:lpstr>GSFC Photography Club Introduction to Digital Photography Class  Session 2 – Camera Mechanics</vt:lpstr>
      <vt:lpstr>Agenda</vt:lpstr>
      <vt:lpstr>Terms</vt:lpstr>
      <vt:lpstr>Stops</vt:lpstr>
      <vt:lpstr>Exposure Review Sunny 16 Rule</vt:lpstr>
      <vt:lpstr>Exposure Review Sunny 16 Rule</vt:lpstr>
      <vt:lpstr>Exposure Review Sunny 16 Rule – in the shade (-2 stops)</vt:lpstr>
      <vt:lpstr>Exposure Review Sunny 16 Rule – indoors (-4 stops)</vt:lpstr>
      <vt:lpstr>Camera Types</vt:lpstr>
      <vt:lpstr>Brands</vt:lpstr>
      <vt:lpstr>Differences Between Camera Types (in a very general sense)</vt:lpstr>
      <vt:lpstr>Camera Parts</vt:lpstr>
      <vt:lpstr>What’s inside a DSLR?</vt:lpstr>
      <vt:lpstr>Sensors (size does matter)</vt:lpstr>
      <vt:lpstr>Pixel Size  determines light gathering ability</vt:lpstr>
      <vt:lpstr>Crop Factor</vt:lpstr>
      <vt:lpstr>Memory</vt:lpstr>
      <vt:lpstr>Memory Card Speed</vt:lpstr>
      <vt:lpstr>Camera Settings</vt:lpstr>
      <vt:lpstr>Checklist</vt:lpstr>
      <vt:lpstr>Exposure Modes</vt:lpstr>
      <vt:lpstr>Shooting Modes</vt:lpstr>
      <vt:lpstr>Scene Modes</vt:lpstr>
      <vt:lpstr>A Few Common Scene Modes</vt:lpstr>
      <vt:lpstr>Focus Modes</vt:lpstr>
      <vt:lpstr>Metering</vt:lpstr>
      <vt:lpstr>Files/ Image Quality</vt:lpstr>
      <vt:lpstr>RAW vs. JPEG</vt:lpstr>
      <vt:lpstr>White Balance</vt:lpstr>
      <vt:lpstr>Lenses</vt:lpstr>
      <vt:lpstr>Zoom Lens Cautions</vt:lpstr>
      <vt:lpstr>Macro</vt:lpstr>
      <vt:lpstr>Image Stabilization</vt:lpstr>
      <vt:lpstr>Filters</vt:lpstr>
      <vt:lpstr>Flash</vt:lpstr>
      <vt:lpstr>Gadgets</vt:lpstr>
      <vt:lpstr>What next?</vt:lpstr>
      <vt:lpstr>Recommended References</vt:lpstr>
      <vt:lpstr>Exercises (mostly for DSLRs)</vt:lpstr>
      <vt:lpstr>More Exercises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Hull</dc:creator>
  <cp:lastModifiedBy>Scott Hull</cp:lastModifiedBy>
  <cp:revision>132</cp:revision>
  <dcterms:created xsi:type="dcterms:W3CDTF">2012-01-28T21:20:16Z</dcterms:created>
  <dcterms:modified xsi:type="dcterms:W3CDTF">2012-02-06T05:28:41Z</dcterms:modified>
</cp:coreProperties>
</file>