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p:restoredTop sz="94740"/>
  </p:normalViewPr>
  <p:slideViewPr>
    <p:cSldViewPr snapToGrid="0" snapToObjects="1">
      <p:cViewPr varScale="1">
        <p:scale>
          <a:sx n="143" d="100"/>
          <a:sy n="143" d="100"/>
        </p:scale>
        <p:origin x="24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2650-8012-8742-B99F-7AAFA6AF2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7E1E3F-9CF7-3F45-BE37-A608515E9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9A9E01-1D8C-8840-80CF-7D35511F858A}"/>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30543A5A-4D4B-5D45-B11F-1F913DCDB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D2FD9-E37B-7144-B62F-8C58436D48D6}"/>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3480226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23D6-89BE-FF48-9CDC-5FFCC5FB23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870242-8C62-A446-B18E-FB790D8161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68173-D7A0-E14A-AA25-78648E72BE13}"/>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128CC658-BA07-2642-9B9B-961BC07AA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BC54E-FDE1-9642-882B-949F3A0B1DD3}"/>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102673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A9D92-F1C7-8842-B135-3D91EC374F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82A5F-88D5-2B43-BE77-F97124776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06869-A5D9-6B4A-9F44-22620C01BBB8}"/>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AACD4CD6-7C18-6F4E-BAA4-076006803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6DE60-F7C7-234C-93EE-5EAA019C9401}"/>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217985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F990-0CC8-E445-8D3A-EBA5B1E3EB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63A26-7415-A243-8E0C-602C9518D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DA750-B390-A848-A1AD-4616CC3397C6}"/>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1C47A174-1B73-C149-A117-4DEF465F2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AA0AB-A657-6D49-B6C3-27366BB57C6D}"/>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121380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8ED0-2D89-FA40-B069-B9F3AB865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80ADF-C2AD-3E4F-914F-6675C9A13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D1977-AD6E-EE40-8DB0-2E83EFFB19CE}"/>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E872E0E7-5BD6-094A-A663-2B61298C0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6A962-0377-E04C-83E3-D9A1F485B399}"/>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12938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D071-B25A-D44E-A377-B14D3E34A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6AB4F-BE09-824A-981D-C645578AD1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CC76E-19F5-474D-94C4-D0B7FD022D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37DD94-C8CD-214F-B91A-9DA767AA1E11}"/>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6" name="Footer Placeholder 5">
            <a:extLst>
              <a:ext uri="{FF2B5EF4-FFF2-40B4-BE49-F238E27FC236}">
                <a16:creationId xmlns:a16="http://schemas.microsoft.com/office/drawing/2014/main" id="{1BC9A0E7-8C52-AE40-9E7E-9A26DCF33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30DA1-0CA9-A74F-A465-BDA1F7F89EDA}"/>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98421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0896-1623-684C-9264-0DB638D62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1EABDF-441E-C94C-8F1C-E4E99258F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E5AC9-449F-294C-9F54-ED0F505F6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75EF3-FF73-F64C-9E57-5DEB008E2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7AD61-5D26-8140-AF49-E1557EA9DA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883FD8-2A16-9E44-868F-647C3405065A}"/>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8" name="Footer Placeholder 7">
            <a:extLst>
              <a:ext uri="{FF2B5EF4-FFF2-40B4-BE49-F238E27FC236}">
                <a16:creationId xmlns:a16="http://schemas.microsoft.com/office/drawing/2014/main" id="{7BC02A11-41BB-F041-A772-CA3064BF75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34B954-A285-D349-9C4E-E8114D0FADD3}"/>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338043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B258-2707-1A40-A801-B965626AD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0D21BF-3E64-0742-901B-B21DC9FE3447}"/>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4" name="Footer Placeholder 3">
            <a:extLst>
              <a:ext uri="{FF2B5EF4-FFF2-40B4-BE49-F238E27FC236}">
                <a16:creationId xmlns:a16="http://schemas.microsoft.com/office/drawing/2014/main" id="{A81443FE-A2C7-4645-B1C1-BF5F3FD02E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645AAE-D0DD-A44C-8ABD-BCE5E7441C30}"/>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127283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1913F-5961-2547-AE51-46FB06817BD1}"/>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3" name="Footer Placeholder 2">
            <a:extLst>
              <a:ext uri="{FF2B5EF4-FFF2-40B4-BE49-F238E27FC236}">
                <a16:creationId xmlns:a16="http://schemas.microsoft.com/office/drawing/2014/main" id="{4D506448-C293-844A-9E83-4B109CE4F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C6B84B-94ED-2A47-9024-A9EFBCB023FC}"/>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3528224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CF67-B14D-164B-9A55-791CC939C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86E6E-E126-4142-A867-F57B39EA3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7AF73-1CBA-A549-9B54-6A87D5A53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2127A-B0FE-B846-86F6-CE2A3600A240}"/>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6" name="Footer Placeholder 5">
            <a:extLst>
              <a:ext uri="{FF2B5EF4-FFF2-40B4-BE49-F238E27FC236}">
                <a16:creationId xmlns:a16="http://schemas.microsoft.com/office/drawing/2014/main" id="{AE69F10D-0247-D546-801F-36B5E312E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95F18-5B31-F843-BE06-8601864CF36B}"/>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212161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105D-ECD0-5C44-88EF-6931B33C0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4D41D-AF74-0E41-9DF8-6B1897260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9940B3-576C-E14E-BB3C-C9616CC62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DF5C6-85B7-A54B-8D1B-2D70C611FDC7}"/>
              </a:ext>
            </a:extLst>
          </p:cNvPr>
          <p:cNvSpPr>
            <a:spLocks noGrp="1"/>
          </p:cNvSpPr>
          <p:nvPr>
            <p:ph type="dt" sz="half" idx="10"/>
          </p:nvPr>
        </p:nvSpPr>
        <p:spPr/>
        <p:txBody>
          <a:bodyPr/>
          <a:lstStyle/>
          <a:p>
            <a:fld id="{0B1840E9-7A27-FF49-AC29-3E4077003A4C}" type="datetimeFigureOut">
              <a:rPr lang="en-US" smtClean="0"/>
              <a:t>4/8/20</a:t>
            </a:fld>
            <a:endParaRPr lang="en-US"/>
          </a:p>
        </p:txBody>
      </p:sp>
      <p:sp>
        <p:nvSpPr>
          <p:cNvPr id="6" name="Footer Placeholder 5">
            <a:extLst>
              <a:ext uri="{FF2B5EF4-FFF2-40B4-BE49-F238E27FC236}">
                <a16:creationId xmlns:a16="http://schemas.microsoft.com/office/drawing/2014/main" id="{F37ECD3D-90DA-1844-A9D6-537CC471E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CE4B5-1B19-E943-A635-9ECB881FBB7C}"/>
              </a:ext>
            </a:extLst>
          </p:cNvPr>
          <p:cNvSpPr>
            <a:spLocks noGrp="1"/>
          </p:cNvSpPr>
          <p:nvPr>
            <p:ph type="sldNum" sz="quarter" idx="12"/>
          </p:nvPr>
        </p:nvSpPr>
        <p:spPr/>
        <p:txBody>
          <a:bodyPr/>
          <a:lstStyle/>
          <a:p>
            <a:fld id="{10827E63-12E8-9F4B-8039-2FA3CF436247}" type="slidenum">
              <a:rPr lang="en-US" smtClean="0"/>
              <a:t>‹#›</a:t>
            </a:fld>
            <a:endParaRPr lang="en-US"/>
          </a:p>
        </p:txBody>
      </p:sp>
    </p:spTree>
    <p:extLst>
      <p:ext uri="{BB962C8B-B14F-4D97-AF65-F5344CB8AC3E}">
        <p14:creationId xmlns:p14="http://schemas.microsoft.com/office/powerpoint/2010/main" val="26967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0AE2E-8ED4-6C48-B93F-6397C8229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B5FCB9-E4E1-8C48-89E3-94F0C02DD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EB314-25A4-B64F-BD7D-173A334A67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840E9-7A27-FF49-AC29-3E4077003A4C}" type="datetimeFigureOut">
              <a:rPr lang="en-US" smtClean="0"/>
              <a:t>4/8/20</a:t>
            </a:fld>
            <a:endParaRPr lang="en-US"/>
          </a:p>
        </p:txBody>
      </p:sp>
      <p:sp>
        <p:nvSpPr>
          <p:cNvPr id="5" name="Footer Placeholder 4">
            <a:extLst>
              <a:ext uri="{FF2B5EF4-FFF2-40B4-BE49-F238E27FC236}">
                <a16:creationId xmlns:a16="http://schemas.microsoft.com/office/drawing/2014/main" id="{7DB512D7-4FAE-5944-8AFF-8A9793890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B0F26-3538-FF49-8AAF-C131680CDB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27E63-12E8-9F4B-8039-2FA3CF436247}" type="slidenum">
              <a:rPr lang="en-US" smtClean="0"/>
              <a:t>‹#›</a:t>
            </a:fld>
            <a:endParaRPr lang="en-US"/>
          </a:p>
        </p:txBody>
      </p:sp>
    </p:spTree>
    <p:extLst>
      <p:ext uri="{BB962C8B-B14F-4D97-AF65-F5344CB8AC3E}">
        <p14:creationId xmlns:p14="http://schemas.microsoft.com/office/powerpoint/2010/main" val="3159404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birdwatchinghq.com/best-cameras-wildlife-photography/"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75F3C-C2FB-3245-8E19-62CEA27E7872}"/>
              </a:ext>
            </a:extLst>
          </p:cNvPr>
          <p:cNvPicPr>
            <a:picLocks noChangeAspect="1"/>
          </p:cNvPicPr>
          <p:nvPr/>
        </p:nvPicPr>
        <p:blipFill>
          <a:blip r:embed="rId2"/>
          <a:stretch>
            <a:fillRect/>
          </a:stretch>
        </p:blipFill>
        <p:spPr>
          <a:xfrm>
            <a:off x="0" y="-1"/>
            <a:ext cx="12192000" cy="8121249"/>
          </a:xfrm>
          <a:prstGeom prst="rect">
            <a:avLst/>
          </a:prstGeom>
        </p:spPr>
      </p:pic>
      <p:sp>
        <p:nvSpPr>
          <p:cNvPr id="2" name="Title 1">
            <a:extLst>
              <a:ext uri="{FF2B5EF4-FFF2-40B4-BE49-F238E27FC236}">
                <a16:creationId xmlns:a16="http://schemas.microsoft.com/office/drawing/2014/main" id="{AC7BED94-1ADE-244C-A0DE-8E38837748E0}"/>
              </a:ext>
            </a:extLst>
          </p:cNvPr>
          <p:cNvSpPr>
            <a:spLocks noGrp="1"/>
          </p:cNvSpPr>
          <p:nvPr>
            <p:ph type="ctrTitle"/>
          </p:nvPr>
        </p:nvSpPr>
        <p:spPr>
          <a:xfrm>
            <a:off x="1423516" y="333812"/>
            <a:ext cx="9144000" cy="957646"/>
          </a:xfrm>
        </p:spPr>
        <p:txBody>
          <a:bodyPr/>
          <a:lstStyle/>
          <a:p>
            <a:r>
              <a:rPr lang="en-US" dirty="0"/>
              <a:t>Photographing Birds in Flight</a:t>
            </a:r>
          </a:p>
        </p:txBody>
      </p:sp>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4860052" y="1291458"/>
            <a:ext cx="9144000" cy="3139865"/>
          </a:xfrm>
        </p:spPr>
        <p:txBody>
          <a:bodyPr>
            <a:normAutofit/>
          </a:bodyPr>
          <a:lstStyle/>
          <a:p>
            <a:r>
              <a:rPr lang="en-US" sz="3600" dirty="0"/>
              <a:t>Larger birds</a:t>
            </a:r>
          </a:p>
          <a:p>
            <a:r>
              <a:rPr lang="en-US" sz="3600" dirty="0"/>
              <a:t>Eliot Malumuth</a:t>
            </a:r>
          </a:p>
          <a:p>
            <a:r>
              <a:rPr lang="en-US" sz="3600" dirty="0"/>
              <a:t>GSFC Photo Club Meeting</a:t>
            </a:r>
          </a:p>
          <a:p>
            <a:r>
              <a:rPr lang="en-US" sz="3600" dirty="0"/>
              <a:t>April 8, 2020 </a:t>
            </a:r>
          </a:p>
        </p:txBody>
      </p:sp>
    </p:spTree>
    <p:extLst>
      <p:ext uri="{BB962C8B-B14F-4D97-AF65-F5344CB8AC3E}">
        <p14:creationId xmlns:p14="http://schemas.microsoft.com/office/powerpoint/2010/main" val="2432478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r>
              <a:rPr lang="en-US" sz="3600" dirty="0"/>
              <a:t> </a:t>
            </a:r>
          </a:p>
          <a:p>
            <a:pPr algn="l"/>
            <a:r>
              <a:rPr lang="en-US" sz="4800" dirty="0">
                <a:solidFill>
                  <a:srgbClr val="00B050"/>
                </a:solidFill>
              </a:rPr>
              <a:t>S</a:t>
            </a:r>
            <a:r>
              <a:rPr lang="en-US" sz="3600" dirty="0"/>
              <a:t>ettings</a:t>
            </a:r>
          </a:p>
          <a:p>
            <a:pPr algn="l"/>
            <a:endParaRPr lang="en-US" sz="3600" dirty="0"/>
          </a:p>
        </p:txBody>
      </p:sp>
      <p:sp>
        <p:nvSpPr>
          <p:cNvPr id="6" name="TextBox 5">
            <a:extLst>
              <a:ext uri="{FF2B5EF4-FFF2-40B4-BE49-F238E27FC236}">
                <a16:creationId xmlns:a16="http://schemas.microsoft.com/office/drawing/2014/main" id="{C18D5212-A1B8-1A4B-B1C2-839D421AEAEB}"/>
              </a:ext>
            </a:extLst>
          </p:cNvPr>
          <p:cNvSpPr txBox="1"/>
          <p:nvPr/>
        </p:nvSpPr>
        <p:spPr>
          <a:xfrm>
            <a:off x="379815" y="2435098"/>
            <a:ext cx="4875092" cy="2862322"/>
          </a:xfrm>
          <a:prstGeom prst="rect">
            <a:avLst/>
          </a:prstGeom>
          <a:noFill/>
        </p:spPr>
        <p:txBody>
          <a:bodyPr wrap="square" rtlCol="0">
            <a:spAutoFit/>
          </a:bodyPr>
          <a:lstStyle/>
          <a:p>
            <a:r>
              <a:rPr lang="en-US" dirty="0"/>
              <a:t>And adjust from there based on a good setting for the bird – Bald Eagles and Osprey both have white and dark brown on them.  I always shoot in Raw to give more latitude to adjust the exposure in processing.  </a:t>
            </a:r>
          </a:p>
          <a:p>
            <a:endParaRPr lang="en-US" dirty="0"/>
          </a:p>
          <a:p>
            <a:r>
              <a:rPr lang="en-US" dirty="0"/>
              <a:t>Focus system settings – Know your focus system and what adjustments you can make.  I’ll go over setting for my EOS 7D Mark II.  Other high end Canon bodies have similar (or better) systems.</a:t>
            </a:r>
          </a:p>
        </p:txBody>
      </p:sp>
      <p:pic>
        <p:nvPicPr>
          <p:cNvPr id="5" name="Picture 4">
            <a:extLst>
              <a:ext uri="{FF2B5EF4-FFF2-40B4-BE49-F238E27FC236}">
                <a16:creationId xmlns:a16="http://schemas.microsoft.com/office/drawing/2014/main" id="{5A07BC05-A9A0-1E48-8152-BF6C6326A1C2}"/>
              </a:ext>
            </a:extLst>
          </p:cNvPr>
          <p:cNvPicPr>
            <a:picLocks noChangeAspect="1"/>
          </p:cNvPicPr>
          <p:nvPr/>
        </p:nvPicPr>
        <p:blipFill>
          <a:blip r:embed="rId2"/>
          <a:stretch>
            <a:fillRect/>
          </a:stretch>
        </p:blipFill>
        <p:spPr>
          <a:xfrm>
            <a:off x="5985496" y="2303824"/>
            <a:ext cx="5918454" cy="4235872"/>
          </a:xfrm>
          <a:prstGeom prst="rect">
            <a:avLst/>
          </a:prstGeom>
        </p:spPr>
      </p:pic>
    </p:spTree>
    <p:extLst>
      <p:ext uri="{BB962C8B-B14F-4D97-AF65-F5344CB8AC3E}">
        <p14:creationId xmlns:p14="http://schemas.microsoft.com/office/powerpoint/2010/main" val="172689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r>
              <a:rPr lang="en-US" sz="3600" dirty="0"/>
              <a:t> </a:t>
            </a:r>
          </a:p>
          <a:p>
            <a:pPr algn="l"/>
            <a:r>
              <a:rPr lang="en-US" sz="4800" dirty="0">
                <a:solidFill>
                  <a:srgbClr val="00B050"/>
                </a:solidFill>
              </a:rPr>
              <a:t>S</a:t>
            </a:r>
            <a:r>
              <a:rPr lang="en-US" sz="3600" dirty="0"/>
              <a:t>ettings (Focus system)</a:t>
            </a:r>
          </a:p>
          <a:p>
            <a:pPr algn="l"/>
            <a:endParaRPr lang="en-US" sz="3600" dirty="0"/>
          </a:p>
        </p:txBody>
      </p:sp>
      <p:pic>
        <p:nvPicPr>
          <p:cNvPr id="4" name="Picture 3">
            <a:extLst>
              <a:ext uri="{FF2B5EF4-FFF2-40B4-BE49-F238E27FC236}">
                <a16:creationId xmlns:a16="http://schemas.microsoft.com/office/drawing/2014/main" id="{0D27FA0A-38D2-3940-8C52-D6C98C573B50}"/>
              </a:ext>
            </a:extLst>
          </p:cNvPr>
          <p:cNvPicPr>
            <a:picLocks noChangeAspect="1"/>
          </p:cNvPicPr>
          <p:nvPr/>
        </p:nvPicPr>
        <p:blipFill>
          <a:blip r:embed="rId2"/>
          <a:stretch>
            <a:fillRect/>
          </a:stretch>
        </p:blipFill>
        <p:spPr>
          <a:xfrm>
            <a:off x="5985496" y="2600225"/>
            <a:ext cx="5918454" cy="3939471"/>
          </a:xfrm>
          <a:prstGeom prst="rect">
            <a:avLst/>
          </a:prstGeom>
        </p:spPr>
      </p:pic>
      <p:pic>
        <p:nvPicPr>
          <p:cNvPr id="12" name="Picture 11">
            <a:extLst>
              <a:ext uri="{FF2B5EF4-FFF2-40B4-BE49-F238E27FC236}">
                <a16:creationId xmlns:a16="http://schemas.microsoft.com/office/drawing/2014/main" id="{CF8F3DEE-CDD9-2B49-B6F1-DC9F39806623}"/>
              </a:ext>
            </a:extLst>
          </p:cNvPr>
          <p:cNvPicPr>
            <a:picLocks noChangeAspect="1"/>
          </p:cNvPicPr>
          <p:nvPr/>
        </p:nvPicPr>
        <p:blipFill>
          <a:blip r:embed="rId3"/>
          <a:stretch>
            <a:fillRect/>
          </a:stretch>
        </p:blipFill>
        <p:spPr>
          <a:xfrm>
            <a:off x="1108431" y="2376297"/>
            <a:ext cx="2997225" cy="1995194"/>
          </a:xfrm>
          <a:prstGeom prst="rect">
            <a:avLst/>
          </a:prstGeom>
        </p:spPr>
      </p:pic>
      <p:pic>
        <p:nvPicPr>
          <p:cNvPr id="14" name="Picture 13">
            <a:extLst>
              <a:ext uri="{FF2B5EF4-FFF2-40B4-BE49-F238E27FC236}">
                <a16:creationId xmlns:a16="http://schemas.microsoft.com/office/drawing/2014/main" id="{36647FE4-E6EB-BF4D-B285-6DE8F11DD098}"/>
              </a:ext>
            </a:extLst>
          </p:cNvPr>
          <p:cNvPicPr>
            <a:picLocks noChangeAspect="1"/>
          </p:cNvPicPr>
          <p:nvPr/>
        </p:nvPicPr>
        <p:blipFill>
          <a:blip r:embed="rId4"/>
          <a:stretch>
            <a:fillRect/>
          </a:stretch>
        </p:blipFill>
        <p:spPr>
          <a:xfrm>
            <a:off x="1108431" y="4371491"/>
            <a:ext cx="2997225" cy="1985892"/>
          </a:xfrm>
          <a:prstGeom prst="rect">
            <a:avLst/>
          </a:prstGeom>
        </p:spPr>
      </p:pic>
    </p:spTree>
    <p:extLst>
      <p:ext uri="{BB962C8B-B14F-4D97-AF65-F5344CB8AC3E}">
        <p14:creationId xmlns:p14="http://schemas.microsoft.com/office/powerpoint/2010/main" val="151605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r>
              <a:rPr lang="en-US" sz="3600" dirty="0"/>
              <a:t> </a:t>
            </a:r>
          </a:p>
          <a:p>
            <a:pPr algn="l"/>
            <a:r>
              <a:rPr lang="en-US" sz="4800" dirty="0">
                <a:solidFill>
                  <a:srgbClr val="00B050"/>
                </a:solidFill>
              </a:rPr>
              <a:t>S</a:t>
            </a:r>
            <a:r>
              <a:rPr lang="en-US" sz="3600" dirty="0"/>
              <a:t>electivity</a:t>
            </a:r>
          </a:p>
          <a:p>
            <a:pPr algn="l"/>
            <a:endParaRPr lang="en-US" sz="3600" dirty="0"/>
          </a:p>
        </p:txBody>
      </p:sp>
      <p:sp>
        <p:nvSpPr>
          <p:cNvPr id="6" name="TextBox 5">
            <a:extLst>
              <a:ext uri="{FF2B5EF4-FFF2-40B4-BE49-F238E27FC236}">
                <a16:creationId xmlns:a16="http://schemas.microsoft.com/office/drawing/2014/main" id="{C18D5212-A1B8-1A4B-B1C2-839D421AEAEB}"/>
              </a:ext>
            </a:extLst>
          </p:cNvPr>
          <p:cNvSpPr txBox="1"/>
          <p:nvPr/>
        </p:nvSpPr>
        <p:spPr>
          <a:xfrm>
            <a:off x="379815" y="2435098"/>
            <a:ext cx="4875092" cy="2862322"/>
          </a:xfrm>
          <a:prstGeom prst="rect">
            <a:avLst/>
          </a:prstGeom>
          <a:noFill/>
        </p:spPr>
        <p:txBody>
          <a:bodyPr wrap="square" rtlCol="0">
            <a:spAutoFit/>
          </a:bodyPr>
          <a:lstStyle/>
          <a:p>
            <a:r>
              <a:rPr lang="en-US" dirty="0"/>
              <a:t>With the rapid burst speed and the deep buffer you may end up with a lot of photographs.  Your “hit rate” may be low (very low).  That is of no matter.  You are looking to get that 1 shot.  Your hit rate will depend on the other factors of TOPESS.  But you should be </a:t>
            </a:r>
            <a:r>
              <a:rPr lang="en-US" b="1" dirty="0">
                <a:solidFill>
                  <a:srgbClr val="FF0000"/>
                </a:solidFill>
              </a:rPr>
              <a:t>Selective</a:t>
            </a:r>
            <a:r>
              <a:rPr lang="en-US" dirty="0"/>
              <a:t> in those photos that you process, post, print, share or otherwise show to people.  Delete or just leave on you disk drive any photos that don’t live up to your standards.</a:t>
            </a:r>
          </a:p>
        </p:txBody>
      </p:sp>
      <p:pic>
        <p:nvPicPr>
          <p:cNvPr id="5" name="Picture 4">
            <a:extLst>
              <a:ext uri="{FF2B5EF4-FFF2-40B4-BE49-F238E27FC236}">
                <a16:creationId xmlns:a16="http://schemas.microsoft.com/office/drawing/2014/main" id="{DFD6BB5C-62BA-654F-A9C7-14E8C866EA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85496" y="2591600"/>
            <a:ext cx="5918454" cy="3948096"/>
          </a:xfrm>
          <a:prstGeom prst="rect">
            <a:avLst/>
          </a:prstGeom>
        </p:spPr>
      </p:pic>
    </p:spTree>
    <p:extLst>
      <p:ext uri="{BB962C8B-B14F-4D97-AF65-F5344CB8AC3E}">
        <p14:creationId xmlns:p14="http://schemas.microsoft.com/office/powerpoint/2010/main" val="273201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T</a:t>
            </a:r>
            <a:r>
              <a:rPr lang="en-US" sz="3600" dirty="0"/>
              <a:t>ravel</a:t>
            </a:r>
          </a:p>
          <a:p>
            <a:pPr algn="l"/>
            <a:r>
              <a:rPr lang="en-US" sz="4800" dirty="0">
                <a:solidFill>
                  <a:srgbClr val="00B050"/>
                </a:solidFill>
              </a:rPr>
              <a:t>O</a:t>
            </a:r>
            <a:r>
              <a:rPr lang="en-US" sz="3600" dirty="0"/>
              <a:t>pportunity</a:t>
            </a:r>
          </a:p>
          <a:p>
            <a:pPr algn="l"/>
            <a:r>
              <a:rPr lang="en-US" sz="4800" dirty="0">
                <a:solidFill>
                  <a:srgbClr val="00B050"/>
                </a:solidFill>
              </a:rPr>
              <a:t>P</a:t>
            </a:r>
            <a:r>
              <a:rPr lang="en-US" sz="3600" dirty="0"/>
              <a:t>atience</a:t>
            </a:r>
          </a:p>
          <a:p>
            <a:pPr algn="l"/>
            <a:r>
              <a:rPr lang="en-US" sz="4800" dirty="0">
                <a:solidFill>
                  <a:srgbClr val="00B050"/>
                </a:solidFill>
              </a:rPr>
              <a:t>E</a:t>
            </a:r>
            <a:r>
              <a:rPr lang="en-US" sz="3600" dirty="0"/>
              <a:t>quipment </a:t>
            </a:r>
          </a:p>
          <a:p>
            <a:pPr algn="l"/>
            <a:r>
              <a:rPr lang="en-US" sz="4800" dirty="0">
                <a:solidFill>
                  <a:srgbClr val="00B050"/>
                </a:solidFill>
              </a:rPr>
              <a:t>S</a:t>
            </a:r>
            <a:r>
              <a:rPr lang="en-US" sz="3600" dirty="0"/>
              <a:t>ettings</a:t>
            </a:r>
          </a:p>
          <a:p>
            <a:pPr algn="l"/>
            <a:r>
              <a:rPr lang="en-US" sz="4800" dirty="0">
                <a:solidFill>
                  <a:srgbClr val="00B050"/>
                </a:solidFill>
              </a:rPr>
              <a:t>S</a:t>
            </a:r>
            <a:r>
              <a:rPr lang="en-US" sz="3600" dirty="0"/>
              <a:t>electivity </a:t>
            </a:r>
          </a:p>
          <a:p>
            <a:pPr algn="l"/>
            <a:endParaRPr lang="en-US" sz="3600" dirty="0"/>
          </a:p>
        </p:txBody>
      </p:sp>
      <p:pic>
        <p:nvPicPr>
          <p:cNvPr id="8" name="Picture 7">
            <a:extLst>
              <a:ext uri="{FF2B5EF4-FFF2-40B4-BE49-F238E27FC236}">
                <a16:creationId xmlns:a16="http://schemas.microsoft.com/office/drawing/2014/main" id="{7EC1848F-CC5C-3F4F-9F8F-473468361A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2670150"/>
            <a:ext cx="5807950" cy="3869546"/>
          </a:xfrm>
          <a:prstGeom prst="rect">
            <a:avLst/>
          </a:prstGeom>
        </p:spPr>
      </p:pic>
    </p:spTree>
    <p:extLst>
      <p:ext uri="{BB962C8B-B14F-4D97-AF65-F5344CB8AC3E}">
        <p14:creationId xmlns:p14="http://schemas.microsoft.com/office/powerpoint/2010/main" val="38822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T</a:t>
            </a:r>
            <a:r>
              <a:rPr lang="en-US" sz="3600" dirty="0"/>
              <a:t>ravel</a:t>
            </a:r>
          </a:p>
          <a:p>
            <a:pPr algn="l"/>
            <a:r>
              <a:rPr lang="en-US" sz="4800" dirty="0">
                <a:solidFill>
                  <a:srgbClr val="00B050"/>
                </a:solidFill>
              </a:rPr>
              <a:t>O</a:t>
            </a:r>
            <a:r>
              <a:rPr lang="en-US" sz="3600" dirty="0"/>
              <a:t>pportunity</a:t>
            </a:r>
          </a:p>
          <a:p>
            <a:pPr algn="l"/>
            <a:r>
              <a:rPr lang="en-US" sz="3600" dirty="0"/>
              <a:t> </a:t>
            </a:r>
          </a:p>
          <a:p>
            <a:pPr algn="l"/>
            <a:r>
              <a:rPr lang="en-US" sz="3600" dirty="0"/>
              <a:t> </a:t>
            </a:r>
          </a:p>
          <a:p>
            <a:pPr algn="l"/>
            <a:endParaRPr lang="en-US" sz="3600" dirty="0"/>
          </a:p>
        </p:txBody>
      </p:sp>
      <p:pic>
        <p:nvPicPr>
          <p:cNvPr id="6" name="Picture 5">
            <a:extLst>
              <a:ext uri="{FF2B5EF4-FFF2-40B4-BE49-F238E27FC236}">
                <a16:creationId xmlns:a16="http://schemas.microsoft.com/office/drawing/2014/main" id="{A239F578-13BF-4240-9314-56D82CC0CC67}"/>
              </a:ext>
            </a:extLst>
          </p:cNvPr>
          <p:cNvPicPr>
            <a:picLocks noChangeAspect="1"/>
          </p:cNvPicPr>
          <p:nvPr/>
        </p:nvPicPr>
        <p:blipFill>
          <a:blip r:embed="rId2"/>
          <a:stretch>
            <a:fillRect/>
          </a:stretch>
        </p:blipFill>
        <p:spPr>
          <a:xfrm>
            <a:off x="6096000" y="2523278"/>
            <a:ext cx="5807950" cy="3871967"/>
          </a:xfrm>
          <a:prstGeom prst="rect">
            <a:avLst/>
          </a:prstGeom>
        </p:spPr>
      </p:pic>
      <p:sp>
        <p:nvSpPr>
          <p:cNvPr id="7" name="TextBox 6">
            <a:extLst>
              <a:ext uri="{FF2B5EF4-FFF2-40B4-BE49-F238E27FC236}">
                <a16:creationId xmlns:a16="http://schemas.microsoft.com/office/drawing/2014/main" id="{85A06045-585E-5C42-A064-B10E8C357114}"/>
              </a:ext>
            </a:extLst>
          </p:cNvPr>
          <p:cNvSpPr txBox="1"/>
          <p:nvPr/>
        </p:nvSpPr>
        <p:spPr>
          <a:xfrm>
            <a:off x="356665" y="3244333"/>
            <a:ext cx="4875092" cy="4339650"/>
          </a:xfrm>
          <a:prstGeom prst="rect">
            <a:avLst/>
          </a:prstGeom>
          <a:noFill/>
        </p:spPr>
        <p:txBody>
          <a:bodyPr wrap="square" rtlCol="0">
            <a:spAutoFit/>
          </a:bodyPr>
          <a:lstStyle/>
          <a:p>
            <a:r>
              <a:rPr lang="en-US" b="1" dirty="0">
                <a:solidFill>
                  <a:srgbClr val="FF0000"/>
                </a:solidFill>
              </a:rPr>
              <a:t>Opportunity</a:t>
            </a:r>
            <a:r>
              <a:rPr lang="en-US" dirty="0"/>
              <a:t> – Unless you are lucky you aren’t in a location where you will see the target birds (especially large raptors).  To get photographs of large birds (especially flying) you may need to </a:t>
            </a:r>
            <a:r>
              <a:rPr lang="en-US" b="1" dirty="0">
                <a:solidFill>
                  <a:srgbClr val="FF0000"/>
                </a:solidFill>
              </a:rPr>
              <a:t>Travel</a:t>
            </a:r>
            <a:r>
              <a:rPr lang="en-US" dirty="0"/>
              <a:t> to where the birds are.  I usually will travel within a ~2 hour radius to be where the birds are</a:t>
            </a:r>
          </a:p>
          <a:p>
            <a:endParaRPr lang="en-US" sz="800" dirty="0"/>
          </a:p>
          <a:p>
            <a:r>
              <a:rPr lang="en-US" sz="1600" dirty="0"/>
              <a:t>Conowingo Dam ~1:15</a:t>
            </a:r>
          </a:p>
          <a:p>
            <a:r>
              <a:rPr lang="en-US" sz="1600" dirty="0"/>
              <a:t>Blackwater NWR ~2:00</a:t>
            </a:r>
          </a:p>
          <a:p>
            <a:r>
              <a:rPr lang="en-US" sz="1600" dirty="0"/>
              <a:t>Bombay Hook NWR ~2:00</a:t>
            </a:r>
          </a:p>
          <a:p>
            <a:r>
              <a:rPr lang="en-US" sz="1600" dirty="0"/>
              <a:t>North Beach Pier ~1:00</a:t>
            </a:r>
          </a:p>
          <a:p>
            <a:r>
              <a:rPr lang="en-US" sz="1600" dirty="0"/>
              <a:t>Shady Side ~1:00</a:t>
            </a:r>
          </a:p>
          <a:p>
            <a:r>
              <a:rPr lang="en-US" sz="1600" dirty="0"/>
              <a:t>Piney Point/St Georges Island ~2:00</a:t>
            </a:r>
          </a:p>
          <a:p>
            <a:endParaRPr lang="en-US" dirty="0"/>
          </a:p>
          <a:p>
            <a:endParaRPr lang="en-US" dirty="0"/>
          </a:p>
          <a:p>
            <a:endParaRPr lang="en-US" dirty="0"/>
          </a:p>
        </p:txBody>
      </p:sp>
    </p:spTree>
    <p:extLst>
      <p:ext uri="{BB962C8B-B14F-4D97-AF65-F5344CB8AC3E}">
        <p14:creationId xmlns:p14="http://schemas.microsoft.com/office/powerpoint/2010/main" val="207729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P</a:t>
            </a:r>
            <a:r>
              <a:rPr lang="en-US" sz="3600" dirty="0"/>
              <a:t>atience</a:t>
            </a:r>
          </a:p>
          <a:p>
            <a:pPr algn="l"/>
            <a:endParaRPr lang="en-US" sz="3600" dirty="0"/>
          </a:p>
        </p:txBody>
      </p:sp>
      <p:sp>
        <p:nvSpPr>
          <p:cNvPr id="4" name="TextBox 3">
            <a:extLst>
              <a:ext uri="{FF2B5EF4-FFF2-40B4-BE49-F238E27FC236}">
                <a16:creationId xmlns:a16="http://schemas.microsoft.com/office/drawing/2014/main" id="{6F5E4A6A-AAD6-E34C-9A51-A9E44330FCB7}"/>
              </a:ext>
            </a:extLst>
          </p:cNvPr>
          <p:cNvSpPr txBox="1"/>
          <p:nvPr/>
        </p:nvSpPr>
        <p:spPr>
          <a:xfrm>
            <a:off x="379815" y="2435098"/>
            <a:ext cx="4875092" cy="3785652"/>
          </a:xfrm>
          <a:prstGeom prst="rect">
            <a:avLst/>
          </a:prstGeom>
          <a:noFill/>
        </p:spPr>
        <p:txBody>
          <a:bodyPr wrap="square" rtlCol="0">
            <a:spAutoFit/>
          </a:bodyPr>
          <a:lstStyle/>
          <a:p>
            <a:r>
              <a:rPr lang="en-US" dirty="0"/>
              <a:t>This may be obvious but even if you are in a great location, the birds are free to come and go as they please and you may have to wait a considerable time to have the opportunity to get a bird doing what will make a great photo.  For example at </a:t>
            </a:r>
          </a:p>
          <a:p>
            <a:r>
              <a:rPr lang="en-US" sz="1600" dirty="0"/>
              <a:t>Conowingo Dam you may get some opportunities to get a flyby of an eagle with a, relatively short wait, but to get eagles interacting (fighting) and close enough to you to make a great photo, you may need to come several times and wait many hours.  You must exercise </a:t>
            </a:r>
            <a:r>
              <a:rPr lang="en-US" sz="1600" b="1" dirty="0">
                <a:solidFill>
                  <a:srgbClr val="FF0000"/>
                </a:solidFill>
              </a:rPr>
              <a:t>Patience</a:t>
            </a:r>
            <a:r>
              <a:rPr lang="en-US" sz="1600" dirty="0"/>
              <a:t> to get the shot you want (at least of wild birds).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6F9760C7-9472-944D-A5A0-8D38957A6F8E}"/>
              </a:ext>
            </a:extLst>
          </p:cNvPr>
          <p:cNvPicPr>
            <a:picLocks noChangeAspect="1"/>
          </p:cNvPicPr>
          <p:nvPr/>
        </p:nvPicPr>
        <p:blipFill>
          <a:blip r:embed="rId2"/>
          <a:stretch>
            <a:fillRect/>
          </a:stretch>
        </p:blipFill>
        <p:spPr>
          <a:xfrm>
            <a:off x="6095999" y="2591718"/>
            <a:ext cx="5807951" cy="3871967"/>
          </a:xfrm>
          <a:prstGeom prst="rect">
            <a:avLst/>
          </a:prstGeom>
        </p:spPr>
      </p:pic>
    </p:spTree>
    <p:extLst>
      <p:ext uri="{BB962C8B-B14F-4D97-AF65-F5344CB8AC3E}">
        <p14:creationId xmlns:p14="http://schemas.microsoft.com/office/powerpoint/2010/main" val="320858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E</a:t>
            </a:r>
            <a:r>
              <a:rPr lang="en-US" sz="3600" dirty="0"/>
              <a:t>quipment </a:t>
            </a:r>
          </a:p>
          <a:p>
            <a:pPr algn="l"/>
            <a:endParaRPr lang="en-US" sz="3600" dirty="0"/>
          </a:p>
        </p:txBody>
      </p:sp>
      <p:sp>
        <p:nvSpPr>
          <p:cNvPr id="4" name="TextBox 3">
            <a:extLst>
              <a:ext uri="{FF2B5EF4-FFF2-40B4-BE49-F238E27FC236}">
                <a16:creationId xmlns:a16="http://schemas.microsoft.com/office/drawing/2014/main" id="{909F473D-138F-9B46-9A54-33389362FF47}"/>
              </a:ext>
            </a:extLst>
          </p:cNvPr>
          <p:cNvSpPr txBox="1"/>
          <p:nvPr/>
        </p:nvSpPr>
        <p:spPr>
          <a:xfrm>
            <a:off x="379815" y="2435098"/>
            <a:ext cx="4875092" cy="5078313"/>
          </a:xfrm>
          <a:prstGeom prst="rect">
            <a:avLst/>
          </a:prstGeom>
          <a:noFill/>
        </p:spPr>
        <p:txBody>
          <a:bodyPr wrap="square" rtlCol="0">
            <a:spAutoFit/>
          </a:bodyPr>
          <a:lstStyle/>
          <a:p>
            <a:r>
              <a:rPr lang="en-US" dirty="0"/>
              <a:t>I have heard it said that a great photographer can take great photographs with any equipment.  That may be true but for birds in flight for me the equipment Camera Body and Lens is critical.  You need a camera/lens combination that is very fast (in several senses of fast).  The focus system has to be fast enough to lock onto and track a fast and possible erratically moving bird.  A slowly adjusting focus system or lens will kill you.  It also helps a lot to be optically fast (low aperture number).  I get by with F5.6 with my 100-400mm zoom, but I do better with my F4.0 500mm prime (usually used at 4.5, 5.0 or 5.6).  If you are at F8 or more it better be a bright day.  And a fast burst speed and a deep buffer also help. </a:t>
            </a:r>
            <a:endParaRPr lang="en-US" sz="1600"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AF3ED9D-9663-EB48-B89F-F63E58EB7D48}"/>
              </a:ext>
            </a:extLst>
          </p:cNvPr>
          <p:cNvPicPr>
            <a:picLocks noChangeAspect="1"/>
          </p:cNvPicPr>
          <p:nvPr/>
        </p:nvPicPr>
        <p:blipFill>
          <a:blip r:embed="rId2"/>
          <a:stretch>
            <a:fillRect/>
          </a:stretch>
        </p:blipFill>
        <p:spPr>
          <a:xfrm>
            <a:off x="6093821" y="2670150"/>
            <a:ext cx="5810129" cy="3869546"/>
          </a:xfrm>
          <a:prstGeom prst="rect">
            <a:avLst/>
          </a:prstGeom>
        </p:spPr>
      </p:pic>
    </p:spTree>
    <p:extLst>
      <p:ext uri="{BB962C8B-B14F-4D97-AF65-F5344CB8AC3E}">
        <p14:creationId xmlns:p14="http://schemas.microsoft.com/office/powerpoint/2010/main" val="160167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E</a:t>
            </a:r>
            <a:r>
              <a:rPr lang="en-US" sz="3600" dirty="0"/>
              <a:t>quipment </a:t>
            </a:r>
          </a:p>
          <a:p>
            <a:pPr algn="l"/>
            <a:endParaRPr lang="en-US" sz="3600" dirty="0"/>
          </a:p>
        </p:txBody>
      </p:sp>
      <p:sp>
        <p:nvSpPr>
          <p:cNvPr id="4" name="TextBox 3">
            <a:extLst>
              <a:ext uri="{FF2B5EF4-FFF2-40B4-BE49-F238E27FC236}">
                <a16:creationId xmlns:a16="http://schemas.microsoft.com/office/drawing/2014/main" id="{909F473D-138F-9B46-9A54-33389362FF47}"/>
              </a:ext>
            </a:extLst>
          </p:cNvPr>
          <p:cNvSpPr txBox="1"/>
          <p:nvPr/>
        </p:nvSpPr>
        <p:spPr>
          <a:xfrm>
            <a:off x="379815" y="2435098"/>
            <a:ext cx="4875092" cy="5355312"/>
          </a:xfrm>
          <a:prstGeom prst="rect">
            <a:avLst/>
          </a:prstGeom>
          <a:noFill/>
        </p:spPr>
        <p:txBody>
          <a:bodyPr wrap="square" rtlCol="0">
            <a:spAutoFit/>
          </a:bodyPr>
          <a:lstStyle/>
          <a:p>
            <a:r>
              <a:rPr lang="en-US" dirty="0"/>
              <a:t>The primary camera I use is a Canon 7D mark II which takes (in Raw) 10 photos a second and the buffer can handle about 30 photos before it slows down.</a:t>
            </a:r>
          </a:p>
          <a:p>
            <a:endParaRPr lang="en-US" dirty="0"/>
          </a:p>
          <a:p>
            <a:r>
              <a:rPr lang="en-US" dirty="0"/>
              <a:t>The lens is also important, not just for speed and quality but also for reach.  You usually won’t be right need your subject and it may fly away if you approach it (even if you can).  So long lenses are a must.  A minimum of 200mm, but 300mm, or more better.</a:t>
            </a:r>
          </a:p>
          <a:p>
            <a:endParaRPr lang="en-US" dirty="0"/>
          </a:p>
          <a:p>
            <a:r>
              <a:rPr lang="en-US" dirty="0"/>
              <a:t>My primary lenses are</a:t>
            </a:r>
          </a:p>
          <a:p>
            <a:r>
              <a:rPr lang="en-US" dirty="0"/>
              <a:t>EF 100-400mm L zoom</a:t>
            </a:r>
          </a:p>
          <a:p>
            <a:r>
              <a:rPr lang="en-US" dirty="0"/>
              <a:t>EF 500mm L</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CF88E67-8DF5-BF42-831E-DC586DB3905B}"/>
              </a:ext>
            </a:extLst>
          </p:cNvPr>
          <p:cNvPicPr>
            <a:picLocks noChangeAspect="1"/>
          </p:cNvPicPr>
          <p:nvPr/>
        </p:nvPicPr>
        <p:blipFill>
          <a:blip r:embed="rId2"/>
          <a:stretch>
            <a:fillRect/>
          </a:stretch>
        </p:blipFill>
        <p:spPr>
          <a:xfrm>
            <a:off x="6096000" y="2630218"/>
            <a:ext cx="5874241" cy="3909478"/>
          </a:xfrm>
          <a:prstGeom prst="rect">
            <a:avLst/>
          </a:prstGeom>
        </p:spPr>
      </p:pic>
    </p:spTree>
    <p:extLst>
      <p:ext uri="{BB962C8B-B14F-4D97-AF65-F5344CB8AC3E}">
        <p14:creationId xmlns:p14="http://schemas.microsoft.com/office/powerpoint/2010/main" val="342290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endParaRPr lang="en-US" sz="3600" dirty="0"/>
          </a:p>
          <a:p>
            <a:pPr algn="l"/>
            <a:r>
              <a:rPr lang="en-US" sz="4800" dirty="0">
                <a:solidFill>
                  <a:srgbClr val="00B050"/>
                </a:solidFill>
              </a:rPr>
              <a:t>E</a:t>
            </a:r>
            <a:r>
              <a:rPr lang="en-US" sz="3600" dirty="0"/>
              <a:t>quipment </a:t>
            </a:r>
          </a:p>
          <a:p>
            <a:pPr algn="l"/>
            <a:endParaRPr lang="en-US" sz="3600" dirty="0"/>
          </a:p>
        </p:txBody>
      </p:sp>
      <p:sp>
        <p:nvSpPr>
          <p:cNvPr id="4" name="TextBox 3">
            <a:extLst>
              <a:ext uri="{FF2B5EF4-FFF2-40B4-BE49-F238E27FC236}">
                <a16:creationId xmlns:a16="http://schemas.microsoft.com/office/drawing/2014/main" id="{909F473D-138F-9B46-9A54-33389362FF47}"/>
              </a:ext>
            </a:extLst>
          </p:cNvPr>
          <p:cNvSpPr txBox="1"/>
          <p:nvPr/>
        </p:nvSpPr>
        <p:spPr>
          <a:xfrm>
            <a:off x="379815" y="2435098"/>
            <a:ext cx="4875092" cy="5047536"/>
          </a:xfrm>
          <a:prstGeom prst="rect">
            <a:avLst/>
          </a:prstGeom>
          <a:noFill/>
        </p:spPr>
        <p:txBody>
          <a:bodyPr wrap="square" rtlCol="0">
            <a:spAutoFit/>
          </a:bodyPr>
          <a:lstStyle/>
          <a:p>
            <a:r>
              <a:rPr lang="en-US" dirty="0"/>
              <a:t>Recently I added a Canon M6 mark II mirrorless camera.  There are some issues in getting the bird in focus to begin with, but once in focus it does a good job following and is 14 photos/sec.</a:t>
            </a:r>
          </a:p>
          <a:p>
            <a:endParaRPr lang="en-US" sz="800" dirty="0"/>
          </a:p>
          <a:p>
            <a:r>
              <a:rPr lang="en-US" dirty="0"/>
              <a:t>Here is one web site with some camera choices</a:t>
            </a:r>
          </a:p>
          <a:p>
            <a:r>
              <a:rPr lang="en-US" dirty="0">
                <a:hlinkClick r:id="rId2"/>
              </a:rPr>
              <a:t>https://birdwatchinghq.com/best-cameras-wildlife-photography/</a:t>
            </a:r>
            <a:endParaRPr lang="en-US" dirty="0"/>
          </a:p>
          <a:p>
            <a:endParaRPr lang="en-US" sz="800" dirty="0"/>
          </a:p>
          <a:p>
            <a:r>
              <a:rPr lang="en-US" dirty="0">
                <a:solidFill>
                  <a:srgbClr val="FF0000"/>
                </a:solidFill>
              </a:rPr>
              <a:t>Nikon D5</a:t>
            </a:r>
            <a:r>
              <a:rPr lang="en-US" dirty="0"/>
              <a:t>                               In descending Price</a:t>
            </a:r>
          </a:p>
          <a:p>
            <a:r>
              <a:rPr lang="en-US" dirty="0">
                <a:solidFill>
                  <a:srgbClr val="FF0000"/>
                </a:solidFill>
              </a:rPr>
              <a:t>Canon 1DX Mark II              Red -&gt; $5– 7 K</a:t>
            </a:r>
          </a:p>
          <a:p>
            <a:r>
              <a:rPr lang="en-US" dirty="0">
                <a:solidFill>
                  <a:srgbClr val="FFC000"/>
                </a:solidFill>
              </a:rPr>
              <a:t>Nikon D500</a:t>
            </a:r>
          </a:p>
          <a:p>
            <a:r>
              <a:rPr lang="en-US" dirty="0">
                <a:solidFill>
                  <a:srgbClr val="FFC000"/>
                </a:solidFill>
              </a:rPr>
              <a:t>Canon 7D Mark II                Orange  -&gt; $1 – 2 K</a:t>
            </a:r>
          </a:p>
          <a:p>
            <a:r>
              <a:rPr lang="en-US" dirty="0">
                <a:solidFill>
                  <a:srgbClr val="00B050"/>
                </a:solidFill>
              </a:rPr>
              <a:t>Nikon D7200</a:t>
            </a:r>
          </a:p>
          <a:p>
            <a:r>
              <a:rPr lang="en-US" dirty="0">
                <a:solidFill>
                  <a:srgbClr val="00B050"/>
                </a:solidFill>
              </a:rPr>
              <a:t>Canon Rebel T5i                   Green -&gt; &lt; $1 K</a:t>
            </a:r>
          </a:p>
          <a:p>
            <a:r>
              <a:rPr lang="en-US" dirty="0">
                <a:solidFill>
                  <a:srgbClr val="00B050"/>
                </a:solidFill>
              </a:rPr>
              <a:t>Nikon D5300</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91777871-CC3E-874F-B9FE-7E0AC32F55BE}"/>
              </a:ext>
            </a:extLst>
          </p:cNvPr>
          <p:cNvPicPr>
            <a:picLocks noChangeAspect="1"/>
          </p:cNvPicPr>
          <p:nvPr/>
        </p:nvPicPr>
        <p:blipFill>
          <a:blip r:embed="rId3"/>
          <a:stretch>
            <a:fillRect/>
          </a:stretch>
        </p:blipFill>
        <p:spPr>
          <a:xfrm>
            <a:off x="6096000" y="2671454"/>
            <a:ext cx="5810130" cy="3868242"/>
          </a:xfrm>
          <a:prstGeom prst="rect">
            <a:avLst/>
          </a:prstGeom>
        </p:spPr>
      </p:pic>
    </p:spTree>
    <p:extLst>
      <p:ext uri="{BB962C8B-B14F-4D97-AF65-F5344CB8AC3E}">
        <p14:creationId xmlns:p14="http://schemas.microsoft.com/office/powerpoint/2010/main" val="340740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r>
              <a:rPr lang="en-US" sz="3600" dirty="0"/>
              <a:t> </a:t>
            </a:r>
          </a:p>
          <a:p>
            <a:pPr algn="l"/>
            <a:r>
              <a:rPr lang="en-US" sz="4800" dirty="0">
                <a:solidFill>
                  <a:srgbClr val="00B050"/>
                </a:solidFill>
              </a:rPr>
              <a:t>S</a:t>
            </a:r>
            <a:r>
              <a:rPr lang="en-US" sz="3600" dirty="0"/>
              <a:t>ettings</a:t>
            </a:r>
          </a:p>
          <a:p>
            <a:pPr algn="l"/>
            <a:endParaRPr lang="en-US" sz="3600" dirty="0"/>
          </a:p>
        </p:txBody>
      </p:sp>
      <p:sp>
        <p:nvSpPr>
          <p:cNvPr id="6" name="TextBox 5">
            <a:extLst>
              <a:ext uri="{FF2B5EF4-FFF2-40B4-BE49-F238E27FC236}">
                <a16:creationId xmlns:a16="http://schemas.microsoft.com/office/drawing/2014/main" id="{C18D5212-A1B8-1A4B-B1C2-839D421AEAEB}"/>
              </a:ext>
            </a:extLst>
          </p:cNvPr>
          <p:cNvSpPr txBox="1"/>
          <p:nvPr/>
        </p:nvSpPr>
        <p:spPr>
          <a:xfrm>
            <a:off x="379815" y="2435098"/>
            <a:ext cx="4875092" cy="3970318"/>
          </a:xfrm>
          <a:prstGeom prst="rect">
            <a:avLst/>
          </a:prstGeom>
          <a:noFill/>
        </p:spPr>
        <p:txBody>
          <a:bodyPr wrap="square" rtlCol="0">
            <a:spAutoFit/>
          </a:bodyPr>
          <a:lstStyle/>
          <a:p>
            <a:r>
              <a:rPr lang="en-US" dirty="0"/>
              <a:t>The number one most important setting to me for birds in flight is Shutter speed.  The shutter has to be fast enough to freeze the action, both the motion of the bird and camera shake are issues. To me </a:t>
            </a:r>
            <a:r>
              <a:rPr lang="en-US" dirty="0">
                <a:solidFill>
                  <a:srgbClr val="00B050"/>
                </a:solidFill>
              </a:rPr>
              <a:t>1/1000 sec </a:t>
            </a:r>
            <a:r>
              <a:rPr lang="en-US" dirty="0"/>
              <a:t>is the slowest that I want to ever go, and even at that the wing tips will sometimes blur.  The faster the better.  But of course there is always the trade off of exposure time, vs. aperture vs. ISO.  At fast shutter speed you have to open the shutter as wide as possible (and you can live with) but that decreases the depth of focus, or raise the ISO which degrades the quality of the image.  This is the reason good quality optically fast lenses are a great advantage.</a:t>
            </a:r>
          </a:p>
        </p:txBody>
      </p:sp>
      <p:pic>
        <p:nvPicPr>
          <p:cNvPr id="7" name="Picture 6">
            <a:extLst>
              <a:ext uri="{FF2B5EF4-FFF2-40B4-BE49-F238E27FC236}">
                <a16:creationId xmlns:a16="http://schemas.microsoft.com/office/drawing/2014/main" id="{B05D8209-00B0-3D42-AD69-FB59D0F244F2}"/>
              </a:ext>
            </a:extLst>
          </p:cNvPr>
          <p:cNvPicPr>
            <a:picLocks noChangeAspect="1"/>
          </p:cNvPicPr>
          <p:nvPr/>
        </p:nvPicPr>
        <p:blipFill>
          <a:blip r:embed="rId2"/>
          <a:stretch>
            <a:fillRect/>
          </a:stretch>
        </p:blipFill>
        <p:spPr>
          <a:xfrm>
            <a:off x="5985496" y="2594060"/>
            <a:ext cx="5918454" cy="3945636"/>
          </a:xfrm>
          <a:prstGeom prst="rect">
            <a:avLst/>
          </a:prstGeom>
        </p:spPr>
      </p:pic>
    </p:spTree>
    <p:extLst>
      <p:ext uri="{BB962C8B-B14F-4D97-AF65-F5344CB8AC3E}">
        <p14:creationId xmlns:p14="http://schemas.microsoft.com/office/powerpoint/2010/main" val="2052047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5B52A-CA7C-EE4D-AB7F-D73B9960CBF1}"/>
              </a:ext>
            </a:extLst>
          </p:cNvPr>
          <p:cNvSpPr>
            <a:spLocks noGrp="1"/>
          </p:cNvSpPr>
          <p:nvPr>
            <p:ph type="subTitle" idx="1"/>
          </p:nvPr>
        </p:nvSpPr>
        <p:spPr>
          <a:xfrm>
            <a:off x="288050" y="462755"/>
            <a:ext cx="10950967" cy="6076941"/>
          </a:xfrm>
        </p:spPr>
        <p:txBody>
          <a:bodyPr>
            <a:normAutofit/>
          </a:bodyPr>
          <a:lstStyle/>
          <a:p>
            <a:pPr algn="l"/>
            <a:r>
              <a:rPr lang="en-US" sz="3600" dirty="0"/>
              <a:t>Some things you need to photograph Large Birds in Flight</a:t>
            </a:r>
          </a:p>
          <a:p>
            <a:pPr algn="l"/>
            <a:r>
              <a:rPr lang="en-US" sz="3600" dirty="0"/>
              <a:t> </a:t>
            </a:r>
          </a:p>
          <a:p>
            <a:pPr algn="l"/>
            <a:r>
              <a:rPr lang="en-US" sz="4800" dirty="0">
                <a:solidFill>
                  <a:srgbClr val="00B050"/>
                </a:solidFill>
              </a:rPr>
              <a:t>S</a:t>
            </a:r>
            <a:r>
              <a:rPr lang="en-US" sz="3600" dirty="0"/>
              <a:t>ettings</a:t>
            </a:r>
          </a:p>
          <a:p>
            <a:pPr algn="l"/>
            <a:endParaRPr lang="en-US" sz="3600" dirty="0"/>
          </a:p>
        </p:txBody>
      </p:sp>
      <p:sp>
        <p:nvSpPr>
          <p:cNvPr id="6" name="TextBox 5">
            <a:extLst>
              <a:ext uri="{FF2B5EF4-FFF2-40B4-BE49-F238E27FC236}">
                <a16:creationId xmlns:a16="http://schemas.microsoft.com/office/drawing/2014/main" id="{C18D5212-A1B8-1A4B-B1C2-839D421AEAEB}"/>
              </a:ext>
            </a:extLst>
          </p:cNvPr>
          <p:cNvSpPr txBox="1"/>
          <p:nvPr/>
        </p:nvSpPr>
        <p:spPr>
          <a:xfrm>
            <a:off x="379815" y="2435098"/>
            <a:ext cx="4875092" cy="4247317"/>
          </a:xfrm>
          <a:prstGeom prst="rect">
            <a:avLst/>
          </a:prstGeom>
          <a:noFill/>
        </p:spPr>
        <p:txBody>
          <a:bodyPr wrap="square" rtlCol="0">
            <a:spAutoFit/>
          </a:bodyPr>
          <a:lstStyle/>
          <a:p>
            <a:r>
              <a:rPr lang="en-US" dirty="0"/>
              <a:t>But be careful because when you are following a bird in flight the lighting of the whole scene (of which the bird may be a small part) can change rapidly depending on the background.  Even when spot metering you can easily fool the light meter.  You might track the bird from against a bright blue sky to down in front of some dark trees. Different people have different approaches to this problem. Some use Shutter priority (often with auto ISO), others use Manual (also sometime with auto ISO).  I use straight Manual.  </a:t>
            </a:r>
            <a:r>
              <a:rPr lang="en-US" dirty="0">
                <a:solidFill>
                  <a:srgbClr val="00B050"/>
                </a:solidFill>
              </a:rPr>
              <a:t>I choose a shutter speed, aperture, and ISO that I think appropriate for the lighting conditions and the bird I’m after.  </a:t>
            </a:r>
            <a:r>
              <a:rPr lang="en-US" dirty="0">
                <a:solidFill>
                  <a:srgbClr val="FF0000"/>
                </a:solidFill>
              </a:rPr>
              <a:t>I start with a base of 1/1000 sec F5.6 and ISO = 400 (for my EOS 7D II).</a:t>
            </a:r>
          </a:p>
        </p:txBody>
      </p:sp>
      <p:pic>
        <p:nvPicPr>
          <p:cNvPr id="4" name="Picture 3">
            <a:extLst>
              <a:ext uri="{FF2B5EF4-FFF2-40B4-BE49-F238E27FC236}">
                <a16:creationId xmlns:a16="http://schemas.microsoft.com/office/drawing/2014/main" id="{EE0B67A6-3B54-934E-8D2A-E2008A96E467}"/>
              </a:ext>
            </a:extLst>
          </p:cNvPr>
          <p:cNvPicPr>
            <a:picLocks noChangeAspect="1"/>
          </p:cNvPicPr>
          <p:nvPr/>
        </p:nvPicPr>
        <p:blipFill>
          <a:blip r:embed="rId2"/>
          <a:stretch>
            <a:fillRect/>
          </a:stretch>
        </p:blipFill>
        <p:spPr>
          <a:xfrm>
            <a:off x="5985496" y="2594060"/>
            <a:ext cx="5918454" cy="3945636"/>
          </a:xfrm>
          <a:prstGeom prst="rect">
            <a:avLst/>
          </a:prstGeom>
        </p:spPr>
      </p:pic>
    </p:spTree>
    <p:extLst>
      <p:ext uri="{BB962C8B-B14F-4D97-AF65-F5344CB8AC3E}">
        <p14:creationId xmlns:p14="http://schemas.microsoft.com/office/powerpoint/2010/main" val="2244627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4688</TotalTime>
  <Words>1199</Words>
  <Application>Microsoft Macintosh PowerPoint</Application>
  <PresentationFormat>Widescreen</PresentationFormat>
  <Paragraphs>88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Photographing Birds in Flight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Photographing Birds in Flight</dc:title>
  <dc:creator>Malumuth, Eliot M., Dr {Eliot} (GSFC-667.0)[TELOPHASE CORP]</dc:creator>
  <cp:lastModifiedBy>Malumuth, Eliot M., Dr {Eliot} (GSFC-667.0)[TELOPHASE CORP]</cp:lastModifiedBy>
  <cp:revision>35</cp:revision>
  <dcterms:created xsi:type="dcterms:W3CDTF">2020-04-01T15:18:37Z</dcterms:created>
  <dcterms:modified xsi:type="dcterms:W3CDTF">2020-04-08T17:46:55Z</dcterms:modified>
</cp:coreProperties>
</file>