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 id="274" r:id="rId7"/>
    <p:sldId id="261" r:id="rId8"/>
    <p:sldId id="263" r:id="rId9"/>
    <p:sldId id="262" r:id="rId10"/>
    <p:sldId id="273" r:id="rId11"/>
    <p:sldId id="271" r:id="rId12"/>
    <p:sldId id="268" r:id="rId13"/>
    <p:sldId id="264" r:id="rId14"/>
    <p:sldId id="266" r:id="rId15"/>
    <p:sldId id="265" r:id="rId16"/>
    <p:sldId id="272" r:id="rId17"/>
    <p:sldId id="277" r:id="rId18"/>
    <p:sldId id="269" r:id="rId19"/>
    <p:sldId id="270"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1E878C-B31E-420A-A5CB-C0ECA9FF69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5707" y="63592"/>
            <a:ext cx="1746293" cy="1169347"/>
          </a:xfrm>
          <a:prstGeom prst="rect">
            <a:avLst/>
          </a:prstGeom>
        </p:spPr>
      </p:pic>
      <p:sp>
        <p:nvSpPr>
          <p:cNvPr id="2" name="Title 1">
            <a:extLst>
              <a:ext uri="{FF2B5EF4-FFF2-40B4-BE49-F238E27FC236}">
                <a16:creationId xmlns:a16="http://schemas.microsoft.com/office/drawing/2014/main" id="{6C085DBA-5840-4F89-9704-3BD01B5E8336}"/>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A893321C-0EFC-4094-AE49-C3556EDD5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51391F-B192-44E0-A42E-62127C4BE206}"/>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18CDF19C-7644-4823-A6E3-99C095EFB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632AD-4B9D-4D33-AD1A-12B1C3F69302}"/>
              </a:ext>
            </a:extLst>
          </p:cNvPr>
          <p:cNvSpPr>
            <a:spLocks noGrp="1"/>
          </p:cNvSpPr>
          <p:nvPr>
            <p:ph type="sldNum" sz="quarter" idx="12"/>
          </p:nvPr>
        </p:nvSpPr>
        <p:spPr/>
        <p:txBody>
          <a:bodyPr/>
          <a:lstStyle/>
          <a:p>
            <a:fld id="{E12C012C-30EA-4EB3-A5C1-24AB965545C3}" type="slidenum">
              <a:rPr lang="en-US" smtClean="0"/>
              <a:t>‹#›</a:t>
            </a:fld>
            <a:endParaRPr lang="en-US"/>
          </a:p>
        </p:txBody>
      </p:sp>
      <p:pic>
        <p:nvPicPr>
          <p:cNvPr id="8" name="Picture 7">
            <a:extLst>
              <a:ext uri="{FF2B5EF4-FFF2-40B4-BE49-F238E27FC236}">
                <a16:creationId xmlns:a16="http://schemas.microsoft.com/office/drawing/2014/main" id="{35352265-F80C-49A8-A26B-7AC55D1FB0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40" y="174167"/>
            <a:ext cx="1438919" cy="1426033"/>
          </a:xfrm>
          <a:prstGeom prst="rect">
            <a:avLst/>
          </a:prstGeom>
        </p:spPr>
      </p:pic>
    </p:spTree>
    <p:extLst>
      <p:ext uri="{BB962C8B-B14F-4D97-AF65-F5344CB8AC3E}">
        <p14:creationId xmlns:p14="http://schemas.microsoft.com/office/powerpoint/2010/main" val="127864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065B-E556-4174-8AE2-F3E1FAA8D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A1717D-95E0-491F-9762-1EE7BF70B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8784E-9523-4365-8D4C-66710394B51D}"/>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30D2A2E9-0D1A-4F61-B418-6DBFEB9C3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1916D-E16C-4534-8434-C596F08A4A9F}"/>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348163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441A8-2AB8-4110-8402-F52C0F8A5C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DD336F-0EF4-4E0A-860F-A7794E7407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AF552-4109-4335-B046-4EE17E30FA2C}"/>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58873EB3-E04E-461E-9863-0159BE23B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C94A8-6812-4DCE-93EF-D3B69975A700}"/>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173452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1107-DD10-4C88-8D1B-02E7F9BD6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D6C2C-B3DD-45BC-B319-5B7F14A254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1543-3B75-45A9-8371-11E218B8EF81}"/>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3D269177-16A1-4CB0-911F-B893E2CDF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9B2C1-923E-47E5-AF83-78A259AC3532}"/>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214073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2D06-B965-498D-A5B9-F3300642D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F75E8-0C0E-4AAD-8A6F-2E9B8DEF94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0826E6-5135-468F-BE6F-AA3B85F80B7E}"/>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46D44F00-D104-4073-B6E9-CE80A0C96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0E2D2-ACEC-4C91-AF84-2FB895986177}"/>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400840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BE58-7D0F-4726-B813-450C4EA4B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2E1C9A-74FA-4215-AEA9-19269678B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710C4-5231-477E-ADA3-036678B6C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09ECCB-38CA-428E-8A16-7D1E9A3E9FB1}"/>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6" name="Footer Placeholder 5">
            <a:extLst>
              <a:ext uri="{FF2B5EF4-FFF2-40B4-BE49-F238E27FC236}">
                <a16:creationId xmlns:a16="http://schemas.microsoft.com/office/drawing/2014/main" id="{4DDC92F0-8B6E-44F8-8359-AD789ECBD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AF206-025C-40EE-BB6C-40299C00903D}"/>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86669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89BC-1C0F-408B-8DDD-9F4EFA9429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9ABE1-82F3-48D9-ABD0-AECA3AC29E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E53FD-1785-4A96-8BFD-B36896B61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96E1E-F521-4F6C-9842-9BF89E82C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595C4-B52E-47CD-9D7F-2A707FD63D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DE2F5F-1FCC-477A-96CA-07F57357446E}"/>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8" name="Footer Placeholder 7">
            <a:extLst>
              <a:ext uri="{FF2B5EF4-FFF2-40B4-BE49-F238E27FC236}">
                <a16:creationId xmlns:a16="http://schemas.microsoft.com/office/drawing/2014/main" id="{6ECB7351-8259-4118-848E-0E3D476A0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0FBA29-600F-4A9D-BEA3-F82A4C3CF15F}"/>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427857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C18D-5260-47D3-B4FA-038B51772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590D72-FFE5-47A2-BA2A-A2098294E4B4}"/>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4" name="Footer Placeholder 3">
            <a:extLst>
              <a:ext uri="{FF2B5EF4-FFF2-40B4-BE49-F238E27FC236}">
                <a16:creationId xmlns:a16="http://schemas.microsoft.com/office/drawing/2014/main" id="{75DFAC5E-D568-4731-A4AE-9881AA4005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D9E9EF-4B24-46C3-9255-D0D10217F144}"/>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54586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0BD2F-E97F-4B38-89EE-CAC0935F4C66}"/>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3" name="Footer Placeholder 2">
            <a:extLst>
              <a:ext uri="{FF2B5EF4-FFF2-40B4-BE49-F238E27FC236}">
                <a16:creationId xmlns:a16="http://schemas.microsoft.com/office/drawing/2014/main" id="{C9713E14-922C-4E88-9851-E531FAE30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A9AF71-0971-4E4A-830D-E6FB1C657B16}"/>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422572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B8D1-E432-4AE6-9E86-A9FC6CCF9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2A5A65-00BF-4669-8E83-603038A73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D9D9DD-D7E4-4A7C-98F8-5F9923C7E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B895E2-E434-45EC-8063-E91C516C8181}"/>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6" name="Footer Placeholder 5">
            <a:extLst>
              <a:ext uri="{FF2B5EF4-FFF2-40B4-BE49-F238E27FC236}">
                <a16:creationId xmlns:a16="http://schemas.microsoft.com/office/drawing/2014/main" id="{4BD9D406-4F68-40E3-9158-219B7C352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8C711-B909-4EA6-B1FA-7337558F53BE}"/>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88224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7C5D-9A04-47B4-8D64-C5A2BF58B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41B520-2792-4160-A940-0F55809FA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147FA0-C870-4E9C-BF84-E674E9AE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615C6-87FD-4B96-A9E1-EBF23A6EC061}"/>
              </a:ext>
            </a:extLst>
          </p:cNvPr>
          <p:cNvSpPr>
            <a:spLocks noGrp="1"/>
          </p:cNvSpPr>
          <p:nvPr>
            <p:ph type="dt" sz="half" idx="10"/>
          </p:nvPr>
        </p:nvSpPr>
        <p:spPr/>
        <p:txBody>
          <a:bodyPr/>
          <a:lstStyle/>
          <a:p>
            <a:fld id="{6764B6B4-5E2D-4103-8697-B70814F46A06}" type="datetimeFigureOut">
              <a:rPr lang="en-US" smtClean="0"/>
              <a:t>10/13/2021</a:t>
            </a:fld>
            <a:endParaRPr lang="en-US"/>
          </a:p>
        </p:txBody>
      </p:sp>
      <p:sp>
        <p:nvSpPr>
          <p:cNvPr id="6" name="Footer Placeholder 5">
            <a:extLst>
              <a:ext uri="{FF2B5EF4-FFF2-40B4-BE49-F238E27FC236}">
                <a16:creationId xmlns:a16="http://schemas.microsoft.com/office/drawing/2014/main" id="{04FB0B59-800F-4B97-B4EB-2BE085B90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3DA98-9541-46B4-A61D-D442CEAB406E}"/>
              </a:ext>
            </a:extLst>
          </p:cNvPr>
          <p:cNvSpPr>
            <a:spLocks noGrp="1"/>
          </p:cNvSpPr>
          <p:nvPr>
            <p:ph type="sldNum" sz="quarter" idx="12"/>
          </p:nvPr>
        </p:nvSpPr>
        <p:spPr/>
        <p:txBody>
          <a:bodyPr/>
          <a:lstStyle/>
          <a:p>
            <a:fld id="{E12C012C-30EA-4EB3-A5C1-24AB965545C3}" type="slidenum">
              <a:rPr lang="en-US" smtClean="0"/>
              <a:t>‹#›</a:t>
            </a:fld>
            <a:endParaRPr lang="en-US"/>
          </a:p>
        </p:txBody>
      </p:sp>
    </p:spTree>
    <p:extLst>
      <p:ext uri="{BB962C8B-B14F-4D97-AF65-F5344CB8AC3E}">
        <p14:creationId xmlns:p14="http://schemas.microsoft.com/office/powerpoint/2010/main" val="387950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E5797-93F5-447E-83D9-F12084B72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E6B9CD-C141-46A2-BB9C-87D33BB26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428FFD-311A-41E6-B3B6-CBF14E964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4B6B4-5E2D-4103-8697-B70814F46A06}" type="datetimeFigureOut">
              <a:rPr lang="en-US" smtClean="0"/>
              <a:t>10/13/2021</a:t>
            </a:fld>
            <a:endParaRPr lang="en-US"/>
          </a:p>
        </p:txBody>
      </p:sp>
      <p:sp>
        <p:nvSpPr>
          <p:cNvPr id="5" name="Footer Placeholder 4">
            <a:extLst>
              <a:ext uri="{FF2B5EF4-FFF2-40B4-BE49-F238E27FC236}">
                <a16:creationId xmlns:a16="http://schemas.microsoft.com/office/drawing/2014/main" id="{65836A1A-C9CE-44DF-9531-0E1E86F21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DC06D1-26AD-4833-A7A4-C9DD0AF10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C012C-30EA-4EB3-A5C1-24AB965545C3}" type="slidenum">
              <a:rPr lang="en-US" smtClean="0"/>
              <a:t>‹#›</a:t>
            </a:fld>
            <a:endParaRPr lang="en-US"/>
          </a:p>
        </p:txBody>
      </p:sp>
    </p:spTree>
    <p:extLst>
      <p:ext uri="{BB962C8B-B14F-4D97-AF65-F5344CB8AC3E}">
        <p14:creationId xmlns:p14="http://schemas.microsoft.com/office/powerpoint/2010/main" val="324355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p:txBody>
          <a:bodyPr/>
          <a:lstStyle/>
          <a:p>
            <a:r>
              <a:rPr lang="en-US" b="1" dirty="0"/>
              <a:t>How to choose a new camera</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p:txBody>
          <a:bodyPr/>
          <a:lstStyle/>
          <a:p>
            <a:r>
              <a:rPr lang="en-US" dirty="0"/>
              <a:t>October 13, 2021</a:t>
            </a:r>
          </a:p>
        </p:txBody>
      </p:sp>
    </p:spTree>
    <p:extLst>
      <p:ext uri="{BB962C8B-B14F-4D97-AF65-F5344CB8AC3E}">
        <p14:creationId xmlns:p14="http://schemas.microsoft.com/office/powerpoint/2010/main" val="64952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Crop Factor/Sensor size</a:t>
            </a:r>
          </a:p>
        </p:txBody>
      </p:sp>
      <p:pic>
        <p:nvPicPr>
          <p:cNvPr id="4" name="Picture 3">
            <a:extLst>
              <a:ext uri="{FF2B5EF4-FFF2-40B4-BE49-F238E27FC236}">
                <a16:creationId xmlns:a16="http://schemas.microsoft.com/office/drawing/2014/main" id="{FA1A32E2-6F5B-4473-A4D6-F744D6EBB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8" y="1433512"/>
            <a:ext cx="7741660" cy="4749276"/>
          </a:xfrm>
          <a:prstGeom prst="rect">
            <a:avLst/>
          </a:prstGeom>
        </p:spPr>
      </p:pic>
    </p:spTree>
    <p:extLst>
      <p:ext uri="{BB962C8B-B14F-4D97-AF65-F5344CB8AC3E}">
        <p14:creationId xmlns:p14="http://schemas.microsoft.com/office/powerpoint/2010/main" val="253248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Crop Factor/Sensor size</a:t>
            </a:r>
          </a:p>
        </p:txBody>
      </p:sp>
      <p:pic>
        <p:nvPicPr>
          <p:cNvPr id="4" name="Picture 3">
            <a:extLst>
              <a:ext uri="{FF2B5EF4-FFF2-40B4-BE49-F238E27FC236}">
                <a16:creationId xmlns:a16="http://schemas.microsoft.com/office/drawing/2014/main" id="{85728967-3762-494E-ADE3-5320458E2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62" y="1446415"/>
            <a:ext cx="6419850" cy="5019675"/>
          </a:xfrm>
          <a:prstGeom prst="rect">
            <a:avLst/>
          </a:prstGeom>
        </p:spPr>
      </p:pic>
      <p:sp>
        <p:nvSpPr>
          <p:cNvPr id="5" name="TextBox 4">
            <a:extLst>
              <a:ext uri="{FF2B5EF4-FFF2-40B4-BE49-F238E27FC236}">
                <a16:creationId xmlns:a16="http://schemas.microsoft.com/office/drawing/2014/main" id="{28646E2F-ABB6-4803-B732-B87C88C19388}"/>
              </a:ext>
            </a:extLst>
          </p:cNvPr>
          <p:cNvSpPr txBox="1"/>
          <p:nvPr/>
        </p:nvSpPr>
        <p:spPr>
          <a:xfrm>
            <a:off x="4488873" y="3142211"/>
            <a:ext cx="2794419" cy="369332"/>
          </a:xfrm>
          <a:prstGeom prst="rect">
            <a:avLst/>
          </a:prstGeom>
          <a:noFill/>
        </p:spPr>
        <p:txBody>
          <a:bodyPr wrap="none" rtlCol="0">
            <a:spAutoFit/>
          </a:bodyPr>
          <a:lstStyle/>
          <a:p>
            <a:r>
              <a:rPr lang="en-US" dirty="0"/>
              <a:t>Full Frame = 36mm x 24mm</a:t>
            </a:r>
          </a:p>
        </p:txBody>
      </p:sp>
    </p:spTree>
    <p:extLst>
      <p:ext uri="{BB962C8B-B14F-4D97-AF65-F5344CB8AC3E}">
        <p14:creationId xmlns:p14="http://schemas.microsoft.com/office/powerpoint/2010/main" val="212986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Mirrorless vs DSLR</a:t>
            </a:r>
          </a:p>
        </p:txBody>
      </p:sp>
      <p:pic>
        <p:nvPicPr>
          <p:cNvPr id="7" name="Picture 6" descr="Diagram&#10;&#10;Description automatically generated">
            <a:extLst>
              <a:ext uri="{FF2B5EF4-FFF2-40B4-BE49-F238E27FC236}">
                <a16:creationId xmlns:a16="http://schemas.microsoft.com/office/drawing/2014/main" id="{6CC4E064-4333-44BB-931E-FFF6E0D02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693253"/>
            <a:ext cx="6629400" cy="4505325"/>
          </a:xfrm>
          <a:prstGeom prst="rect">
            <a:avLst/>
          </a:prstGeom>
        </p:spPr>
      </p:pic>
    </p:spTree>
    <p:extLst>
      <p:ext uri="{BB962C8B-B14F-4D97-AF65-F5344CB8AC3E}">
        <p14:creationId xmlns:p14="http://schemas.microsoft.com/office/powerpoint/2010/main" val="95484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390996" y="83271"/>
            <a:ext cx="9144000" cy="1113761"/>
          </a:xfrm>
        </p:spPr>
        <p:txBody>
          <a:bodyPr/>
          <a:lstStyle/>
          <a:p>
            <a:r>
              <a:rPr lang="en-US" dirty="0"/>
              <a:t>DSLR</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524000" y="1047259"/>
            <a:ext cx="9144000" cy="5727470"/>
          </a:xfrm>
        </p:spPr>
        <p:style>
          <a:lnRef idx="2">
            <a:schemeClr val="dk1"/>
          </a:lnRef>
          <a:fillRef idx="1">
            <a:schemeClr val="lt1"/>
          </a:fillRef>
          <a:effectRef idx="0">
            <a:schemeClr val="dk1"/>
          </a:effectRef>
          <a:fontRef idx="minor">
            <a:schemeClr val="dk1"/>
          </a:fontRef>
        </p:style>
        <p:txBody>
          <a:bodyPr numCol="2">
            <a:normAutofit/>
          </a:bodyPr>
          <a:lstStyle/>
          <a:p>
            <a:r>
              <a:rPr lang="en-US" sz="2000" b="1" dirty="0"/>
              <a:t>Pros</a:t>
            </a:r>
          </a:p>
          <a:p>
            <a:pPr marL="342900" indent="-342900" algn="l">
              <a:buFont typeface="Arial" panose="020B0604020202020204" pitchFamily="34" charset="0"/>
              <a:buChar char="•"/>
            </a:pPr>
            <a:r>
              <a:rPr lang="en-US" sz="2000" dirty="0"/>
              <a:t>Many features – built in HDR, screen output (what’s in focus, what is clipped), burst photos, articulating screen, EVF, ISO, exposure bracketing</a:t>
            </a:r>
          </a:p>
          <a:p>
            <a:pPr marL="342900" indent="-342900" algn="l">
              <a:buFont typeface="Arial" panose="020B0604020202020204" pitchFamily="34" charset="0"/>
              <a:buChar char="•"/>
            </a:pPr>
            <a:r>
              <a:rPr lang="en-US" sz="2000" dirty="0"/>
              <a:t>Larger sensor – better low light </a:t>
            </a:r>
          </a:p>
          <a:p>
            <a:pPr marL="342900" indent="-342900" algn="l">
              <a:buFont typeface="Arial" panose="020B0604020202020204" pitchFamily="34" charset="0"/>
              <a:buChar char="•"/>
            </a:pPr>
            <a:r>
              <a:rPr lang="en-US" sz="2000" dirty="0"/>
              <a:t>Many manufacturers/choices</a:t>
            </a:r>
          </a:p>
          <a:p>
            <a:pPr marL="342900" indent="-342900" algn="l">
              <a:buFont typeface="Arial" panose="020B0604020202020204" pitchFamily="34" charset="0"/>
              <a:buChar char="•"/>
            </a:pPr>
            <a:r>
              <a:rPr lang="en-US" sz="2000" dirty="0"/>
              <a:t>Changeable lens – larger selection, zoom, prime, macro, fish-eye</a:t>
            </a:r>
          </a:p>
          <a:p>
            <a:pPr marL="342900" indent="-342900" algn="l">
              <a:buFont typeface="Arial" panose="020B0604020202020204" pitchFamily="34" charset="0"/>
              <a:buChar char="•"/>
            </a:pPr>
            <a:r>
              <a:rPr lang="en-US" sz="2000" dirty="0"/>
              <a:t>Image stabilization very important for larger/heavier lenses (some in lens, some in body)</a:t>
            </a:r>
          </a:p>
          <a:p>
            <a:pPr marL="342900" indent="-342900" algn="l">
              <a:buFont typeface="Arial" panose="020B0604020202020204" pitchFamily="34" charset="0"/>
              <a:buChar char="•"/>
            </a:pPr>
            <a:r>
              <a:rPr lang="en-US" sz="2000" dirty="0"/>
              <a:t>Unique features - mounts, waterproof (mostly external cases), flash (on camera or hot-shoe)</a:t>
            </a:r>
          </a:p>
          <a:p>
            <a:endParaRPr lang="en-US" sz="2000" b="1" dirty="0"/>
          </a:p>
          <a:p>
            <a:r>
              <a:rPr lang="en-US" sz="2000" b="1" dirty="0"/>
              <a:t>Cons</a:t>
            </a:r>
          </a:p>
          <a:p>
            <a:pPr marL="342900" indent="-342900" algn="l">
              <a:buFont typeface="Arial" panose="020B0604020202020204" pitchFamily="34" charset="0"/>
              <a:buChar char="•"/>
            </a:pPr>
            <a:r>
              <a:rPr lang="en-US" sz="2000" dirty="0"/>
              <a:t>Some can be heavy</a:t>
            </a:r>
          </a:p>
          <a:p>
            <a:pPr marL="342900" indent="-342900" algn="l">
              <a:buFont typeface="Arial" panose="020B0604020202020204" pitchFamily="34" charset="0"/>
              <a:buChar char="•"/>
            </a:pPr>
            <a:r>
              <a:rPr lang="en-US" sz="2000" dirty="0"/>
              <a:t>Prime lens, use feet to compose picture</a:t>
            </a:r>
          </a:p>
          <a:p>
            <a:pPr marL="342900" indent="-342900" algn="l">
              <a:buFont typeface="Arial" panose="020B0604020202020204" pitchFamily="34" charset="0"/>
              <a:buChar char="•"/>
            </a:pPr>
            <a:r>
              <a:rPr lang="en-US" sz="2000" dirty="0"/>
              <a:t>Can buy kit that includes a lot of things but mostly low-end components, depends on usage</a:t>
            </a:r>
          </a:p>
          <a:p>
            <a:pPr algn="l"/>
            <a:endParaRPr lang="en-US" dirty="0"/>
          </a:p>
        </p:txBody>
      </p:sp>
    </p:spTree>
    <p:extLst>
      <p:ext uri="{BB962C8B-B14F-4D97-AF65-F5344CB8AC3E}">
        <p14:creationId xmlns:p14="http://schemas.microsoft.com/office/powerpoint/2010/main" val="341146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32560" y="183024"/>
            <a:ext cx="9144000" cy="1113761"/>
          </a:xfrm>
        </p:spPr>
        <p:txBody>
          <a:bodyPr/>
          <a:lstStyle/>
          <a:p>
            <a:r>
              <a:rPr lang="en-US" dirty="0"/>
              <a:t>Mirrorless</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524000" y="1205201"/>
            <a:ext cx="9144000" cy="5469775"/>
          </a:xfrm>
        </p:spPr>
        <p:style>
          <a:lnRef idx="2">
            <a:schemeClr val="dk1"/>
          </a:lnRef>
          <a:fillRef idx="1">
            <a:schemeClr val="lt1"/>
          </a:fillRef>
          <a:effectRef idx="0">
            <a:schemeClr val="dk1"/>
          </a:effectRef>
          <a:fontRef idx="minor">
            <a:schemeClr val="dk1"/>
          </a:fontRef>
        </p:style>
        <p:txBody>
          <a:bodyPr numCol="2">
            <a:normAutofit/>
          </a:bodyPr>
          <a:lstStyle/>
          <a:p>
            <a:r>
              <a:rPr lang="en-US" b="1" dirty="0"/>
              <a:t>Pros</a:t>
            </a:r>
          </a:p>
          <a:p>
            <a:pPr marL="342900" indent="-342900" algn="l">
              <a:buFont typeface="Arial" panose="020B0604020202020204" pitchFamily="34" charset="0"/>
              <a:buChar char="•"/>
            </a:pPr>
            <a:r>
              <a:rPr lang="en-US" dirty="0"/>
              <a:t>Light, small and compact</a:t>
            </a:r>
          </a:p>
          <a:p>
            <a:pPr marL="342900" indent="-342900" algn="l">
              <a:buFont typeface="Arial" panose="020B0604020202020204" pitchFamily="34" charset="0"/>
              <a:buChar char="•"/>
            </a:pPr>
            <a:r>
              <a:rPr lang="en-US" dirty="0"/>
              <a:t>Less moving parts, they’re quieter than DSLRs</a:t>
            </a:r>
          </a:p>
          <a:p>
            <a:pPr marL="342900" indent="-342900" algn="l">
              <a:buFont typeface="Arial" panose="020B0604020202020204" pitchFamily="34" charset="0"/>
              <a:buChar char="•"/>
            </a:pPr>
            <a:r>
              <a:rPr lang="en-US" dirty="0"/>
              <a:t>No flicking mirror means less camera shake</a:t>
            </a:r>
          </a:p>
          <a:p>
            <a:pPr marL="342900" indent="-342900" algn="l">
              <a:buFont typeface="Arial" panose="020B0604020202020204" pitchFamily="34" charset="0"/>
              <a:buChar char="•"/>
            </a:pPr>
            <a:r>
              <a:rPr lang="en-US" dirty="0"/>
              <a:t>Reliable video mode</a:t>
            </a:r>
          </a:p>
          <a:p>
            <a:pPr marL="342900" indent="-342900" algn="l">
              <a:buFont typeface="Arial" panose="020B0604020202020204" pitchFamily="34" charset="0"/>
              <a:buChar char="•"/>
            </a:pPr>
            <a:r>
              <a:rPr lang="en-US" dirty="0"/>
              <a:t>The electronic viewfinder can be used in video mode, while the viewfinder on a DSLR cannot.  Also, you see the image as exposed in the EVF, not with DSLR.</a:t>
            </a:r>
          </a:p>
          <a:p>
            <a:pPr marL="342900" indent="-342900" algn="l">
              <a:buFont typeface="Arial" panose="020B0604020202020204" pitchFamily="34" charset="0"/>
              <a:buChar char="•"/>
            </a:pPr>
            <a:r>
              <a:rPr lang="en-US" dirty="0"/>
              <a:t>In-body stabilization</a:t>
            </a:r>
          </a:p>
          <a:p>
            <a:r>
              <a:rPr lang="en-US" b="1" dirty="0"/>
              <a:t>Cons</a:t>
            </a:r>
          </a:p>
          <a:p>
            <a:pPr marL="342900" indent="-342900" algn="l">
              <a:buFont typeface="Arial" panose="020B0604020202020204" pitchFamily="34" charset="0"/>
              <a:buChar char="•"/>
            </a:pPr>
            <a:r>
              <a:rPr lang="en-US" dirty="0"/>
              <a:t>Battery life (though getting better)</a:t>
            </a:r>
          </a:p>
          <a:p>
            <a:pPr marL="342900" indent="-342900" algn="l">
              <a:buFont typeface="Arial" panose="020B0604020202020204" pitchFamily="34" charset="0"/>
              <a:buChar char="•"/>
            </a:pPr>
            <a:r>
              <a:rPr lang="en-US" dirty="0"/>
              <a:t>Ergonomics (small, maybe too small for anyone with big hands)</a:t>
            </a:r>
          </a:p>
          <a:p>
            <a:pPr marL="342900" indent="-342900" algn="l">
              <a:buFont typeface="Arial" panose="020B0604020202020204" pitchFamily="34" charset="0"/>
              <a:buChar char="•"/>
            </a:pPr>
            <a:r>
              <a:rPr lang="en-US" dirty="0"/>
              <a:t>Limited lens selection (but getting better)</a:t>
            </a:r>
          </a:p>
          <a:p>
            <a:pPr marL="342900" indent="-342900" algn="l">
              <a:buFont typeface="Arial" panose="020B0604020202020204" pitchFamily="34" charset="0"/>
              <a:buChar char="•"/>
            </a:pPr>
            <a:r>
              <a:rPr lang="en-US" dirty="0"/>
              <a:t>Electronic viewfinder - limited in low light environments</a:t>
            </a:r>
          </a:p>
        </p:txBody>
      </p:sp>
    </p:spTree>
    <p:extLst>
      <p:ext uri="{BB962C8B-B14F-4D97-AF65-F5344CB8AC3E}">
        <p14:creationId xmlns:p14="http://schemas.microsoft.com/office/powerpoint/2010/main" val="355590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DSLR/Mirrorless</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288473" y="1321725"/>
            <a:ext cx="9817331" cy="5286894"/>
          </a:xfrm>
        </p:spPr>
        <p:style>
          <a:lnRef idx="2">
            <a:schemeClr val="dk1"/>
          </a:lnRef>
          <a:fillRef idx="1">
            <a:schemeClr val="lt1"/>
          </a:fillRef>
          <a:effectRef idx="0">
            <a:schemeClr val="dk1"/>
          </a:effectRef>
          <a:fontRef idx="minor">
            <a:schemeClr val="dk1"/>
          </a:fontRef>
        </p:style>
        <p:txBody>
          <a:bodyPr numCol="1">
            <a:normAutofit fontScale="77500" lnSpcReduction="20000"/>
          </a:bodyPr>
          <a:lstStyle/>
          <a:p>
            <a:r>
              <a:rPr lang="en-US" b="1" dirty="0"/>
              <a:t>Things to look for</a:t>
            </a:r>
          </a:p>
          <a:p>
            <a:pPr algn="l"/>
            <a:r>
              <a:rPr lang="en-US" dirty="0"/>
              <a:t>Sensor – size and resolution, what is the prime use of camera?  Landscape, portrait, wildlife, sports, architecture.  More pixels can bog down the buffer for sports but most cameras are getting larger and larger buffers.</a:t>
            </a:r>
          </a:p>
          <a:p>
            <a:pPr algn="l"/>
            <a:r>
              <a:rPr lang="en-US" dirty="0"/>
              <a:t>Crop Factor – affects the focal length of lens vs reality (Nikon 1.5, Canon 1.6, Olympus 2.0)</a:t>
            </a:r>
          </a:p>
          <a:p>
            <a:pPr algn="l"/>
            <a:r>
              <a:rPr lang="en-US" dirty="0"/>
              <a:t>Focus – some high-end cameras have fast focus, with lots of focus points and work well in low light, while low-end models don’t work well in low-light</a:t>
            </a:r>
          </a:p>
          <a:p>
            <a:pPr algn="l"/>
            <a:r>
              <a:rPr lang="en-US" dirty="0"/>
              <a:t>Frames per second (FPS) – also related buffer size, sports photography?</a:t>
            </a:r>
          </a:p>
          <a:p>
            <a:pPr algn="l"/>
            <a:r>
              <a:rPr lang="en-US" dirty="0"/>
              <a:t>Storage medium – SD is most common, but there are newer faster versions like </a:t>
            </a:r>
            <a:r>
              <a:rPr lang="en-US" dirty="0" err="1"/>
              <a:t>CFexpress</a:t>
            </a:r>
            <a:r>
              <a:rPr lang="en-US" dirty="0"/>
              <a:t>, QXD, </a:t>
            </a:r>
            <a:r>
              <a:rPr lang="en-US" dirty="0" err="1"/>
              <a:t>Cfast</a:t>
            </a:r>
            <a:r>
              <a:rPr lang="en-US" dirty="0"/>
              <a:t> (these aren’t cheap)</a:t>
            </a:r>
          </a:p>
          <a:p>
            <a:pPr algn="l"/>
            <a:r>
              <a:rPr lang="en-US" dirty="0"/>
              <a:t>Viewfinder – some are 0.9x (or similar) to allow some room on edges so you don’t cut off your subject</a:t>
            </a:r>
          </a:p>
          <a:p>
            <a:pPr algn="l"/>
            <a:r>
              <a:rPr lang="en-US" dirty="0"/>
              <a:t>Battery life – how many pictures can you get on one charge?  Can you replace battery easily, is battery unique and you need a spare?  After-market, IMO, doesn’t last as long.</a:t>
            </a:r>
          </a:p>
          <a:p>
            <a:pPr algn="l"/>
            <a:r>
              <a:rPr lang="en-US" dirty="0"/>
              <a:t>Video – most have this capability but today 4k is becoming more common</a:t>
            </a:r>
          </a:p>
          <a:p>
            <a:pPr algn="l"/>
            <a:r>
              <a:rPr lang="en-US" dirty="0"/>
              <a:t>Lens compatibility – some newer low-end cameras aren’t compatible with some older AF lenses, some work but only in manual mode</a:t>
            </a:r>
          </a:p>
          <a:p>
            <a:pPr algn="l"/>
            <a:r>
              <a:rPr lang="en-US" dirty="0"/>
              <a:t>Miscellaneous –file output (do you need raw or only jpeg), download capability (cable to computer? Card reader?  </a:t>
            </a:r>
            <a:r>
              <a:rPr lang="en-US" dirty="0" err="1"/>
              <a:t>Wifi</a:t>
            </a:r>
            <a:r>
              <a:rPr lang="en-US"/>
              <a:t>?), </a:t>
            </a:r>
            <a:r>
              <a:rPr lang="en-US" dirty="0"/>
              <a:t>warranty, image stabilization</a:t>
            </a:r>
          </a:p>
        </p:txBody>
      </p:sp>
    </p:spTree>
    <p:extLst>
      <p:ext uri="{BB962C8B-B14F-4D97-AF65-F5344CB8AC3E}">
        <p14:creationId xmlns:p14="http://schemas.microsoft.com/office/powerpoint/2010/main" val="205101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Sensor noise</a:t>
            </a:r>
          </a:p>
        </p:txBody>
      </p:sp>
      <p:pic>
        <p:nvPicPr>
          <p:cNvPr id="4" name="Picture 3">
            <a:extLst>
              <a:ext uri="{FF2B5EF4-FFF2-40B4-BE49-F238E27FC236}">
                <a16:creationId xmlns:a16="http://schemas.microsoft.com/office/drawing/2014/main" id="{840C2A21-7049-4337-B66B-63734ED05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9750" y="2231565"/>
            <a:ext cx="5287355" cy="3965516"/>
          </a:xfrm>
          <a:prstGeom prst="rect">
            <a:avLst/>
          </a:prstGeom>
        </p:spPr>
      </p:pic>
      <p:pic>
        <p:nvPicPr>
          <p:cNvPr id="6" name="Picture 5">
            <a:extLst>
              <a:ext uri="{FF2B5EF4-FFF2-40B4-BE49-F238E27FC236}">
                <a16:creationId xmlns:a16="http://schemas.microsoft.com/office/drawing/2014/main" id="{1695AF24-6D42-451A-A796-3ED5872C2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4263" y="2231565"/>
            <a:ext cx="5287355" cy="3965516"/>
          </a:xfrm>
          <a:prstGeom prst="rect">
            <a:avLst/>
          </a:prstGeom>
        </p:spPr>
      </p:pic>
      <p:pic>
        <p:nvPicPr>
          <p:cNvPr id="9" name="Picture 8">
            <a:extLst>
              <a:ext uri="{FF2B5EF4-FFF2-40B4-BE49-F238E27FC236}">
                <a16:creationId xmlns:a16="http://schemas.microsoft.com/office/drawing/2014/main" id="{F7667B03-8495-48EF-B919-8CEC4FD20E21}"/>
              </a:ext>
            </a:extLst>
          </p:cNvPr>
          <p:cNvPicPr>
            <a:picLocks noChangeAspect="1"/>
          </p:cNvPicPr>
          <p:nvPr/>
        </p:nvPicPr>
        <p:blipFill rotWithShape="1">
          <a:blip r:embed="rId4">
            <a:extLst>
              <a:ext uri="{28A0092B-C50C-407E-A947-70E740481C1C}">
                <a14:useLocalDpi xmlns:a14="http://schemas.microsoft.com/office/drawing/2010/main" val="0"/>
              </a:ext>
            </a:extLst>
          </a:blip>
          <a:srcRect t="16727" r="-4154" b="19031"/>
          <a:stretch/>
        </p:blipFill>
        <p:spPr>
          <a:xfrm>
            <a:off x="6679639" y="2717534"/>
            <a:ext cx="2718773" cy="3540244"/>
          </a:xfrm>
          <a:prstGeom prst="rect">
            <a:avLst/>
          </a:prstGeom>
        </p:spPr>
      </p:pic>
      <p:pic>
        <p:nvPicPr>
          <p:cNvPr id="11" name="Picture 10">
            <a:extLst>
              <a:ext uri="{FF2B5EF4-FFF2-40B4-BE49-F238E27FC236}">
                <a16:creationId xmlns:a16="http://schemas.microsoft.com/office/drawing/2014/main" id="{54BEE6F1-4F47-4F34-A1A5-242069AA5BC3}"/>
              </a:ext>
            </a:extLst>
          </p:cNvPr>
          <p:cNvPicPr>
            <a:picLocks noChangeAspect="1"/>
          </p:cNvPicPr>
          <p:nvPr/>
        </p:nvPicPr>
        <p:blipFill rotWithShape="1">
          <a:blip r:embed="rId5">
            <a:extLst>
              <a:ext uri="{28A0092B-C50C-407E-A947-70E740481C1C}">
                <a14:useLocalDpi xmlns:a14="http://schemas.microsoft.com/office/drawing/2010/main" val="0"/>
              </a:ext>
            </a:extLst>
          </a:blip>
          <a:srcRect t="19248" r="268" b="17435"/>
          <a:stretch/>
        </p:blipFill>
        <p:spPr>
          <a:xfrm>
            <a:off x="3875720" y="2717535"/>
            <a:ext cx="2641458" cy="3540244"/>
          </a:xfrm>
          <a:prstGeom prst="rect">
            <a:avLst/>
          </a:prstGeom>
        </p:spPr>
      </p:pic>
      <p:sp>
        <p:nvSpPr>
          <p:cNvPr id="12" name="TextBox 11">
            <a:extLst>
              <a:ext uri="{FF2B5EF4-FFF2-40B4-BE49-F238E27FC236}">
                <a16:creationId xmlns:a16="http://schemas.microsoft.com/office/drawing/2014/main" id="{C86A6A9B-185F-4B3A-9023-E0A4A83B2CCA}"/>
              </a:ext>
            </a:extLst>
          </p:cNvPr>
          <p:cNvSpPr txBox="1"/>
          <p:nvPr/>
        </p:nvSpPr>
        <p:spPr>
          <a:xfrm>
            <a:off x="1845426" y="1920240"/>
            <a:ext cx="1489510" cy="523220"/>
          </a:xfrm>
          <a:prstGeom prst="rect">
            <a:avLst/>
          </a:prstGeom>
          <a:noFill/>
        </p:spPr>
        <p:txBody>
          <a:bodyPr wrap="none" rtlCol="0">
            <a:spAutoFit/>
          </a:bodyPr>
          <a:lstStyle/>
          <a:p>
            <a:r>
              <a:rPr lang="en-US" sz="2800" dirty="0"/>
              <a:t>ISO 3200</a:t>
            </a:r>
          </a:p>
        </p:txBody>
      </p:sp>
      <p:sp>
        <p:nvSpPr>
          <p:cNvPr id="13" name="TextBox 12">
            <a:extLst>
              <a:ext uri="{FF2B5EF4-FFF2-40B4-BE49-F238E27FC236}">
                <a16:creationId xmlns:a16="http://schemas.microsoft.com/office/drawing/2014/main" id="{EA35EA97-92F7-40B3-BEEA-2EB1C7CE244F}"/>
              </a:ext>
            </a:extLst>
          </p:cNvPr>
          <p:cNvSpPr txBox="1"/>
          <p:nvPr/>
        </p:nvSpPr>
        <p:spPr>
          <a:xfrm>
            <a:off x="9095363" y="1666000"/>
            <a:ext cx="1306768" cy="523220"/>
          </a:xfrm>
          <a:prstGeom prst="rect">
            <a:avLst/>
          </a:prstGeom>
          <a:noFill/>
        </p:spPr>
        <p:txBody>
          <a:bodyPr wrap="none" rtlCol="0">
            <a:spAutoFit/>
          </a:bodyPr>
          <a:lstStyle/>
          <a:p>
            <a:r>
              <a:rPr lang="en-US" sz="2800" dirty="0"/>
              <a:t>ISO 200</a:t>
            </a:r>
          </a:p>
        </p:txBody>
      </p:sp>
    </p:spTree>
    <p:extLst>
      <p:ext uri="{BB962C8B-B14F-4D97-AF65-F5344CB8AC3E}">
        <p14:creationId xmlns:p14="http://schemas.microsoft.com/office/powerpoint/2010/main" val="399814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Lenses</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288473" y="1321725"/>
            <a:ext cx="9817331" cy="5286894"/>
          </a:xfrm>
        </p:spPr>
        <p:style>
          <a:lnRef idx="2">
            <a:schemeClr val="dk1"/>
          </a:lnRef>
          <a:fillRef idx="1">
            <a:schemeClr val="lt1"/>
          </a:fillRef>
          <a:effectRef idx="0">
            <a:schemeClr val="dk1"/>
          </a:effectRef>
          <a:fontRef idx="minor">
            <a:schemeClr val="dk1"/>
          </a:fontRef>
        </p:style>
        <p:txBody>
          <a:bodyPr numCol="1">
            <a:normAutofit fontScale="92500"/>
          </a:bodyPr>
          <a:lstStyle/>
          <a:p>
            <a:pPr algn="l"/>
            <a:r>
              <a:rPr lang="en-US" dirty="0"/>
              <a:t>Brands – most are lens/camera specific, Canon lenses only fit on Canons</a:t>
            </a:r>
          </a:p>
          <a:p>
            <a:pPr algn="l"/>
            <a:r>
              <a:rPr lang="en-US" dirty="0"/>
              <a:t>Third party – Sigma, Tamron and some others make lenses that will fit most common camera brands</a:t>
            </a:r>
          </a:p>
          <a:p>
            <a:pPr algn="l"/>
            <a:r>
              <a:rPr lang="en-US" dirty="0"/>
              <a:t>Older lenses – for Nikon old manual lenses will fit and work on any camera, but only in manual mode, some older autofocus lenses won’t work with all newer cameras</a:t>
            </a:r>
          </a:p>
          <a:p>
            <a:pPr algn="l"/>
            <a:r>
              <a:rPr lang="en-US" dirty="0"/>
              <a:t>Mirrorless cameras – most manufacturers are making adapters to fit DSLR lenses </a:t>
            </a:r>
          </a:p>
          <a:p>
            <a:pPr algn="l"/>
            <a:r>
              <a:rPr lang="en-US" dirty="0"/>
              <a:t>Type of lenses – prime and zoom</a:t>
            </a:r>
          </a:p>
          <a:p>
            <a:pPr algn="l"/>
            <a:r>
              <a:rPr lang="en-US" dirty="0"/>
              <a:t>Basic ranges – wide angle, telephoto, standard, macro </a:t>
            </a:r>
          </a:p>
          <a:p>
            <a:pPr algn="l"/>
            <a:r>
              <a:rPr lang="en-US" dirty="0"/>
              <a:t>Specialty (fish-eye, tilt shift, infra-red) </a:t>
            </a:r>
          </a:p>
          <a:p>
            <a:pPr algn="l"/>
            <a:r>
              <a:rPr lang="en-US" dirty="0"/>
              <a:t>Aperture – smaller numbers are larger openings, equals more expensive</a:t>
            </a:r>
          </a:p>
          <a:p>
            <a:pPr algn="l"/>
            <a:r>
              <a:rPr lang="en-US" dirty="0"/>
              <a:t>Miscellaneous – some lenses have Vibration Reduction (VR) in lens instead of camera body, some are weather sealed, some larger ones are heavy and need a tripod  (have </a:t>
            </a:r>
            <a:r>
              <a:rPr lang="en-US"/>
              <a:t>a collar).</a:t>
            </a:r>
            <a:endParaRPr lang="en-US" dirty="0"/>
          </a:p>
        </p:txBody>
      </p:sp>
    </p:spTree>
    <p:extLst>
      <p:ext uri="{BB962C8B-B14F-4D97-AF65-F5344CB8AC3E}">
        <p14:creationId xmlns:p14="http://schemas.microsoft.com/office/powerpoint/2010/main" val="376343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Mirrorless vs DSLR</a:t>
            </a:r>
          </a:p>
        </p:txBody>
      </p:sp>
      <p:sp>
        <p:nvSpPr>
          <p:cNvPr id="8" name="TextBox 7">
            <a:extLst>
              <a:ext uri="{FF2B5EF4-FFF2-40B4-BE49-F238E27FC236}">
                <a16:creationId xmlns:a16="http://schemas.microsoft.com/office/drawing/2014/main" id="{880DAAEA-6EC9-43AF-A9E2-DB09E17CDB28}"/>
              </a:ext>
            </a:extLst>
          </p:cNvPr>
          <p:cNvSpPr txBox="1"/>
          <p:nvPr/>
        </p:nvSpPr>
        <p:spPr>
          <a:xfrm>
            <a:off x="1196694" y="6156014"/>
            <a:ext cx="6857903" cy="369332"/>
          </a:xfrm>
          <a:prstGeom prst="rect">
            <a:avLst/>
          </a:prstGeom>
          <a:noFill/>
        </p:spPr>
        <p:txBody>
          <a:bodyPr wrap="none" rtlCol="0">
            <a:spAutoFit/>
          </a:bodyPr>
          <a:lstStyle/>
          <a:p>
            <a:r>
              <a:rPr lang="en-US" dirty="0"/>
              <a:t>https://cameradecision.com/compare/Nikon-D850-vs-Nikon-Z7-Mark-II</a:t>
            </a:r>
          </a:p>
        </p:txBody>
      </p:sp>
      <p:pic>
        <p:nvPicPr>
          <p:cNvPr id="4" name="Picture 3" descr="Table&#10;&#10;Description automatically generated">
            <a:extLst>
              <a:ext uri="{FF2B5EF4-FFF2-40B4-BE49-F238E27FC236}">
                <a16:creationId xmlns:a16="http://schemas.microsoft.com/office/drawing/2014/main" id="{58F32947-4F2C-4190-90A6-335EC9375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837" y="1446415"/>
            <a:ext cx="7172325" cy="4629150"/>
          </a:xfrm>
          <a:prstGeom prst="rect">
            <a:avLst/>
          </a:prstGeom>
        </p:spPr>
      </p:pic>
    </p:spTree>
    <p:extLst>
      <p:ext uri="{BB962C8B-B14F-4D97-AF65-F5344CB8AC3E}">
        <p14:creationId xmlns:p14="http://schemas.microsoft.com/office/powerpoint/2010/main" val="185531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Mirrorless vs DSLR</a:t>
            </a:r>
          </a:p>
        </p:txBody>
      </p:sp>
      <p:pic>
        <p:nvPicPr>
          <p:cNvPr id="5" name="Picture 4" descr="Table&#10;&#10;Description automatically generated">
            <a:extLst>
              <a:ext uri="{FF2B5EF4-FFF2-40B4-BE49-F238E27FC236}">
                <a16:creationId xmlns:a16="http://schemas.microsoft.com/office/drawing/2014/main" id="{2B7CC797-6741-4289-A3A3-5184168D3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1277071"/>
            <a:ext cx="7124700" cy="5248275"/>
          </a:xfrm>
          <a:prstGeom prst="rect">
            <a:avLst/>
          </a:prstGeom>
        </p:spPr>
      </p:pic>
    </p:spTree>
    <p:extLst>
      <p:ext uri="{BB962C8B-B14F-4D97-AF65-F5344CB8AC3E}">
        <p14:creationId xmlns:p14="http://schemas.microsoft.com/office/powerpoint/2010/main" val="38322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54FEAA-6DBC-4856-A9BF-3A0C711B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575" y="1562100"/>
            <a:ext cx="5276850" cy="3733800"/>
          </a:xfrm>
          <a:prstGeom prst="rect">
            <a:avLst/>
          </a:prstGeom>
        </p:spPr>
      </p:pic>
    </p:spTree>
    <p:extLst>
      <p:ext uri="{BB962C8B-B14F-4D97-AF65-F5344CB8AC3E}">
        <p14:creationId xmlns:p14="http://schemas.microsoft.com/office/powerpoint/2010/main" val="416948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Mirrorless vs DSLR</a:t>
            </a:r>
          </a:p>
        </p:txBody>
      </p:sp>
      <p:pic>
        <p:nvPicPr>
          <p:cNvPr id="4" name="Picture 3">
            <a:extLst>
              <a:ext uri="{FF2B5EF4-FFF2-40B4-BE49-F238E27FC236}">
                <a16:creationId xmlns:a16="http://schemas.microsoft.com/office/drawing/2014/main" id="{531B527F-498C-4E6D-96E3-64178CD43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87" y="2124075"/>
            <a:ext cx="7286625" cy="2609850"/>
          </a:xfrm>
          <a:prstGeom prst="rect">
            <a:avLst/>
          </a:prstGeom>
        </p:spPr>
      </p:pic>
    </p:spTree>
    <p:extLst>
      <p:ext uri="{BB962C8B-B14F-4D97-AF65-F5344CB8AC3E}">
        <p14:creationId xmlns:p14="http://schemas.microsoft.com/office/powerpoint/2010/main" val="52785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Mirrorless vs DSLR</a:t>
            </a:r>
          </a:p>
        </p:txBody>
      </p:sp>
      <p:pic>
        <p:nvPicPr>
          <p:cNvPr id="4" name="Picture 3">
            <a:extLst>
              <a:ext uri="{FF2B5EF4-FFF2-40B4-BE49-F238E27FC236}">
                <a16:creationId xmlns:a16="http://schemas.microsoft.com/office/drawing/2014/main" id="{122D8629-896C-40F0-854A-ACC8DB816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16" y="1321724"/>
            <a:ext cx="8703426" cy="5536276"/>
          </a:xfrm>
          <a:prstGeom prst="rect">
            <a:avLst/>
          </a:prstGeom>
        </p:spPr>
      </p:pic>
    </p:spTree>
    <p:extLst>
      <p:ext uri="{BB962C8B-B14F-4D97-AF65-F5344CB8AC3E}">
        <p14:creationId xmlns:p14="http://schemas.microsoft.com/office/powerpoint/2010/main" val="260905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p:txBody>
          <a:bodyPr/>
          <a:lstStyle/>
          <a:p>
            <a:r>
              <a:rPr lang="en-US" dirty="0"/>
              <a:t>Film or digital?</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p:txBody>
          <a:bodyPr/>
          <a:lstStyle/>
          <a:p>
            <a:r>
              <a:rPr lang="en-US" dirty="0"/>
              <a:t>This presentation will concentrate solely on digital.</a:t>
            </a:r>
          </a:p>
        </p:txBody>
      </p:sp>
    </p:spTree>
    <p:extLst>
      <p:ext uri="{BB962C8B-B14F-4D97-AF65-F5344CB8AC3E}">
        <p14:creationId xmlns:p14="http://schemas.microsoft.com/office/powerpoint/2010/main" val="209956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524000" y="1122363"/>
            <a:ext cx="9144000" cy="1055572"/>
          </a:xfrm>
        </p:spPr>
        <p:txBody>
          <a:bodyPr/>
          <a:lstStyle/>
          <a:p>
            <a:r>
              <a:rPr lang="en-US" dirty="0"/>
              <a:t>Camera types</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3095105" y="2720889"/>
            <a:ext cx="6472844" cy="1655762"/>
          </a:xfrm>
        </p:spPr>
        <p:txBody>
          <a:bodyPr>
            <a:normAutofit lnSpcReduction="10000"/>
          </a:bodyPr>
          <a:lstStyle/>
          <a:p>
            <a:pPr marL="342900" indent="-342900" algn="l">
              <a:buFont typeface="Arial" panose="020B0604020202020204" pitchFamily="34" charset="0"/>
              <a:buChar char="•"/>
            </a:pPr>
            <a:r>
              <a:rPr lang="en-US" dirty="0"/>
              <a:t>Point and shoot (including phone)</a:t>
            </a:r>
          </a:p>
          <a:p>
            <a:pPr marL="342900" indent="-342900" algn="l">
              <a:buFont typeface="Arial" panose="020B0604020202020204" pitchFamily="34" charset="0"/>
              <a:buChar char="•"/>
            </a:pPr>
            <a:r>
              <a:rPr lang="en-US" dirty="0"/>
              <a:t>Digital Single Lens Reflex (DSLR)</a:t>
            </a:r>
          </a:p>
          <a:p>
            <a:pPr marL="342900" indent="-342900" algn="l">
              <a:buFont typeface="Arial" panose="020B0604020202020204" pitchFamily="34" charset="0"/>
              <a:buChar char="•"/>
            </a:pPr>
            <a:r>
              <a:rPr lang="en-US" dirty="0"/>
              <a:t>Mirrorless </a:t>
            </a:r>
          </a:p>
          <a:p>
            <a:pPr marL="342900" indent="-342900" algn="l">
              <a:buFont typeface="Arial" panose="020B0604020202020204" pitchFamily="34" charset="0"/>
              <a:buChar char="•"/>
            </a:pPr>
            <a:r>
              <a:rPr lang="en-US" dirty="0"/>
              <a:t>Medium and large format (not covered)</a:t>
            </a:r>
          </a:p>
        </p:txBody>
      </p:sp>
    </p:spTree>
    <p:extLst>
      <p:ext uri="{BB962C8B-B14F-4D97-AF65-F5344CB8AC3E}">
        <p14:creationId xmlns:p14="http://schemas.microsoft.com/office/powerpoint/2010/main" val="128782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524000" y="-520171"/>
            <a:ext cx="9144000" cy="2387600"/>
          </a:xfrm>
        </p:spPr>
        <p:txBody>
          <a:bodyPr/>
          <a:lstStyle/>
          <a:p>
            <a:r>
              <a:rPr lang="en-US" dirty="0"/>
              <a:t>New to photography or updating old equipment</a:t>
            </a:r>
          </a:p>
        </p:txBody>
      </p:sp>
      <p:sp>
        <p:nvSpPr>
          <p:cNvPr id="3" name="TextBox 2">
            <a:extLst>
              <a:ext uri="{FF2B5EF4-FFF2-40B4-BE49-F238E27FC236}">
                <a16:creationId xmlns:a16="http://schemas.microsoft.com/office/drawing/2014/main" id="{05281A61-BF27-4018-AAEA-78AA261B761E}"/>
              </a:ext>
            </a:extLst>
          </p:cNvPr>
          <p:cNvSpPr txBox="1"/>
          <p:nvPr/>
        </p:nvSpPr>
        <p:spPr>
          <a:xfrm>
            <a:off x="690032" y="1740429"/>
            <a:ext cx="10663767" cy="5355312"/>
          </a:xfrm>
          <a:prstGeom prst="rect">
            <a:avLst/>
          </a:prstGeom>
          <a:noFill/>
        </p:spPr>
        <p:txBody>
          <a:bodyPr wrap="square" rtlCol="0">
            <a:spAutoFit/>
          </a:bodyPr>
          <a:lstStyle/>
          <a:p>
            <a:pPr marL="285750" indent="-285750">
              <a:buFont typeface="Arial" panose="020B0604020202020204" pitchFamily="34" charset="0"/>
              <a:buChar char="•"/>
            </a:pPr>
            <a:r>
              <a:rPr lang="en-US" dirty="0"/>
              <a:t>Sensor size and sensitivity</a:t>
            </a:r>
          </a:p>
          <a:p>
            <a:pPr marL="742950" lvl="1" indent="-285750">
              <a:buFont typeface="Arial" panose="020B0604020202020204" pitchFamily="34" charset="0"/>
              <a:buChar char="•"/>
            </a:pPr>
            <a:r>
              <a:rPr lang="en-US" dirty="0"/>
              <a:t>sensor size: full frame, crop sensor, or much smaller point and shoot and phone as well</a:t>
            </a:r>
          </a:p>
          <a:p>
            <a:pPr marL="742950" lvl="1" indent="-285750">
              <a:buFont typeface="Arial" panose="020B0604020202020204" pitchFamily="34" charset="0"/>
              <a:buChar char="•"/>
            </a:pPr>
            <a:r>
              <a:rPr lang="en-US" dirty="0"/>
              <a:t>how many megapixels</a:t>
            </a:r>
          </a:p>
          <a:p>
            <a:pPr marL="742950" lvl="1" indent="-285750">
              <a:buFont typeface="Arial" panose="020B0604020202020204" pitchFamily="34" charset="0"/>
              <a:buChar char="•"/>
            </a:pPr>
            <a:r>
              <a:rPr lang="en-US" dirty="0"/>
              <a:t>ability to photograph in low light and ISO capability with low noise</a:t>
            </a:r>
          </a:p>
          <a:p>
            <a:pPr marL="285750" indent="-285750">
              <a:buFont typeface="Arial" panose="020B0604020202020204" pitchFamily="34" charset="0"/>
              <a:buChar char="•"/>
            </a:pPr>
            <a:r>
              <a:rPr lang="en-US" dirty="0"/>
              <a:t>Lens selection</a:t>
            </a:r>
          </a:p>
          <a:p>
            <a:pPr marL="742950" lvl="1" indent="-285750">
              <a:buFont typeface="Arial" panose="020B0604020202020204" pitchFamily="34" charset="0"/>
              <a:buChar char="•"/>
            </a:pPr>
            <a:r>
              <a:rPr lang="en-US" dirty="0"/>
              <a:t>compatible with lenses you currently own</a:t>
            </a:r>
          </a:p>
          <a:p>
            <a:pPr marL="742950" lvl="1" indent="-285750">
              <a:buFont typeface="Arial" panose="020B0604020202020204" pitchFamily="34" charset="0"/>
              <a:buChar char="•"/>
            </a:pPr>
            <a:r>
              <a:rPr lang="en-US" dirty="0"/>
              <a:t>large selection of lenses</a:t>
            </a:r>
          </a:p>
          <a:p>
            <a:pPr marL="285750" indent="-285750">
              <a:buFont typeface="Arial" panose="020B0604020202020204" pitchFamily="34" charset="0"/>
              <a:buChar char="•"/>
            </a:pPr>
            <a:r>
              <a:rPr lang="en-US" dirty="0"/>
              <a:t>Autofocus</a:t>
            </a:r>
          </a:p>
          <a:p>
            <a:pPr marL="742950" lvl="1" indent="-285750">
              <a:buFont typeface="Arial" panose="020B0604020202020204" pitchFamily="34" charset="0"/>
              <a:buChar char="•"/>
            </a:pPr>
            <a:r>
              <a:rPr lang="en-US" dirty="0"/>
              <a:t>Number of focus points and types of focus points (phase detection and contrast detection)</a:t>
            </a:r>
          </a:p>
          <a:p>
            <a:pPr marL="1200150" lvl="2" indent="-285750">
              <a:buFont typeface="Arial" panose="020B0604020202020204" pitchFamily="34" charset="0"/>
              <a:buChar char="•"/>
            </a:pPr>
            <a:r>
              <a:rPr lang="en-US" dirty="0"/>
              <a:t>Phase detection is fast (except in low light)</a:t>
            </a:r>
          </a:p>
          <a:p>
            <a:pPr marL="1200150" lvl="2" indent="-285750">
              <a:buFont typeface="Arial" panose="020B0604020202020204" pitchFamily="34" charset="0"/>
              <a:buChar char="•"/>
            </a:pPr>
            <a:r>
              <a:rPr lang="en-US" dirty="0"/>
              <a:t>Contrast detection works well in low light</a:t>
            </a:r>
          </a:p>
          <a:p>
            <a:pPr marL="1200150" lvl="2" indent="-285750">
              <a:buFont typeface="Arial" panose="020B0604020202020204" pitchFamily="34" charset="0"/>
              <a:buChar char="•"/>
            </a:pPr>
            <a:r>
              <a:rPr lang="en-US" dirty="0"/>
              <a:t>Most modern cameras have both</a:t>
            </a:r>
          </a:p>
          <a:p>
            <a:pPr marL="742950" lvl="1" indent="-285750">
              <a:buFont typeface="Arial" panose="020B0604020202020204" pitchFamily="34" charset="0"/>
              <a:buChar char="•"/>
            </a:pPr>
            <a:r>
              <a:rPr lang="en-US" dirty="0"/>
              <a:t>Features like tracking moving subjects within the frame, birds, race cars</a:t>
            </a:r>
          </a:p>
          <a:p>
            <a:pPr marL="742950" lvl="1" indent="-285750">
              <a:buFont typeface="Arial" panose="020B0604020202020204" pitchFamily="34" charset="0"/>
              <a:buChar char="•"/>
            </a:pPr>
            <a:r>
              <a:rPr lang="en-US" dirty="0"/>
              <a:t>How quickly the camera or camera/lens combination focuses, sports photography</a:t>
            </a:r>
          </a:p>
          <a:p>
            <a:pPr marL="285750" indent="-285750">
              <a:buFont typeface="Arial" panose="020B0604020202020204" pitchFamily="34" charset="0"/>
              <a:buChar char="•"/>
            </a:pPr>
            <a:r>
              <a:rPr lang="en-US" dirty="0"/>
              <a:t>Speed and buffer size</a:t>
            </a:r>
          </a:p>
          <a:p>
            <a:pPr marL="742950" lvl="1" indent="-285750">
              <a:buFont typeface="Arial" panose="020B0604020202020204" pitchFamily="34" charset="0"/>
              <a:buChar char="•"/>
            </a:pPr>
            <a:r>
              <a:rPr lang="en-US" dirty="0"/>
              <a:t>How many frames per second</a:t>
            </a:r>
          </a:p>
          <a:p>
            <a:pPr marL="742950" lvl="1" indent="-285750">
              <a:buFont typeface="Arial" panose="020B0604020202020204" pitchFamily="34" charset="0"/>
              <a:buChar char="•"/>
            </a:pPr>
            <a:r>
              <a:rPr lang="en-US" dirty="0"/>
              <a:t>Sports photography, or even wild life movement need burst photos</a:t>
            </a:r>
          </a:p>
          <a:p>
            <a:pPr marL="742950" lvl="1" indent="-285750">
              <a:buFont typeface="Arial" panose="020B0604020202020204" pitchFamily="34" charset="0"/>
              <a:buChar char="•"/>
            </a:pPr>
            <a:r>
              <a:rPr lang="en-US" dirty="0"/>
              <a:t>Buffers can fill up on some older cameras, but newer cameras have bigger buffers so not an issue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058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524000" y="-520171"/>
            <a:ext cx="9144000" cy="2387600"/>
          </a:xfrm>
        </p:spPr>
        <p:txBody>
          <a:bodyPr/>
          <a:lstStyle/>
          <a:p>
            <a:r>
              <a:rPr lang="en-US" dirty="0"/>
              <a:t>New to photography or updating old equipment</a:t>
            </a:r>
          </a:p>
        </p:txBody>
      </p:sp>
      <p:sp>
        <p:nvSpPr>
          <p:cNvPr id="3" name="TextBox 2">
            <a:extLst>
              <a:ext uri="{FF2B5EF4-FFF2-40B4-BE49-F238E27FC236}">
                <a16:creationId xmlns:a16="http://schemas.microsoft.com/office/drawing/2014/main" id="{05281A61-BF27-4018-AAEA-78AA261B761E}"/>
              </a:ext>
            </a:extLst>
          </p:cNvPr>
          <p:cNvSpPr txBox="1"/>
          <p:nvPr/>
        </p:nvSpPr>
        <p:spPr>
          <a:xfrm>
            <a:off x="690032" y="1740429"/>
            <a:ext cx="10663767" cy="5355312"/>
          </a:xfrm>
          <a:prstGeom prst="rect">
            <a:avLst/>
          </a:prstGeom>
          <a:noFill/>
        </p:spPr>
        <p:txBody>
          <a:bodyPr wrap="square" rtlCol="0">
            <a:spAutoFit/>
          </a:bodyPr>
          <a:lstStyle/>
          <a:p>
            <a:pPr marL="285750" indent="-285750">
              <a:buFont typeface="Arial" panose="020B0604020202020204" pitchFamily="34" charset="0"/>
              <a:buChar char="•"/>
            </a:pPr>
            <a:r>
              <a:rPr lang="en-US" dirty="0"/>
              <a:t>Size and weight</a:t>
            </a:r>
          </a:p>
          <a:p>
            <a:pPr marL="742950" lvl="1" indent="-285750">
              <a:buFont typeface="Arial" panose="020B0604020202020204" pitchFamily="34" charset="0"/>
              <a:buChar char="•"/>
            </a:pPr>
            <a:r>
              <a:rPr lang="en-US" dirty="0"/>
              <a:t>Most newer cameras are getting lighter, lighter materials</a:t>
            </a:r>
          </a:p>
          <a:p>
            <a:pPr marL="742950" lvl="1" indent="-285750">
              <a:buFont typeface="Arial" panose="020B0604020202020204" pitchFamily="34" charset="0"/>
              <a:buChar char="•"/>
            </a:pPr>
            <a:r>
              <a:rPr lang="en-US" dirty="0"/>
              <a:t>Ergonomics, big or small hands, some find mirrorless cameras difficult because they are smaller</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Depth of field</a:t>
            </a:r>
          </a:p>
          <a:p>
            <a:pPr marL="742950" lvl="1" indent="-285750">
              <a:buFont typeface="Arial" panose="020B0604020202020204" pitchFamily="34" charset="0"/>
              <a:buChar char="•"/>
            </a:pPr>
            <a:r>
              <a:rPr lang="en-US" dirty="0"/>
              <a:t>Crop sensor cameras will give a longer depth of field that FF cameras, given the same equipment</a:t>
            </a:r>
          </a:p>
          <a:p>
            <a:pPr marL="742950" lvl="1" indent="-285750">
              <a:buFont typeface="Arial" panose="020B0604020202020204" pitchFamily="34" charset="0"/>
              <a:buChar char="•"/>
            </a:pPr>
            <a:r>
              <a:rPr lang="en-US" dirty="0"/>
              <a:t>Full frame sensors can generally give a shallower depth of field</a:t>
            </a:r>
          </a:p>
          <a:p>
            <a:pPr marL="742950" lvl="1" indent="-285750">
              <a:buFont typeface="Arial" panose="020B0604020202020204" pitchFamily="34" charset="0"/>
              <a:buChar char="•"/>
            </a:pPr>
            <a:r>
              <a:rPr lang="en-US" dirty="0"/>
              <a:t>P&amp;S and phone cameras have to get VERY close to subject to get a shallow depth of field</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Field of view</a:t>
            </a:r>
          </a:p>
          <a:p>
            <a:pPr marL="742950" lvl="1" indent="-285750">
              <a:buFont typeface="Arial" panose="020B0604020202020204" pitchFamily="34" charset="0"/>
              <a:buChar char="•"/>
            </a:pPr>
            <a:r>
              <a:rPr lang="en-US" dirty="0"/>
              <a:t>Full frame sensors give a larger field of view, good for indoor without having to use an ultra-wide angle lens, good for real estate photos</a:t>
            </a:r>
          </a:p>
          <a:p>
            <a:pPr marL="742950" lvl="1" indent="-285750">
              <a:buFont typeface="Arial" panose="020B0604020202020204" pitchFamily="34" charset="0"/>
              <a:buChar char="•"/>
            </a:pPr>
            <a:r>
              <a:rPr lang="en-US" dirty="0"/>
              <a:t>Crop sensors have an apparent zoom factor (crop factor) which makes it harder to take wide angle photos: example a 14mm lens on a Olympus body seems like a 28mm lens on a FF.</a:t>
            </a:r>
          </a:p>
          <a:p>
            <a:pPr marL="742950" lvl="1" indent="-285750">
              <a:buFont typeface="Arial" panose="020B0604020202020204" pitchFamily="34" charset="0"/>
              <a:buChar char="•"/>
            </a:pPr>
            <a:r>
              <a:rPr lang="en-US" dirty="0"/>
              <a:t>P&amp;S and phone cameras do pretty well with wide angles but with indoor low light they boost the ISO automatically and get more noise, or need to use flash which gives a snapshot look</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Dynamic range: hard to quantify so not discussing but the better sensors have larger range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970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524000" y="1122363"/>
            <a:ext cx="9144000" cy="1113761"/>
          </a:xfrm>
        </p:spPr>
        <p:txBody>
          <a:bodyPr/>
          <a:lstStyle/>
          <a:p>
            <a:r>
              <a:rPr lang="en-US" dirty="0"/>
              <a:t>Point and shoot and phone</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524000" y="2576945"/>
            <a:ext cx="9144000" cy="3599411"/>
          </a:xfrm>
        </p:spPr>
        <p:style>
          <a:lnRef idx="2">
            <a:schemeClr val="dk1"/>
          </a:lnRef>
          <a:fillRef idx="1">
            <a:schemeClr val="lt1"/>
          </a:fillRef>
          <a:effectRef idx="0">
            <a:schemeClr val="dk1"/>
          </a:effectRef>
          <a:fontRef idx="minor">
            <a:schemeClr val="dk1"/>
          </a:fontRef>
        </p:style>
        <p:txBody>
          <a:bodyPr numCol="2">
            <a:normAutofit/>
          </a:bodyPr>
          <a:lstStyle/>
          <a:p>
            <a:r>
              <a:rPr lang="en-US" b="1" dirty="0"/>
              <a:t>Pros</a:t>
            </a:r>
          </a:p>
          <a:p>
            <a:pPr algn="l"/>
            <a:r>
              <a:rPr lang="en-US" dirty="0"/>
              <a:t>Ease of use</a:t>
            </a:r>
          </a:p>
          <a:p>
            <a:pPr algn="l"/>
            <a:r>
              <a:rPr lang="en-US" dirty="0"/>
              <a:t>Inexpensive</a:t>
            </a:r>
          </a:p>
          <a:p>
            <a:pPr algn="l"/>
            <a:r>
              <a:rPr lang="en-US" dirty="0"/>
              <a:t>Small, some aren’t so small</a:t>
            </a:r>
          </a:p>
          <a:p>
            <a:pPr algn="l"/>
            <a:r>
              <a:rPr lang="en-US" dirty="0"/>
              <a:t>Zoom lens</a:t>
            </a:r>
          </a:p>
          <a:p>
            <a:pPr algn="l"/>
            <a:r>
              <a:rPr lang="en-US" dirty="0"/>
              <a:t>Many manufacturers, colors</a:t>
            </a:r>
          </a:p>
          <a:p>
            <a:pPr algn="l"/>
            <a:r>
              <a:rPr lang="en-US" dirty="0"/>
              <a:t>Unique features, mounts, waterproof, flash</a:t>
            </a:r>
          </a:p>
          <a:p>
            <a:r>
              <a:rPr lang="en-US" b="1" dirty="0"/>
              <a:t>Cons</a:t>
            </a:r>
          </a:p>
          <a:p>
            <a:pPr algn="l"/>
            <a:r>
              <a:rPr lang="en-US" dirty="0"/>
              <a:t>Cheap material, mostly plastic</a:t>
            </a:r>
          </a:p>
          <a:p>
            <a:pPr algn="l"/>
            <a:r>
              <a:rPr lang="en-US" dirty="0"/>
              <a:t>Small sensor</a:t>
            </a:r>
          </a:p>
          <a:p>
            <a:pPr algn="l"/>
            <a:r>
              <a:rPr lang="en-US" dirty="0"/>
              <a:t>Limited features</a:t>
            </a:r>
          </a:p>
          <a:p>
            <a:pPr algn="l"/>
            <a:r>
              <a:rPr lang="en-US" dirty="0"/>
              <a:t>Not good in low-light</a:t>
            </a:r>
          </a:p>
          <a:p>
            <a:pPr algn="l"/>
            <a:r>
              <a:rPr lang="en-US" dirty="0"/>
              <a:t>Flash (underwater)</a:t>
            </a:r>
          </a:p>
        </p:txBody>
      </p:sp>
    </p:spTree>
    <p:extLst>
      <p:ext uri="{BB962C8B-B14F-4D97-AF65-F5344CB8AC3E}">
        <p14:creationId xmlns:p14="http://schemas.microsoft.com/office/powerpoint/2010/main" val="15047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CDF9-32AF-4EE7-B08D-CA9AD8A596F4}"/>
              </a:ext>
            </a:extLst>
          </p:cNvPr>
          <p:cNvSpPr>
            <a:spLocks noGrp="1"/>
          </p:cNvSpPr>
          <p:nvPr>
            <p:ph type="ctrTitle"/>
          </p:nvPr>
        </p:nvSpPr>
        <p:spPr>
          <a:xfrm>
            <a:off x="1440873" y="332654"/>
            <a:ext cx="9144000" cy="1113761"/>
          </a:xfrm>
        </p:spPr>
        <p:txBody>
          <a:bodyPr/>
          <a:lstStyle/>
          <a:p>
            <a:r>
              <a:rPr lang="en-US" dirty="0"/>
              <a:t>Point and shoot</a:t>
            </a:r>
          </a:p>
        </p:txBody>
      </p:sp>
      <p:sp>
        <p:nvSpPr>
          <p:cNvPr id="3" name="Subtitle 2">
            <a:extLst>
              <a:ext uri="{FF2B5EF4-FFF2-40B4-BE49-F238E27FC236}">
                <a16:creationId xmlns:a16="http://schemas.microsoft.com/office/drawing/2014/main" id="{4383DEA6-A0B9-4451-8FA6-38E6AA216BAE}"/>
              </a:ext>
            </a:extLst>
          </p:cNvPr>
          <p:cNvSpPr>
            <a:spLocks noGrp="1"/>
          </p:cNvSpPr>
          <p:nvPr>
            <p:ph type="subTitle" idx="1"/>
          </p:nvPr>
        </p:nvSpPr>
        <p:spPr>
          <a:xfrm>
            <a:off x="1524000" y="1720735"/>
            <a:ext cx="9144000" cy="4887883"/>
          </a:xfrm>
        </p:spPr>
        <p:style>
          <a:lnRef idx="2">
            <a:schemeClr val="dk1"/>
          </a:lnRef>
          <a:fillRef idx="1">
            <a:schemeClr val="lt1"/>
          </a:fillRef>
          <a:effectRef idx="0">
            <a:schemeClr val="dk1"/>
          </a:effectRef>
          <a:fontRef idx="minor">
            <a:schemeClr val="dk1"/>
          </a:fontRef>
        </p:style>
        <p:txBody>
          <a:bodyPr numCol="1">
            <a:normAutofit fontScale="92500" lnSpcReduction="10000"/>
          </a:bodyPr>
          <a:lstStyle/>
          <a:p>
            <a:r>
              <a:rPr lang="en-US" b="1" dirty="0"/>
              <a:t>Things to look for</a:t>
            </a:r>
          </a:p>
          <a:p>
            <a:pPr algn="l"/>
            <a:r>
              <a:rPr lang="en-US" dirty="0"/>
              <a:t>Megapixels – resolution of image, how much detail, web only?</a:t>
            </a:r>
          </a:p>
          <a:p>
            <a:pPr algn="l"/>
            <a:r>
              <a:rPr lang="en-US" dirty="0"/>
              <a:t>Zoom – many have a large range from short to very long, what range do you expect to shoot?  Indoor?  Outdoor?</a:t>
            </a:r>
          </a:p>
          <a:p>
            <a:pPr algn="l"/>
            <a:r>
              <a:rPr lang="en-US" dirty="0"/>
              <a:t>Storage medium – SD is most common, but some have unique cards</a:t>
            </a:r>
          </a:p>
          <a:p>
            <a:pPr algn="l"/>
            <a:r>
              <a:rPr lang="en-US" dirty="0"/>
              <a:t>Flash – for underwater you want to make sure you can force flash ON.  Can attach external flash?</a:t>
            </a:r>
          </a:p>
          <a:p>
            <a:pPr algn="l"/>
            <a:r>
              <a:rPr lang="en-US" dirty="0"/>
              <a:t>Screen – Viewing screens aren’t bright so hard to see in sunny situations</a:t>
            </a:r>
          </a:p>
          <a:p>
            <a:pPr algn="l"/>
            <a:r>
              <a:rPr lang="en-US" dirty="0"/>
              <a:t>Battery life – how many pictures can you get on one charge?  Can you replace battery easily, is battery unique and you need a spare?  Some use AA.</a:t>
            </a:r>
          </a:p>
          <a:p>
            <a:pPr algn="l"/>
            <a:r>
              <a:rPr lang="en-US" dirty="0"/>
              <a:t>Video – most have this capability but today 4k is becoming more common</a:t>
            </a:r>
          </a:p>
          <a:p>
            <a:pPr algn="l"/>
            <a:r>
              <a:rPr lang="en-US" dirty="0"/>
              <a:t>Miscellaneous – tripod mount, industrial strength, file output (do you need raw or only jpeg), download capability (cable to computer?), warranty, image stabilization</a:t>
            </a:r>
          </a:p>
        </p:txBody>
      </p:sp>
    </p:spTree>
    <p:extLst>
      <p:ext uri="{BB962C8B-B14F-4D97-AF65-F5344CB8AC3E}">
        <p14:creationId xmlns:p14="http://schemas.microsoft.com/office/powerpoint/2010/main" val="287047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7C7FF-7162-49D6-84DD-4BA88CAE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797" y="1465796"/>
            <a:ext cx="3214601" cy="2415543"/>
          </a:xfrm>
          <a:prstGeom prst="rect">
            <a:avLst/>
          </a:prstGeom>
        </p:spPr>
      </p:pic>
      <p:pic>
        <p:nvPicPr>
          <p:cNvPr id="7" name="Picture 6">
            <a:extLst>
              <a:ext uri="{FF2B5EF4-FFF2-40B4-BE49-F238E27FC236}">
                <a16:creationId xmlns:a16="http://schemas.microsoft.com/office/drawing/2014/main" id="{B86783FE-FDEA-443B-AA17-EDB5DAEE7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74" y="3979321"/>
            <a:ext cx="2335861" cy="2281617"/>
          </a:xfrm>
          <a:prstGeom prst="rect">
            <a:avLst/>
          </a:prstGeom>
        </p:spPr>
      </p:pic>
      <p:pic>
        <p:nvPicPr>
          <p:cNvPr id="9" name="Picture 8" descr="A picture containing person, outdoor, water sport, swimming&#10;&#10;Description automatically generated">
            <a:extLst>
              <a:ext uri="{FF2B5EF4-FFF2-40B4-BE49-F238E27FC236}">
                <a16:creationId xmlns:a16="http://schemas.microsoft.com/office/drawing/2014/main" id="{F84AF9A2-EED1-4D33-B788-9526B4D4B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04" y="1356735"/>
            <a:ext cx="3286320" cy="2072265"/>
          </a:xfrm>
          <a:prstGeom prst="rect">
            <a:avLst/>
          </a:prstGeom>
        </p:spPr>
      </p:pic>
      <p:pic>
        <p:nvPicPr>
          <p:cNvPr id="11" name="Picture 10">
            <a:extLst>
              <a:ext uri="{FF2B5EF4-FFF2-40B4-BE49-F238E27FC236}">
                <a16:creationId xmlns:a16="http://schemas.microsoft.com/office/drawing/2014/main" id="{565E4A2C-1C7B-4D40-BBD7-9AAD0827C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9062" y="3790496"/>
            <a:ext cx="3182906" cy="2659266"/>
          </a:xfrm>
          <a:prstGeom prst="rect">
            <a:avLst/>
          </a:prstGeom>
        </p:spPr>
      </p:pic>
      <p:pic>
        <p:nvPicPr>
          <p:cNvPr id="13" name="Picture 12">
            <a:extLst>
              <a:ext uri="{FF2B5EF4-FFF2-40B4-BE49-F238E27FC236}">
                <a16:creationId xmlns:a16="http://schemas.microsoft.com/office/drawing/2014/main" id="{40070FF0-BE06-4360-A844-0BC6AC62D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952" y="1316364"/>
            <a:ext cx="3182907" cy="2620917"/>
          </a:xfrm>
          <a:prstGeom prst="rect">
            <a:avLst/>
          </a:prstGeom>
        </p:spPr>
      </p:pic>
      <p:pic>
        <p:nvPicPr>
          <p:cNvPr id="15" name="Picture 14">
            <a:extLst>
              <a:ext uri="{FF2B5EF4-FFF2-40B4-BE49-F238E27FC236}">
                <a16:creationId xmlns:a16="http://schemas.microsoft.com/office/drawing/2014/main" id="{DDB4EED5-5499-4DFB-B04E-1CF06377DB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2050" y="4163762"/>
            <a:ext cx="2928938" cy="2286000"/>
          </a:xfrm>
          <a:prstGeom prst="rect">
            <a:avLst/>
          </a:prstGeom>
        </p:spPr>
      </p:pic>
    </p:spTree>
    <p:extLst>
      <p:ext uri="{BB962C8B-B14F-4D97-AF65-F5344CB8AC3E}">
        <p14:creationId xmlns:p14="http://schemas.microsoft.com/office/powerpoint/2010/main" val="1805544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1311</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How to choose a new camera</vt:lpstr>
      <vt:lpstr>PowerPoint Presentation</vt:lpstr>
      <vt:lpstr>Film or digital?</vt:lpstr>
      <vt:lpstr>Camera types</vt:lpstr>
      <vt:lpstr>New to photography or updating old equipment</vt:lpstr>
      <vt:lpstr>New to photography or updating old equipment</vt:lpstr>
      <vt:lpstr>Point and shoot and phone</vt:lpstr>
      <vt:lpstr>Point and shoot</vt:lpstr>
      <vt:lpstr>PowerPoint Presentation</vt:lpstr>
      <vt:lpstr>Crop Factor/Sensor size</vt:lpstr>
      <vt:lpstr>Crop Factor/Sensor size</vt:lpstr>
      <vt:lpstr>Mirrorless vs DSLR</vt:lpstr>
      <vt:lpstr>DSLR</vt:lpstr>
      <vt:lpstr>Mirrorless</vt:lpstr>
      <vt:lpstr>DSLR/Mirrorless</vt:lpstr>
      <vt:lpstr>Sensor noise</vt:lpstr>
      <vt:lpstr>Lenses</vt:lpstr>
      <vt:lpstr>Mirrorless vs DSLR</vt:lpstr>
      <vt:lpstr>Mirrorless vs DSLR</vt:lpstr>
      <vt:lpstr>Mirrorless vs DSLR</vt:lpstr>
      <vt:lpstr>Mirrorless vs DSLR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Chamberlin, Keith A. (GSFC-3010)</dc:creator>
  <cp:lastModifiedBy>Chamberlin, Keith A. (GSFC-3010)</cp:lastModifiedBy>
  <cp:revision>37</cp:revision>
  <dcterms:created xsi:type="dcterms:W3CDTF">2021-10-06T16:40:20Z</dcterms:created>
  <dcterms:modified xsi:type="dcterms:W3CDTF">2021-10-13T16:39:33Z</dcterms:modified>
</cp:coreProperties>
</file>