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1" r:id="rId3"/>
    <p:sldId id="259" r:id="rId4"/>
    <p:sldId id="264" r:id="rId5"/>
    <p:sldId id="262" r:id="rId6"/>
    <p:sldId id="265" r:id="rId7"/>
    <p:sldId id="266" r:id="rId8"/>
    <p:sldId id="263" r:id="rId9"/>
    <p:sldId id="260" r:id="rId10"/>
    <p:sldId id="267" r:id="rId11"/>
    <p:sldId id="276" r:id="rId12"/>
    <p:sldId id="277" r:id="rId13"/>
    <p:sldId id="271" r:id="rId14"/>
    <p:sldId id="272" r:id="rId15"/>
    <p:sldId id="281" r:id="rId16"/>
    <p:sldId id="269" r:id="rId17"/>
    <p:sldId id="270" r:id="rId18"/>
    <p:sldId id="268" r:id="rId19"/>
    <p:sldId id="273" r:id="rId20"/>
    <p:sldId id="275" r:id="rId21"/>
    <p:sldId id="278" r:id="rId22"/>
    <p:sldId id="274"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4EE"/>
    <a:srgbClr val="F0E2C8"/>
    <a:srgbClr val="F8CEB2"/>
    <a:srgbClr val="FCEBE0"/>
    <a:srgbClr val="FAE7C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53" autoAdjust="0"/>
    <p:restoredTop sz="94660"/>
  </p:normalViewPr>
  <p:slideViewPr>
    <p:cSldViewPr snapToGrid="0">
      <p:cViewPr>
        <p:scale>
          <a:sx n="110" d="100"/>
          <a:sy n="110" d="100"/>
        </p:scale>
        <p:origin x="138" y="852"/>
      </p:cViewPr>
      <p:guideLst/>
    </p:cSldViewPr>
  </p:slideViewPr>
  <p:notesTextViewPr>
    <p:cViewPr>
      <p:scale>
        <a:sx n="1" d="1"/>
        <a:sy n="1" d="1"/>
      </p:scale>
      <p:origin x="0" y="0"/>
    </p:cViewPr>
  </p:notesTextViewPr>
  <p:sorterViewPr>
    <p:cViewPr varScale="1">
      <p:scale>
        <a:sx n="100" d="100"/>
        <a:sy n="100" d="100"/>
      </p:scale>
      <p:origin x="0" y="-6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0EDAE-6734-430B-B91C-C2D941F08FF3}" type="datetimeFigureOut">
              <a:rPr lang="en-US" smtClean="0"/>
              <a:t>8/10/2021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95AA3-AD85-426D-A081-830EBD9CBD77}" type="slidenum">
              <a:rPr lang="en-US" smtClean="0"/>
              <a:t>‹#›</a:t>
            </a:fld>
            <a:endParaRPr lang="en-US"/>
          </a:p>
        </p:txBody>
      </p:sp>
    </p:spTree>
    <p:extLst>
      <p:ext uri="{BB962C8B-B14F-4D97-AF65-F5344CB8AC3E}">
        <p14:creationId xmlns:p14="http://schemas.microsoft.com/office/powerpoint/2010/main" val="380854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4FD7-9D59-48EE-BA36-966C86AF30C5}"/>
              </a:ext>
            </a:extLst>
          </p:cNvPr>
          <p:cNvSpPr>
            <a:spLocks noGrp="1"/>
          </p:cNvSpPr>
          <p:nvPr>
            <p:ph type="ctrTitle"/>
          </p:nvPr>
        </p:nvSpPr>
        <p:spPr>
          <a:xfrm>
            <a:off x="1524000" y="1122363"/>
            <a:ext cx="9144000" cy="2387600"/>
          </a:xfrm>
        </p:spPr>
        <p:txBody>
          <a:bodyPr anchor="b">
            <a:normAutofit/>
          </a:bodyPr>
          <a:lstStyle>
            <a:lvl1pPr algn="ctr">
              <a:defRPr sz="7200"/>
            </a:lvl1pPr>
          </a:lstStyle>
          <a:p>
            <a:r>
              <a:rPr lang="en-US" dirty="0"/>
              <a:t>Click to edit Master title style</a:t>
            </a:r>
          </a:p>
        </p:txBody>
      </p:sp>
      <p:sp>
        <p:nvSpPr>
          <p:cNvPr id="3" name="Subtitle 2">
            <a:extLst>
              <a:ext uri="{FF2B5EF4-FFF2-40B4-BE49-F238E27FC236}">
                <a16:creationId xmlns:a16="http://schemas.microsoft.com/office/drawing/2014/main" id="{080FDD84-59C5-41F2-9B25-BCF97A74D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206C11-9DF2-4B81-94E8-7F9CF54ADE60}"/>
              </a:ext>
            </a:extLst>
          </p:cNvPr>
          <p:cNvSpPr>
            <a:spLocks noGrp="1"/>
          </p:cNvSpPr>
          <p:nvPr>
            <p:ph type="dt" sz="half" idx="10"/>
          </p:nvPr>
        </p:nvSpPr>
        <p:spPr/>
        <p:txBody>
          <a:bodyPr/>
          <a:lstStyle/>
          <a:p>
            <a:fld id="{BABB0C35-FDD5-412B-BCD9-CCD6163C13F3}" type="datetime1">
              <a:rPr lang="en-US" smtClean="0"/>
              <a:t>8/10/2021</a:t>
            </a:fld>
            <a:endParaRPr lang="en-US"/>
          </a:p>
        </p:txBody>
      </p:sp>
      <p:sp>
        <p:nvSpPr>
          <p:cNvPr id="5" name="Footer Placeholder 4">
            <a:extLst>
              <a:ext uri="{FF2B5EF4-FFF2-40B4-BE49-F238E27FC236}">
                <a16:creationId xmlns:a16="http://schemas.microsoft.com/office/drawing/2014/main" id="{7A0C0452-321C-4D79-BF43-9E3C48DB1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8FD7B-C141-4979-9037-A7B672A57C9C}"/>
              </a:ext>
            </a:extLst>
          </p:cNvPr>
          <p:cNvSpPr>
            <a:spLocks noGrp="1"/>
          </p:cNvSpPr>
          <p:nvPr>
            <p:ph type="sldNum" sz="quarter" idx="12"/>
          </p:nvPr>
        </p:nvSpPr>
        <p:spPr/>
        <p:txBody>
          <a:bodyPr/>
          <a:lstStyle/>
          <a:p>
            <a:fld id="{67ADBC9F-EB1E-4BB9-8152-C03A3EF0A10F}" type="slidenum">
              <a:rPr lang="en-US" smtClean="0"/>
              <a:t>‹#›</a:t>
            </a:fld>
            <a:endParaRPr lang="en-US"/>
          </a:p>
        </p:txBody>
      </p:sp>
    </p:spTree>
    <p:extLst>
      <p:ext uri="{BB962C8B-B14F-4D97-AF65-F5344CB8AC3E}">
        <p14:creationId xmlns:p14="http://schemas.microsoft.com/office/powerpoint/2010/main" val="423790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D326-3896-43AD-BDA0-74E2FB9697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F3947-4521-454F-AF32-E5751103E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987DD-CAD7-40D4-A4C3-167A371A3DA9}"/>
              </a:ext>
            </a:extLst>
          </p:cNvPr>
          <p:cNvSpPr>
            <a:spLocks noGrp="1"/>
          </p:cNvSpPr>
          <p:nvPr>
            <p:ph type="dt" sz="half" idx="10"/>
          </p:nvPr>
        </p:nvSpPr>
        <p:spPr/>
        <p:txBody>
          <a:bodyPr/>
          <a:lstStyle/>
          <a:p>
            <a:fld id="{E50A112C-0978-43F0-A26F-12A5EF8525BC}" type="datetime1">
              <a:rPr lang="en-US" smtClean="0"/>
              <a:t>8/10/2021</a:t>
            </a:fld>
            <a:endParaRPr lang="en-US"/>
          </a:p>
        </p:txBody>
      </p:sp>
      <p:sp>
        <p:nvSpPr>
          <p:cNvPr id="5" name="Footer Placeholder 4">
            <a:extLst>
              <a:ext uri="{FF2B5EF4-FFF2-40B4-BE49-F238E27FC236}">
                <a16:creationId xmlns:a16="http://schemas.microsoft.com/office/drawing/2014/main" id="{6110B13A-6A25-4BD3-AE66-E0FA27A5B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39409-CAD2-4DD9-97F1-B6358CCC011E}"/>
              </a:ext>
            </a:extLst>
          </p:cNvPr>
          <p:cNvSpPr>
            <a:spLocks noGrp="1"/>
          </p:cNvSpPr>
          <p:nvPr>
            <p:ph type="sldNum" sz="quarter" idx="12"/>
          </p:nvPr>
        </p:nvSpPr>
        <p:spPr/>
        <p:txBody>
          <a:bodyPr/>
          <a:lstStyle/>
          <a:p>
            <a:fld id="{67ADBC9F-EB1E-4BB9-8152-C03A3EF0A10F}" type="slidenum">
              <a:rPr lang="en-US" smtClean="0"/>
              <a:t>‹#›</a:t>
            </a:fld>
            <a:endParaRPr lang="en-US"/>
          </a:p>
        </p:txBody>
      </p:sp>
    </p:spTree>
    <p:extLst>
      <p:ext uri="{BB962C8B-B14F-4D97-AF65-F5344CB8AC3E}">
        <p14:creationId xmlns:p14="http://schemas.microsoft.com/office/powerpoint/2010/main" val="307617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B759A0-0358-4596-9694-CDC81FA2B6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A9C4B6-19E0-4321-BA7C-C25921871C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E8124-A606-4F68-8137-AF6EC1479DAE}"/>
              </a:ext>
            </a:extLst>
          </p:cNvPr>
          <p:cNvSpPr>
            <a:spLocks noGrp="1"/>
          </p:cNvSpPr>
          <p:nvPr>
            <p:ph type="dt" sz="half" idx="10"/>
          </p:nvPr>
        </p:nvSpPr>
        <p:spPr/>
        <p:txBody>
          <a:bodyPr/>
          <a:lstStyle/>
          <a:p>
            <a:fld id="{11269529-AD40-4F0F-BEB8-1010652C04EB}" type="datetime1">
              <a:rPr lang="en-US" smtClean="0"/>
              <a:t>8/10/2021</a:t>
            </a:fld>
            <a:endParaRPr lang="en-US"/>
          </a:p>
        </p:txBody>
      </p:sp>
      <p:sp>
        <p:nvSpPr>
          <p:cNvPr id="5" name="Footer Placeholder 4">
            <a:extLst>
              <a:ext uri="{FF2B5EF4-FFF2-40B4-BE49-F238E27FC236}">
                <a16:creationId xmlns:a16="http://schemas.microsoft.com/office/drawing/2014/main" id="{080C8929-C4BE-46BF-B23D-CC685F9A8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AF575-0A2B-4AA4-9B2F-52E5A8FD7F7E}"/>
              </a:ext>
            </a:extLst>
          </p:cNvPr>
          <p:cNvSpPr>
            <a:spLocks noGrp="1"/>
          </p:cNvSpPr>
          <p:nvPr>
            <p:ph type="sldNum" sz="quarter" idx="12"/>
          </p:nvPr>
        </p:nvSpPr>
        <p:spPr/>
        <p:txBody>
          <a:bodyPr/>
          <a:lstStyle/>
          <a:p>
            <a:fld id="{67ADBC9F-EB1E-4BB9-8152-C03A3EF0A10F}" type="slidenum">
              <a:rPr lang="en-US" smtClean="0"/>
              <a:t>‹#›</a:t>
            </a:fld>
            <a:endParaRPr lang="en-US"/>
          </a:p>
        </p:txBody>
      </p:sp>
    </p:spTree>
    <p:extLst>
      <p:ext uri="{BB962C8B-B14F-4D97-AF65-F5344CB8AC3E}">
        <p14:creationId xmlns:p14="http://schemas.microsoft.com/office/powerpoint/2010/main" val="29317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308C-6D62-4034-953C-197E10D28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5617EF-3CC7-4ECC-B535-66853B7B09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1B709-5995-4002-AD3C-645D97A0145A}"/>
              </a:ext>
            </a:extLst>
          </p:cNvPr>
          <p:cNvSpPr>
            <a:spLocks noGrp="1"/>
          </p:cNvSpPr>
          <p:nvPr>
            <p:ph type="dt" sz="half" idx="10"/>
          </p:nvPr>
        </p:nvSpPr>
        <p:spPr/>
        <p:txBody>
          <a:bodyPr/>
          <a:lstStyle/>
          <a:p>
            <a:fld id="{8040B5C9-7C5E-4B02-A752-5D9937BDE8AD}" type="datetime1">
              <a:rPr lang="en-US" smtClean="0"/>
              <a:t>8/10/2021</a:t>
            </a:fld>
            <a:endParaRPr lang="en-US"/>
          </a:p>
        </p:txBody>
      </p:sp>
      <p:sp>
        <p:nvSpPr>
          <p:cNvPr id="5" name="Footer Placeholder 4">
            <a:extLst>
              <a:ext uri="{FF2B5EF4-FFF2-40B4-BE49-F238E27FC236}">
                <a16:creationId xmlns:a16="http://schemas.microsoft.com/office/drawing/2014/main" id="{F42D987B-39AA-4E8D-AA6E-BF382B19C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21FA0-D9ED-4B9C-A90D-51D1722F5A1F}"/>
              </a:ext>
            </a:extLst>
          </p:cNvPr>
          <p:cNvSpPr>
            <a:spLocks noGrp="1"/>
          </p:cNvSpPr>
          <p:nvPr>
            <p:ph type="sldNum" sz="quarter" idx="12"/>
          </p:nvPr>
        </p:nvSpPr>
        <p:spPr/>
        <p:txBody>
          <a:bodyPr/>
          <a:lstStyle/>
          <a:p>
            <a:fld id="{67ADBC9F-EB1E-4BB9-8152-C03A3EF0A10F}" type="slidenum">
              <a:rPr lang="en-US" smtClean="0"/>
              <a:t>‹#›</a:t>
            </a:fld>
            <a:endParaRPr lang="en-US"/>
          </a:p>
        </p:txBody>
      </p:sp>
    </p:spTree>
    <p:extLst>
      <p:ext uri="{BB962C8B-B14F-4D97-AF65-F5344CB8AC3E}">
        <p14:creationId xmlns:p14="http://schemas.microsoft.com/office/powerpoint/2010/main" val="95357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22F8-B177-4F3E-8D57-631D4DB0C3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D94BD-E134-4DB0-97C4-2D11EA6E58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58F4A1-37A8-4BCA-BBAD-932D24766650}"/>
              </a:ext>
            </a:extLst>
          </p:cNvPr>
          <p:cNvSpPr>
            <a:spLocks noGrp="1"/>
          </p:cNvSpPr>
          <p:nvPr>
            <p:ph type="dt" sz="half" idx="10"/>
          </p:nvPr>
        </p:nvSpPr>
        <p:spPr/>
        <p:txBody>
          <a:bodyPr/>
          <a:lstStyle/>
          <a:p>
            <a:fld id="{4360DEFB-ACD0-45D3-B0F9-624D0F8645F4}" type="datetime1">
              <a:rPr lang="en-US" smtClean="0"/>
              <a:t>8/10/2021</a:t>
            </a:fld>
            <a:endParaRPr lang="en-US"/>
          </a:p>
        </p:txBody>
      </p:sp>
      <p:sp>
        <p:nvSpPr>
          <p:cNvPr id="5" name="Footer Placeholder 4">
            <a:extLst>
              <a:ext uri="{FF2B5EF4-FFF2-40B4-BE49-F238E27FC236}">
                <a16:creationId xmlns:a16="http://schemas.microsoft.com/office/drawing/2014/main" id="{A93320E2-0D6D-48FB-B9CC-11DA016CB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C8D14-BB9A-473F-94DA-88B3C70FA82B}"/>
              </a:ext>
            </a:extLst>
          </p:cNvPr>
          <p:cNvSpPr>
            <a:spLocks noGrp="1"/>
          </p:cNvSpPr>
          <p:nvPr>
            <p:ph type="sldNum" sz="quarter" idx="12"/>
          </p:nvPr>
        </p:nvSpPr>
        <p:spPr/>
        <p:txBody>
          <a:bodyPr/>
          <a:lstStyle/>
          <a:p>
            <a:fld id="{67ADBC9F-EB1E-4BB9-8152-C03A3EF0A10F}" type="slidenum">
              <a:rPr lang="en-US" smtClean="0"/>
              <a:t>‹#›</a:t>
            </a:fld>
            <a:endParaRPr lang="en-US"/>
          </a:p>
        </p:txBody>
      </p:sp>
    </p:spTree>
    <p:extLst>
      <p:ext uri="{BB962C8B-B14F-4D97-AF65-F5344CB8AC3E}">
        <p14:creationId xmlns:p14="http://schemas.microsoft.com/office/powerpoint/2010/main" val="172745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1E6A-3A36-49E3-94B4-89BA32869C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E66C32-803A-434B-92EC-96BEA37EEF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242281-A6D5-4E75-9A46-84D1BC9BE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612583-6C05-4FE1-9264-2F4C6E03EC28}"/>
              </a:ext>
            </a:extLst>
          </p:cNvPr>
          <p:cNvSpPr>
            <a:spLocks noGrp="1"/>
          </p:cNvSpPr>
          <p:nvPr>
            <p:ph type="dt" sz="half" idx="10"/>
          </p:nvPr>
        </p:nvSpPr>
        <p:spPr/>
        <p:txBody>
          <a:bodyPr/>
          <a:lstStyle/>
          <a:p>
            <a:fld id="{369AB671-E6D9-4660-9DF1-131839F61376}" type="datetime1">
              <a:rPr lang="en-US" smtClean="0"/>
              <a:t>8/10/2021</a:t>
            </a:fld>
            <a:endParaRPr lang="en-US"/>
          </a:p>
        </p:txBody>
      </p:sp>
      <p:sp>
        <p:nvSpPr>
          <p:cNvPr id="6" name="Footer Placeholder 5">
            <a:extLst>
              <a:ext uri="{FF2B5EF4-FFF2-40B4-BE49-F238E27FC236}">
                <a16:creationId xmlns:a16="http://schemas.microsoft.com/office/drawing/2014/main" id="{AF64B111-946D-449A-AE70-225EAC86B3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92F41-0C7A-4A90-A35D-A96E2DFD26D2}"/>
              </a:ext>
            </a:extLst>
          </p:cNvPr>
          <p:cNvSpPr>
            <a:spLocks noGrp="1"/>
          </p:cNvSpPr>
          <p:nvPr>
            <p:ph type="sldNum" sz="quarter" idx="12"/>
          </p:nvPr>
        </p:nvSpPr>
        <p:spPr/>
        <p:txBody>
          <a:bodyPr/>
          <a:lstStyle/>
          <a:p>
            <a:fld id="{67ADBC9F-EB1E-4BB9-8152-C03A3EF0A10F}" type="slidenum">
              <a:rPr lang="en-US" smtClean="0"/>
              <a:t>‹#›</a:t>
            </a:fld>
            <a:endParaRPr lang="en-US"/>
          </a:p>
        </p:txBody>
      </p:sp>
    </p:spTree>
    <p:extLst>
      <p:ext uri="{BB962C8B-B14F-4D97-AF65-F5344CB8AC3E}">
        <p14:creationId xmlns:p14="http://schemas.microsoft.com/office/powerpoint/2010/main" val="267976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5A05-6D84-4C14-AB24-D26D4ECE4F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57755-C276-4F05-B5A2-5C3663F94A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8D05AE-9C77-4290-8E6C-9186C89D9A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4B26B-113D-4823-98B7-749260175B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3AEA27-2FBE-45D0-9A8A-E3B8CE4167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2CB6C4-1F96-4526-A094-4EB6D11B596A}"/>
              </a:ext>
            </a:extLst>
          </p:cNvPr>
          <p:cNvSpPr>
            <a:spLocks noGrp="1"/>
          </p:cNvSpPr>
          <p:nvPr>
            <p:ph type="dt" sz="half" idx="10"/>
          </p:nvPr>
        </p:nvSpPr>
        <p:spPr/>
        <p:txBody>
          <a:bodyPr/>
          <a:lstStyle/>
          <a:p>
            <a:fld id="{D5AE6638-A292-4DCD-8BC5-F27540CE6CD6}" type="datetime1">
              <a:rPr lang="en-US" smtClean="0"/>
              <a:t>8/10/2021</a:t>
            </a:fld>
            <a:endParaRPr lang="en-US"/>
          </a:p>
        </p:txBody>
      </p:sp>
      <p:sp>
        <p:nvSpPr>
          <p:cNvPr id="8" name="Footer Placeholder 7">
            <a:extLst>
              <a:ext uri="{FF2B5EF4-FFF2-40B4-BE49-F238E27FC236}">
                <a16:creationId xmlns:a16="http://schemas.microsoft.com/office/drawing/2014/main" id="{1EF80E32-CFA3-4AD6-9A42-E70BF6B9A2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AEFB3E-45B9-4DCA-B1EF-8E6028C6DFE0}"/>
              </a:ext>
            </a:extLst>
          </p:cNvPr>
          <p:cNvSpPr>
            <a:spLocks noGrp="1"/>
          </p:cNvSpPr>
          <p:nvPr>
            <p:ph type="sldNum" sz="quarter" idx="12"/>
          </p:nvPr>
        </p:nvSpPr>
        <p:spPr/>
        <p:txBody>
          <a:bodyPr/>
          <a:lstStyle/>
          <a:p>
            <a:fld id="{67ADBC9F-EB1E-4BB9-8152-C03A3EF0A10F}" type="slidenum">
              <a:rPr lang="en-US" smtClean="0"/>
              <a:t>‹#›</a:t>
            </a:fld>
            <a:endParaRPr lang="en-US"/>
          </a:p>
        </p:txBody>
      </p:sp>
    </p:spTree>
    <p:extLst>
      <p:ext uri="{BB962C8B-B14F-4D97-AF65-F5344CB8AC3E}">
        <p14:creationId xmlns:p14="http://schemas.microsoft.com/office/powerpoint/2010/main" val="117414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2439-388E-4086-AE56-70CCEB1577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311608-33CB-4490-ACD1-8F0209F85D99}"/>
              </a:ext>
            </a:extLst>
          </p:cNvPr>
          <p:cNvSpPr>
            <a:spLocks noGrp="1"/>
          </p:cNvSpPr>
          <p:nvPr>
            <p:ph type="dt" sz="half" idx="10"/>
          </p:nvPr>
        </p:nvSpPr>
        <p:spPr/>
        <p:txBody>
          <a:bodyPr/>
          <a:lstStyle/>
          <a:p>
            <a:fld id="{4C9DA94C-2EBD-48C3-9ED8-D36C1470EF79}" type="datetime1">
              <a:rPr lang="en-US" smtClean="0"/>
              <a:t>8/10/2021</a:t>
            </a:fld>
            <a:endParaRPr lang="en-US"/>
          </a:p>
        </p:txBody>
      </p:sp>
      <p:sp>
        <p:nvSpPr>
          <p:cNvPr id="4" name="Footer Placeholder 3">
            <a:extLst>
              <a:ext uri="{FF2B5EF4-FFF2-40B4-BE49-F238E27FC236}">
                <a16:creationId xmlns:a16="http://schemas.microsoft.com/office/drawing/2014/main" id="{D5CBD29D-7FB4-4D3D-B89B-3D132E5C32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6DD698-5712-4D77-B0BF-D8CEA852FEFB}"/>
              </a:ext>
            </a:extLst>
          </p:cNvPr>
          <p:cNvSpPr>
            <a:spLocks noGrp="1"/>
          </p:cNvSpPr>
          <p:nvPr>
            <p:ph type="sldNum" sz="quarter" idx="12"/>
          </p:nvPr>
        </p:nvSpPr>
        <p:spPr/>
        <p:txBody>
          <a:bodyPr/>
          <a:lstStyle/>
          <a:p>
            <a:fld id="{67ADBC9F-EB1E-4BB9-8152-C03A3EF0A10F}" type="slidenum">
              <a:rPr lang="en-US" smtClean="0"/>
              <a:t>‹#›</a:t>
            </a:fld>
            <a:endParaRPr lang="en-US"/>
          </a:p>
        </p:txBody>
      </p:sp>
    </p:spTree>
    <p:extLst>
      <p:ext uri="{BB962C8B-B14F-4D97-AF65-F5344CB8AC3E}">
        <p14:creationId xmlns:p14="http://schemas.microsoft.com/office/powerpoint/2010/main" val="248115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B85DD-1CDC-4371-8A4B-42428FE9431A}"/>
              </a:ext>
            </a:extLst>
          </p:cNvPr>
          <p:cNvSpPr>
            <a:spLocks noGrp="1"/>
          </p:cNvSpPr>
          <p:nvPr>
            <p:ph type="dt" sz="half" idx="10"/>
          </p:nvPr>
        </p:nvSpPr>
        <p:spPr/>
        <p:txBody>
          <a:bodyPr/>
          <a:lstStyle/>
          <a:p>
            <a:fld id="{2A302669-BA23-4E03-9061-D09B83D7089A}" type="datetime1">
              <a:rPr lang="en-US" smtClean="0"/>
              <a:t>8/10/2021</a:t>
            </a:fld>
            <a:endParaRPr lang="en-US"/>
          </a:p>
        </p:txBody>
      </p:sp>
      <p:sp>
        <p:nvSpPr>
          <p:cNvPr id="3" name="Footer Placeholder 2">
            <a:extLst>
              <a:ext uri="{FF2B5EF4-FFF2-40B4-BE49-F238E27FC236}">
                <a16:creationId xmlns:a16="http://schemas.microsoft.com/office/drawing/2014/main" id="{5B52D86C-E545-4337-9257-9513C4D709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AB275E-AC8E-49AE-BFE3-2D0E6F6D3BC4}"/>
              </a:ext>
            </a:extLst>
          </p:cNvPr>
          <p:cNvSpPr>
            <a:spLocks noGrp="1"/>
          </p:cNvSpPr>
          <p:nvPr>
            <p:ph type="sldNum" sz="quarter" idx="12"/>
          </p:nvPr>
        </p:nvSpPr>
        <p:spPr/>
        <p:txBody>
          <a:bodyPr/>
          <a:lstStyle/>
          <a:p>
            <a:fld id="{67ADBC9F-EB1E-4BB9-8152-C03A3EF0A10F}" type="slidenum">
              <a:rPr lang="en-US" smtClean="0"/>
              <a:t>‹#›</a:t>
            </a:fld>
            <a:endParaRPr lang="en-US"/>
          </a:p>
        </p:txBody>
      </p:sp>
    </p:spTree>
    <p:extLst>
      <p:ext uri="{BB962C8B-B14F-4D97-AF65-F5344CB8AC3E}">
        <p14:creationId xmlns:p14="http://schemas.microsoft.com/office/powerpoint/2010/main" val="46685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55F35-9482-4FDC-B784-09442B20B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1BE9E2-BD55-48AE-91FD-4D65D405F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F73ABA-8147-40D0-9C1F-163F92F2D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C4EF4-06F6-4E6F-BE93-A21D743A1F8C}"/>
              </a:ext>
            </a:extLst>
          </p:cNvPr>
          <p:cNvSpPr>
            <a:spLocks noGrp="1"/>
          </p:cNvSpPr>
          <p:nvPr>
            <p:ph type="dt" sz="half" idx="10"/>
          </p:nvPr>
        </p:nvSpPr>
        <p:spPr/>
        <p:txBody>
          <a:bodyPr/>
          <a:lstStyle/>
          <a:p>
            <a:fld id="{F00673DD-7C0E-4AF3-921B-0386247E2927}" type="datetime1">
              <a:rPr lang="en-US" smtClean="0"/>
              <a:t>8/10/2021</a:t>
            </a:fld>
            <a:endParaRPr lang="en-US"/>
          </a:p>
        </p:txBody>
      </p:sp>
      <p:sp>
        <p:nvSpPr>
          <p:cNvPr id="6" name="Footer Placeholder 5">
            <a:extLst>
              <a:ext uri="{FF2B5EF4-FFF2-40B4-BE49-F238E27FC236}">
                <a16:creationId xmlns:a16="http://schemas.microsoft.com/office/drawing/2014/main" id="{60A47B31-A7D6-48AE-87D8-5D2FB06EA4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2D1626-DE6A-4453-A9E5-61A75B83A6C3}"/>
              </a:ext>
            </a:extLst>
          </p:cNvPr>
          <p:cNvSpPr>
            <a:spLocks noGrp="1"/>
          </p:cNvSpPr>
          <p:nvPr>
            <p:ph type="sldNum" sz="quarter" idx="12"/>
          </p:nvPr>
        </p:nvSpPr>
        <p:spPr/>
        <p:txBody>
          <a:bodyPr/>
          <a:lstStyle/>
          <a:p>
            <a:fld id="{67ADBC9F-EB1E-4BB9-8152-C03A3EF0A10F}" type="slidenum">
              <a:rPr lang="en-US" smtClean="0"/>
              <a:t>‹#›</a:t>
            </a:fld>
            <a:endParaRPr lang="en-US"/>
          </a:p>
        </p:txBody>
      </p:sp>
    </p:spTree>
    <p:extLst>
      <p:ext uri="{BB962C8B-B14F-4D97-AF65-F5344CB8AC3E}">
        <p14:creationId xmlns:p14="http://schemas.microsoft.com/office/powerpoint/2010/main" val="220228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B61E-C0DD-4C5B-A783-2362DFB52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9EBBC6-BB27-4CF1-98F8-97FF3830D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A8CE3D-7F6F-4A86-9415-8069DEC8F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CE0E5-FECB-4E17-9F68-C712C091A683}"/>
              </a:ext>
            </a:extLst>
          </p:cNvPr>
          <p:cNvSpPr>
            <a:spLocks noGrp="1"/>
          </p:cNvSpPr>
          <p:nvPr>
            <p:ph type="dt" sz="half" idx="10"/>
          </p:nvPr>
        </p:nvSpPr>
        <p:spPr/>
        <p:txBody>
          <a:bodyPr/>
          <a:lstStyle/>
          <a:p>
            <a:fld id="{7E54DABE-975A-4127-BA3D-3234D4DF4AA2}" type="datetime1">
              <a:rPr lang="en-US" smtClean="0"/>
              <a:t>8/10/2021</a:t>
            </a:fld>
            <a:endParaRPr lang="en-US"/>
          </a:p>
        </p:txBody>
      </p:sp>
      <p:sp>
        <p:nvSpPr>
          <p:cNvPr id="6" name="Footer Placeholder 5">
            <a:extLst>
              <a:ext uri="{FF2B5EF4-FFF2-40B4-BE49-F238E27FC236}">
                <a16:creationId xmlns:a16="http://schemas.microsoft.com/office/drawing/2014/main" id="{620D00D3-08AC-4F15-984A-E63CD1292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5B69F-F56A-4ED2-89A5-EF3A75AE3036}"/>
              </a:ext>
            </a:extLst>
          </p:cNvPr>
          <p:cNvSpPr>
            <a:spLocks noGrp="1"/>
          </p:cNvSpPr>
          <p:nvPr>
            <p:ph type="sldNum" sz="quarter" idx="12"/>
          </p:nvPr>
        </p:nvSpPr>
        <p:spPr/>
        <p:txBody>
          <a:bodyPr/>
          <a:lstStyle/>
          <a:p>
            <a:fld id="{67ADBC9F-EB1E-4BB9-8152-C03A3EF0A10F}" type="slidenum">
              <a:rPr lang="en-US" smtClean="0"/>
              <a:t>‹#›</a:t>
            </a:fld>
            <a:endParaRPr lang="en-US"/>
          </a:p>
        </p:txBody>
      </p:sp>
    </p:spTree>
    <p:extLst>
      <p:ext uri="{BB962C8B-B14F-4D97-AF65-F5344CB8AC3E}">
        <p14:creationId xmlns:p14="http://schemas.microsoft.com/office/powerpoint/2010/main" val="258573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84000">
              <a:srgbClr val="F0E2C8"/>
            </a:gs>
            <a:gs pos="27000">
              <a:schemeClr val="bg1">
                <a:lumMod val="85000"/>
              </a:schemeClr>
            </a:gs>
            <a:gs pos="100000">
              <a:srgbClr val="FCEBE0">
                <a:alpha val="0"/>
              </a:srgb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DA6534-55C2-4A91-9062-507623425FA6}"/>
              </a:ext>
            </a:extLst>
          </p:cNvPr>
          <p:cNvSpPr>
            <a:spLocks noGrp="1"/>
          </p:cNvSpPr>
          <p:nvPr>
            <p:ph type="title"/>
          </p:nvPr>
        </p:nvSpPr>
        <p:spPr>
          <a:xfrm>
            <a:off x="838200" y="365125"/>
            <a:ext cx="10515600" cy="10125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DCA12F-438D-45E4-863C-C12C7AAB3E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E218D-345F-4840-A5BA-90672025D2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AD0A0-A9AC-4D3B-8D56-E700453E41DA}" type="datetime1">
              <a:rPr lang="en-US" smtClean="0"/>
              <a:t>8/10/2021</a:t>
            </a:fld>
            <a:endParaRPr lang="en-US"/>
          </a:p>
        </p:txBody>
      </p:sp>
      <p:sp>
        <p:nvSpPr>
          <p:cNvPr id="5" name="Footer Placeholder 4">
            <a:extLst>
              <a:ext uri="{FF2B5EF4-FFF2-40B4-BE49-F238E27FC236}">
                <a16:creationId xmlns:a16="http://schemas.microsoft.com/office/drawing/2014/main" id="{EFBD47BB-5FFE-4290-977D-EAEFCB887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92EAB9-DAC4-4C16-954F-08A36FBEC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DBC9F-EB1E-4BB9-8152-C03A3EF0A10F}" type="slidenum">
              <a:rPr lang="en-US" smtClean="0"/>
              <a:t>‹#›</a:t>
            </a:fld>
            <a:endParaRPr lang="en-US"/>
          </a:p>
        </p:txBody>
      </p:sp>
    </p:spTree>
    <p:extLst>
      <p:ext uri="{BB962C8B-B14F-4D97-AF65-F5344CB8AC3E}">
        <p14:creationId xmlns:p14="http://schemas.microsoft.com/office/powerpoint/2010/main" val="421213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0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image" Target="../media/image34.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36.pn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2E20-209B-4A88-8620-44CD6D2EB9D0}"/>
              </a:ext>
            </a:extLst>
          </p:cNvPr>
          <p:cNvSpPr>
            <a:spLocks noGrp="1"/>
          </p:cNvSpPr>
          <p:nvPr>
            <p:ph type="ctrTitle"/>
          </p:nvPr>
        </p:nvSpPr>
        <p:spPr>
          <a:solidFill>
            <a:schemeClr val="tx2">
              <a:lumMod val="20000"/>
              <a:lumOff val="80000"/>
            </a:schemeClr>
          </a:solidFill>
          <a:ln>
            <a:noFill/>
          </a:ln>
          <a:effectLst>
            <a:outerShdw blurRad="50800" dist="38100" dir="2700000" algn="tl" rotWithShape="0">
              <a:prstClr val="black">
                <a:alpha val="40000"/>
              </a:prstClr>
            </a:outerShdw>
            <a:softEdge rad="12700"/>
          </a:effectLst>
          <a:scene3d>
            <a:camera prst="orthographicFront"/>
            <a:lightRig rig="threePt" dir="t"/>
          </a:scene3d>
          <a:sp3d>
            <a:bevelT/>
          </a:sp3d>
        </p:spPr>
        <p:txBody>
          <a:bodyPr/>
          <a:lstStyle/>
          <a:p>
            <a:r>
              <a:rPr lang="en-US" dirty="0"/>
              <a:t>Common Edits Using Adobe Lightroom</a:t>
            </a:r>
          </a:p>
        </p:txBody>
      </p:sp>
      <p:sp>
        <p:nvSpPr>
          <p:cNvPr id="3" name="Subtitle 2">
            <a:extLst>
              <a:ext uri="{FF2B5EF4-FFF2-40B4-BE49-F238E27FC236}">
                <a16:creationId xmlns:a16="http://schemas.microsoft.com/office/drawing/2014/main" id="{11684F30-2163-4B36-8817-DD639B7E38DE}"/>
              </a:ext>
            </a:extLst>
          </p:cNvPr>
          <p:cNvSpPr>
            <a:spLocks noGrp="1"/>
          </p:cNvSpPr>
          <p:nvPr>
            <p:ph type="subTitle" idx="1"/>
          </p:nvPr>
        </p:nvSpPr>
        <p:spPr>
          <a:xfrm>
            <a:off x="1524000" y="4318408"/>
            <a:ext cx="9144000" cy="1229497"/>
          </a:xfrm>
        </p:spPr>
        <p:txBody>
          <a:bodyPr/>
          <a:lstStyle/>
          <a:p>
            <a:pPr algn="r"/>
            <a:r>
              <a:rPr lang="en-US" dirty="0"/>
              <a:t>Nancy Rosenbaum</a:t>
            </a:r>
          </a:p>
          <a:p>
            <a:pPr algn="r"/>
            <a:r>
              <a:rPr lang="en-US" dirty="0"/>
              <a:t>August 11, 2021</a:t>
            </a:r>
          </a:p>
        </p:txBody>
      </p:sp>
      <p:sp>
        <p:nvSpPr>
          <p:cNvPr id="4" name="Footer Placeholder 3">
            <a:extLst>
              <a:ext uri="{FF2B5EF4-FFF2-40B4-BE49-F238E27FC236}">
                <a16:creationId xmlns:a16="http://schemas.microsoft.com/office/drawing/2014/main" id="{71ADDCEB-7DCF-4DE1-B523-6FEAAFFBF3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7E8D93-9888-4863-A8EB-A75475585441}"/>
              </a:ext>
            </a:extLst>
          </p:cNvPr>
          <p:cNvSpPr>
            <a:spLocks noGrp="1"/>
          </p:cNvSpPr>
          <p:nvPr>
            <p:ph type="sldNum" sz="quarter" idx="12"/>
          </p:nvPr>
        </p:nvSpPr>
        <p:spPr/>
        <p:txBody>
          <a:bodyPr/>
          <a:lstStyle/>
          <a:p>
            <a:fld id="{67ADBC9F-EB1E-4BB9-8152-C03A3EF0A10F}" type="slidenum">
              <a:rPr lang="en-US" smtClean="0"/>
              <a:t>1</a:t>
            </a:fld>
            <a:endParaRPr lang="en-US"/>
          </a:p>
        </p:txBody>
      </p:sp>
    </p:spTree>
    <p:extLst>
      <p:ext uri="{BB962C8B-B14F-4D97-AF65-F5344CB8AC3E}">
        <p14:creationId xmlns:p14="http://schemas.microsoft.com/office/powerpoint/2010/main" val="2356743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8DF8-A55D-4941-B20F-30238B8F064A}"/>
              </a:ext>
            </a:extLst>
          </p:cNvPr>
          <p:cNvSpPr>
            <a:spLocks noGrp="1"/>
          </p:cNvSpPr>
          <p:nvPr>
            <p:ph type="title"/>
          </p:nvPr>
        </p:nvSpPr>
        <p:spPr>
          <a:xfrm>
            <a:off x="838200" y="146916"/>
            <a:ext cx="10515600" cy="777875"/>
          </a:xfrm>
        </p:spPr>
        <p:txBody>
          <a:bodyPr/>
          <a:lstStyle/>
          <a:p>
            <a:r>
              <a:rPr lang="en-US" dirty="0"/>
              <a:t>Highlights, Shadows, Whites, and Blacks</a:t>
            </a:r>
          </a:p>
        </p:txBody>
      </p:sp>
      <p:sp>
        <p:nvSpPr>
          <p:cNvPr id="5" name="TextBox 4">
            <a:extLst>
              <a:ext uri="{FF2B5EF4-FFF2-40B4-BE49-F238E27FC236}">
                <a16:creationId xmlns:a16="http://schemas.microsoft.com/office/drawing/2014/main" id="{8F5515F1-FD4A-4508-8004-0305091416CC}"/>
              </a:ext>
            </a:extLst>
          </p:cNvPr>
          <p:cNvSpPr txBox="1"/>
          <p:nvPr/>
        </p:nvSpPr>
        <p:spPr>
          <a:xfrm>
            <a:off x="930951" y="806772"/>
            <a:ext cx="8779106" cy="923330"/>
          </a:xfrm>
          <a:prstGeom prst="rect">
            <a:avLst/>
          </a:prstGeom>
          <a:noFill/>
        </p:spPr>
        <p:txBody>
          <a:bodyPr wrap="square">
            <a:spAutoFit/>
          </a:bodyPr>
          <a:lstStyle/>
          <a:p>
            <a:r>
              <a:rPr lang="en-US" dirty="0"/>
              <a:t>These sliders break the tonal range into four regions to adjust more selectively</a:t>
            </a:r>
          </a:p>
          <a:p>
            <a:r>
              <a:rPr lang="en-US" dirty="0"/>
              <a:t>Note how the histogram changes with the adjustments</a:t>
            </a:r>
          </a:p>
          <a:p>
            <a:r>
              <a:rPr lang="en-US" dirty="0"/>
              <a:t>Can mouse over histogram and slide to adjust that region of tones</a:t>
            </a:r>
          </a:p>
        </p:txBody>
      </p:sp>
      <p:pic>
        <p:nvPicPr>
          <p:cNvPr id="12" name="Picture 11" descr="Background pattern&#10;&#10;Description automatically generated">
            <a:extLst>
              <a:ext uri="{FF2B5EF4-FFF2-40B4-BE49-F238E27FC236}">
                <a16:creationId xmlns:a16="http://schemas.microsoft.com/office/drawing/2014/main" id="{49BA7728-B16E-43AD-9B20-138FB1D311D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2063518"/>
            <a:ext cx="10207312" cy="1724711"/>
          </a:xfrm>
          <a:prstGeom prst="rect">
            <a:avLst/>
          </a:prstGeom>
          <a:ln>
            <a:solidFill>
              <a:schemeClr val="tx1"/>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83580258-53B5-42B0-8044-D1141100D771}"/>
              </a:ext>
            </a:extLst>
          </p:cNvPr>
          <p:cNvSpPr txBox="1"/>
          <p:nvPr/>
        </p:nvSpPr>
        <p:spPr>
          <a:xfrm>
            <a:off x="1667115" y="2712116"/>
            <a:ext cx="879575" cy="369332"/>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dirty="0"/>
              <a:t>Blacks</a:t>
            </a:r>
          </a:p>
        </p:txBody>
      </p:sp>
      <p:sp>
        <p:nvSpPr>
          <p:cNvPr id="16" name="TextBox 15">
            <a:extLst>
              <a:ext uri="{FF2B5EF4-FFF2-40B4-BE49-F238E27FC236}">
                <a16:creationId xmlns:a16="http://schemas.microsoft.com/office/drawing/2014/main" id="{16A2734D-2FC3-4E89-8219-03579297781E}"/>
              </a:ext>
            </a:extLst>
          </p:cNvPr>
          <p:cNvSpPr txBox="1"/>
          <p:nvPr/>
        </p:nvSpPr>
        <p:spPr>
          <a:xfrm>
            <a:off x="4122931" y="2712116"/>
            <a:ext cx="1018168" cy="369332"/>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dirty="0"/>
              <a:t>Shadows</a:t>
            </a:r>
          </a:p>
        </p:txBody>
      </p:sp>
      <p:sp>
        <p:nvSpPr>
          <p:cNvPr id="17" name="TextBox 16">
            <a:extLst>
              <a:ext uri="{FF2B5EF4-FFF2-40B4-BE49-F238E27FC236}">
                <a16:creationId xmlns:a16="http://schemas.microsoft.com/office/drawing/2014/main" id="{78006FFB-1880-4ABA-BED7-658EF60E8A15}"/>
              </a:ext>
            </a:extLst>
          </p:cNvPr>
          <p:cNvSpPr txBox="1"/>
          <p:nvPr/>
        </p:nvSpPr>
        <p:spPr>
          <a:xfrm>
            <a:off x="6719774" y="2712116"/>
            <a:ext cx="1164526" cy="369332"/>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dirty="0"/>
              <a:t>Highlights</a:t>
            </a:r>
          </a:p>
        </p:txBody>
      </p:sp>
      <p:sp>
        <p:nvSpPr>
          <p:cNvPr id="22" name="TextBox 21">
            <a:extLst>
              <a:ext uri="{FF2B5EF4-FFF2-40B4-BE49-F238E27FC236}">
                <a16:creationId xmlns:a16="http://schemas.microsoft.com/office/drawing/2014/main" id="{FB458815-54E0-4B6B-9BB7-839F0947B562}"/>
              </a:ext>
            </a:extLst>
          </p:cNvPr>
          <p:cNvSpPr txBox="1"/>
          <p:nvPr/>
        </p:nvSpPr>
        <p:spPr>
          <a:xfrm>
            <a:off x="9281039" y="2712116"/>
            <a:ext cx="879575" cy="369332"/>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dirty="0"/>
              <a:t>Whites</a:t>
            </a:r>
          </a:p>
        </p:txBody>
      </p:sp>
      <p:sp>
        <p:nvSpPr>
          <p:cNvPr id="3" name="Footer Placeholder 2">
            <a:extLst>
              <a:ext uri="{FF2B5EF4-FFF2-40B4-BE49-F238E27FC236}">
                <a16:creationId xmlns:a16="http://schemas.microsoft.com/office/drawing/2014/main" id="{46C2307D-0AD1-490D-85FF-1302E948A5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40C800-4709-439B-B3B6-439AB4F21753}"/>
              </a:ext>
            </a:extLst>
          </p:cNvPr>
          <p:cNvSpPr>
            <a:spLocks noGrp="1"/>
          </p:cNvSpPr>
          <p:nvPr>
            <p:ph type="sldNum" sz="quarter" idx="12"/>
          </p:nvPr>
        </p:nvSpPr>
        <p:spPr/>
        <p:txBody>
          <a:bodyPr/>
          <a:lstStyle/>
          <a:p>
            <a:fld id="{67ADBC9F-EB1E-4BB9-8152-C03A3EF0A10F}" type="slidenum">
              <a:rPr lang="en-US" smtClean="0"/>
              <a:t>10</a:t>
            </a:fld>
            <a:endParaRPr lang="en-US"/>
          </a:p>
        </p:txBody>
      </p:sp>
    </p:spTree>
    <p:extLst>
      <p:ext uri="{BB962C8B-B14F-4D97-AF65-F5344CB8AC3E}">
        <p14:creationId xmlns:p14="http://schemas.microsoft.com/office/powerpoint/2010/main" val="209695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21F8-E348-4A76-94F1-98350C618A05}"/>
              </a:ext>
            </a:extLst>
          </p:cNvPr>
          <p:cNvSpPr>
            <a:spLocks noGrp="1"/>
          </p:cNvSpPr>
          <p:nvPr>
            <p:ph type="title"/>
          </p:nvPr>
        </p:nvSpPr>
        <p:spPr>
          <a:xfrm>
            <a:off x="392723" y="339560"/>
            <a:ext cx="10515600" cy="683307"/>
          </a:xfrm>
        </p:spPr>
        <p:txBody>
          <a:bodyPr/>
          <a:lstStyle/>
          <a:p>
            <a:r>
              <a:rPr lang="en-US" dirty="0"/>
              <a:t>Tone Control</a:t>
            </a:r>
          </a:p>
        </p:txBody>
      </p:sp>
      <p:pic>
        <p:nvPicPr>
          <p:cNvPr id="8" name="Picture 7" descr="A picture containing indoor, window, plant&#10;&#10;Description automatically generated">
            <a:extLst>
              <a:ext uri="{FF2B5EF4-FFF2-40B4-BE49-F238E27FC236}">
                <a16:creationId xmlns:a16="http://schemas.microsoft.com/office/drawing/2014/main" id="{FCC77163-7134-472B-9B33-3101D24508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40767" y="737290"/>
            <a:ext cx="4572000" cy="2573954"/>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descr="A picture containing indoor&#10;&#10;Description automatically generated">
            <a:extLst>
              <a:ext uri="{FF2B5EF4-FFF2-40B4-BE49-F238E27FC236}">
                <a16:creationId xmlns:a16="http://schemas.microsoft.com/office/drawing/2014/main" id="{1E0A475A-C29F-4AEF-A4ED-635BAE906D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0767" y="3767589"/>
            <a:ext cx="4572000" cy="2580209"/>
          </a:xfrm>
          <a:prstGeom prst="rect">
            <a:avLst/>
          </a:prstGeom>
          <a:ln>
            <a:solidFill>
              <a:schemeClr val="tx1"/>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190CA4CE-B853-4697-AA72-48371186C781}"/>
              </a:ext>
            </a:extLst>
          </p:cNvPr>
          <p:cNvSpPr txBox="1"/>
          <p:nvPr/>
        </p:nvSpPr>
        <p:spPr>
          <a:xfrm>
            <a:off x="392723" y="1042239"/>
            <a:ext cx="4431323" cy="646331"/>
          </a:xfrm>
          <a:prstGeom prst="rect">
            <a:avLst/>
          </a:prstGeom>
          <a:noFill/>
        </p:spPr>
        <p:txBody>
          <a:bodyPr wrap="square" rtlCol="0">
            <a:spAutoFit/>
          </a:bodyPr>
          <a:lstStyle/>
          <a:p>
            <a:r>
              <a:rPr lang="en-US" dirty="0"/>
              <a:t>The background is correctly exposed, but the sculpture is underexposed.  What to do?</a:t>
            </a:r>
          </a:p>
        </p:txBody>
      </p:sp>
      <p:sp>
        <p:nvSpPr>
          <p:cNvPr id="14" name="TextBox 13">
            <a:extLst>
              <a:ext uri="{FF2B5EF4-FFF2-40B4-BE49-F238E27FC236}">
                <a16:creationId xmlns:a16="http://schemas.microsoft.com/office/drawing/2014/main" id="{F04D2044-668A-41BD-91D2-48FB86D0FCD0}"/>
              </a:ext>
            </a:extLst>
          </p:cNvPr>
          <p:cNvSpPr txBox="1"/>
          <p:nvPr/>
        </p:nvSpPr>
        <p:spPr>
          <a:xfrm>
            <a:off x="838714" y="2890426"/>
            <a:ext cx="2356338" cy="1754326"/>
          </a:xfrm>
          <a:prstGeom prst="rect">
            <a:avLst/>
          </a:prstGeom>
          <a:noFill/>
        </p:spPr>
        <p:txBody>
          <a:bodyPr wrap="square" rtlCol="0">
            <a:spAutoFit/>
          </a:bodyPr>
          <a:lstStyle/>
          <a:p>
            <a:r>
              <a:rPr lang="en-US" dirty="0"/>
              <a:t>Tone adjustments:</a:t>
            </a:r>
          </a:p>
          <a:p>
            <a:pPr lvl="1"/>
            <a:r>
              <a:rPr lang="en-US" dirty="0"/>
              <a:t>Exposure +.34</a:t>
            </a:r>
          </a:p>
          <a:p>
            <a:pPr lvl="1"/>
            <a:r>
              <a:rPr lang="en-US" dirty="0"/>
              <a:t>Highlights -46</a:t>
            </a:r>
          </a:p>
          <a:p>
            <a:pPr lvl="1"/>
            <a:r>
              <a:rPr lang="en-US" dirty="0"/>
              <a:t>Shadows +84</a:t>
            </a:r>
          </a:p>
          <a:p>
            <a:pPr lvl="1"/>
            <a:r>
              <a:rPr lang="en-US" dirty="0"/>
              <a:t>Whites -67</a:t>
            </a:r>
          </a:p>
          <a:p>
            <a:pPr lvl="1"/>
            <a:r>
              <a:rPr lang="en-US" dirty="0"/>
              <a:t>Blacks +56</a:t>
            </a:r>
          </a:p>
        </p:txBody>
      </p:sp>
      <p:sp>
        <p:nvSpPr>
          <p:cNvPr id="15" name="TextBox 14">
            <a:extLst>
              <a:ext uri="{FF2B5EF4-FFF2-40B4-BE49-F238E27FC236}">
                <a16:creationId xmlns:a16="http://schemas.microsoft.com/office/drawing/2014/main" id="{E749785E-37A9-4844-8027-E301B553BDF6}"/>
              </a:ext>
            </a:extLst>
          </p:cNvPr>
          <p:cNvSpPr txBox="1"/>
          <p:nvPr/>
        </p:nvSpPr>
        <p:spPr>
          <a:xfrm>
            <a:off x="5568866" y="1600189"/>
            <a:ext cx="938880" cy="369332"/>
          </a:xfrm>
          <a:prstGeom prst="rect">
            <a:avLst/>
          </a:prstGeom>
          <a:noFill/>
        </p:spPr>
        <p:txBody>
          <a:bodyPr wrap="square" rtlCol="0">
            <a:spAutoFit/>
          </a:bodyPr>
          <a:lstStyle/>
          <a:p>
            <a:r>
              <a:rPr lang="en-US" dirty="0"/>
              <a:t>Original</a:t>
            </a:r>
          </a:p>
        </p:txBody>
      </p:sp>
      <p:sp>
        <p:nvSpPr>
          <p:cNvPr id="16" name="TextBox 15">
            <a:extLst>
              <a:ext uri="{FF2B5EF4-FFF2-40B4-BE49-F238E27FC236}">
                <a16:creationId xmlns:a16="http://schemas.microsoft.com/office/drawing/2014/main" id="{B13234B2-DD88-4838-856D-D47EE569EDDC}"/>
              </a:ext>
            </a:extLst>
          </p:cNvPr>
          <p:cNvSpPr txBox="1"/>
          <p:nvPr/>
        </p:nvSpPr>
        <p:spPr>
          <a:xfrm>
            <a:off x="5331581" y="4004976"/>
            <a:ext cx="1112665" cy="369332"/>
          </a:xfrm>
          <a:prstGeom prst="rect">
            <a:avLst/>
          </a:prstGeom>
          <a:noFill/>
        </p:spPr>
        <p:txBody>
          <a:bodyPr wrap="square" rtlCol="0">
            <a:spAutoFit/>
          </a:bodyPr>
          <a:lstStyle/>
          <a:p>
            <a:r>
              <a:rPr lang="en-US" dirty="0"/>
              <a:t>Adjusted</a:t>
            </a:r>
          </a:p>
        </p:txBody>
      </p:sp>
      <p:sp>
        <p:nvSpPr>
          <p:cNvPr id="3" name="TextBox 2">
            <a:extLst>
              <a:ext uri="{FF2B5EF4-FFF2-40B4-BE49-F238E27FC236}">
                <a16:creationId xmlns:a16="http://schemas.microsoft.com/office/drawing/2014/main" id="{CAC1ADAC-0435-4D37-B123-792A79A34228}"/>
              </a:ext>
            </a:extLst>
          </p:cNvPr>
          <p:cNvSpPr txBox="1"/>
          <p:nvPr/>
        </p:nvSpPr>
        <p:spPr>
          <a:xfrm>
            <a:off x="392723" y="5511967"/>
            <a:ext cx="4876067" cy="646331"/>
          </a:xfrm>
          <a:prstGeom prst="rect">
            <a:avLst/>
          </a:prstGeom>
          <a:noFill/>
        </p:spPr>
        <p:txBody>
          <a:bodyPr wrap="square" rtlCol="0">
            <a:spAutoFit/>
          </a:bodyPr>
          <a:lstStyle/>
          <a:p>
            <a:r>
              <a:rPr lang="en-US" dirty="0"/>
              <a:t>TIP:  Press the J key to view clipping (values that are “blown out, or exceed the tonal range) </a:t>
            </a:r>
          </a:p>
        </p:txBody>
      </p:sp>
      <p:sp>
        <p:nvSpPr>
          <p:cNvPr id="4" name="Footer Placeholder 3">
            <a:extLst>
              <a:ext uri="{FF2B5EF4-FFF2-40B4-BE49-F238E27FC236}">
                <a16:creationId xmlns:a16="http://schemas.microsoft.com/office/drawing/2014/main" id="{EDC0F10A-E43F-4C84-875E-34E75C4728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BA9E18-6412-4C59-B597-E836C177268F}"/>
              </a:ext>
            </a:extLst>
          </p:cNvPr>
          <p:cNvSpPr>
            <a:spLocks noGrp="1"/>
          </p:cNvSpPr>
          <p:nvPr>
            <p:ph type="sldNum" sz="quarter" idx="12"/>
          </p:nvPr>
        </p:nvSpPr>
        <p:spPr/>
        <p:txBody>
          <a:bodyPr/>
          <a:lstStyle/>
          <a:p>
            <a:fld id="{67ADBC9F-EB1E-4BB9-8152-C03A3EF0A10F}" type="slidenum">
              <a:rPr lang="en-US" smtClean="0"/>
              <a:t>11</a:t>
            </a:fld>
            <a:endParaRPr lang="en-US"/>
          </a:p>
        </p:txBody>
      </p:sp>
      <p:pic>
        <p:nvPicPr>
          <p:cNvPr id="7" name="Picture 6" descr="Chart&#10;&#10;Description automatically generated">
            <a:extLst>
              <a:ext uri="{FF2B5EF4-FFF2-40B4-BE49-F238E27FC236}">
                <a16:creationId xmlns:a16="http://schemas.microsoft.com/office/drawing/2014/main" id="{2890832C-2D75-4FAC-A195-67F6957C621B}"/>
              </a:ext>
            </a:extLst>
          </p:cNvPr>
          <p:cNvPicPr>
            <a:picLocks noChangeAspect="1"/>
          </p:cNvPicPr>
          <p:nvPr/>
        </p:nvPicPr>
        <p:blipFill>
          <a:blip r:embed="rId4"/>
          <a:stretch>
            <a:fillRect/>
          </a:stretch>
        </p:blipFill>
        <p:spPr>
          <a:xfrm>
            <a:off x="4491954" y="1958357"/>
            <a:ext cx="2185351" cy="567703"/>
          </a:xfrm>
          <a:prstGeom prst="rect">
            <a:avLst/>
          </a:prstGeom>
        </p:spPr>
      </p:pic>
      <p:pic>
        <p:nvPicPr>
          <p:cNvPr id="10" name="Picture 9" descr="A picture containing histogram&#10;&#10;Description automatically generated">
            <a:extLst>
              <a:ext uri="{FF2B5EF4-FFF2-40B4-BE49-F238E27FC236}">
                <a16:creationId xmlns:a16="http://schemas.microsoft.com/office/drawing/2014/main" id="{8DC004DA-1FD0-4012-A000-810592D9FD62}"/>
              </a:ext>
            </a:extLst>
          </p:cNvPr>
          <p:cNvPicPr>
            <a:picLocks noChangeAspect="1"/>
          </p:cNvPicPr>
          <p:nvPr/>
        </p:nvPicPr>
        <p:blipFill>
          <a:blip r:embed="rId5"/>
          <a:stretch>
            <a:fillRect/>
          </a:stretch>
        </p:blipFill>
        <p:spPr>
          <a:xfrm>
            <a:off x="4490244" y="4302753"/>
            <a:ext cx="2185352" cy="593253"/>
          </a:xfrm>
          <a:prstGeom prst="rect">
            <a:avLst/>
          </a:prstGeom>
        </p:spPr>
      </p:pic>
    </p:spTree>
    <p:extLst>
      <p:ext uri="{BB962C8B-B14F-4D97-AF65-F5344CB8AC3E}">
        <p14:creationId xmlns:p14="http://schemas.microsoft.com/office/powerpoint/2010/main" val="248768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2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1000"/>
                            </p:stCondLst>
                            <p:childTnLst>
                              <p:par>
                                <p:cTn id="37" presetID="10" presetClass="entr" presetSubtype="0" fill="hold" grpId="0" nodeType="afterEffect">
                                  <p:stCondLst>
                                    <p:cond delay="200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634F6-D951-4630-968F-5E261DC39339}"/>
              </a:ext>
            </a:extLst>
          </p:cNvPr>
          <p:cNvSpPr>
            <a:spLocks noGrp="1"/>
          </p:cNvSpPr>
          <p:nvPr>
            <p:ph type="title"/>
          </p:nvPr>
        </p:nvSpPr>
        <p:spPr>
          <a:xfrm>
            <a:off x="838200" y="304950"/>
            <a:ext cx="10515600" cy="715530"/>
          </a:xfrm>
        </p:spPr>
        <p:txBody>
          <a:bodyPr/>
          <a:lstStyle/>
          <a:p>
            <a:r>
              <a:rPr lang="en-US" dirty="0"/>
              <a:t>Another Tone Control Example</a:t>
            </a:r>
          </a:p>
        </p:txBody>
      </p:sp>
      <p:pic>
        <p:nvPicPr>
          <p:cNvPr id="6" name="Picture 5" descr="A rocky beach with a body of water in the background&#10;&#10;Description automatically generated with low confidence">
            <a:extLst>
              <a:ext uri="{FF2B5EF4-FFF2-40B4-BE49-F238E27FC236}">
                <a16:creationId xmlns:a16="http://schemas.microsoft.com/office/drawing/2014/main" id="{7D4488BC-AC4D-4EF2-BD8B-619A687751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4334" y="1480057"/>
            <a:ext cx="3657600" cy="2063147"/>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A picture containing outdoor, sky, water, rock&#10;&#10;Description automatically generated">
            <a:extLst>
              <a:ext uri="{FF2B5EF4-FFF2-40B4-BE49-F238E27FC236}">
                <a16:creationId xmlns:a16="http://schemas.microsoft.com/office/drawing/2014/main" id="{46344409-F961-4E07-8979-8BE5D7FE51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4334" y="3844839"/>
            <a:ext cx="3657600" cy="2051934"/>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74E2506C-450F-4975-8C0B-D79898F04E38}"/>
              </a:ext>
            </a:extLst>
          </p:cNvPr>
          <p:cNvSpPr txBox="1"/>
          <p:nvPr/>
        </p:nvSpPr>
        <p:spPr>
          <a:xfrm>
            <a:off x="838200" y="1194135"/>
            <a:ext cx="6054634" cy="3139321"/>
          </a:xfrm>
          <a:prstGeom prst="rect">
            <a:avLst/>
          </a:prstGeom>
          <a:noFill/>
        </p:spPr>
        <p:txBody>
          <a:bodyPr wrap="square" rtlCol="0">
            <a:spAutoFit/>
          </a:bodyPr>
          <a:lstStyle/>
          <a:p>
            <a:r>
              <a:rPr lang="en-US" dirty="0"/>
              <a:t>This image was clearly underexposed, but I liked the richness of the sky.  Here’s what I did:</a:t>
            </a:r>
          </a:p>
          <a:p>
            <a:pPr marL="342900" indent="-342900">
              <a:buFont typeface="+mj-lt"/>
              <a:buAutoNum type="arabicPeriod"/>
            </a:pPr>
            <a:r>
              <a:rPr lang="en-US" dirty="0"/>
              <a:t>I started with exposure adjustment.  That recovered details in the wall, but lightened the sky too much.</a:t>
            </a:r>
          </a:p>
          <a:p>
            <a:pPr marL="342900" indent="-342900">
              <a:buFont typeface="+mj-lt"/>
              <a:buAutoNum type="arabicPeriod"/>
            </a:pPr>
            <a:r>
              <a:rPr lang="en-US" dirty="0"/>
              <a:t>I then adjusted highlights and whites.   This recovered the sky, but the image looked too flat for my liking.</a:t>
            </a:r>
          </a:p>
          <a:p>
            <a:pPr marL="342900" indent="-342900">
              <a:buFont typeface="+mj-lt"/>
              <a:buAutoNum type="arabicPeriod"/>
            </a:pPr>
            <a:r>
              <a:rPr lang="en-US" dirty="0"/>
              <a:t>I bumped up the contrast a little bit, which gave the water more punch.  However, this also made the wall a little bit darker.</a:t>
            </a:r>
          </a:p>
          <a:p>
            <a:pPr marL="342900" indent="-342900">
              <a:buFont typeface="+mj-lt"/>
              <a:buAutoNum type="arabicPeriod"/>
            </a:pPr>
            <a:r>
              <a:rPr lang="en-US" dirty="0"/>
              <a:t>Lastly, I bumped up the blacks and shadows to recover the wall.</a:t>
            </a:r>
          </a:p>
        </p:txBody>
      </p:sp>
      <p:sp>
        <p:nvSpPr>
          <p:cNvPr id="10" name="TextBox 9">
            <a:extLst>
              <a:ext uri="{FF2B5EF4-FFF2-40B4-BE49-F238E27FC236}">
                <a16:creationId xmlns:a16="http://schemas.microsoft.com/office/drawing/2014/main" id="{FE9FB7D7-8224-4BAB-A987-18094D9CD03A}"/>
              </a:ext>
            </a:extLst>
          </p:cNvPr>
          <p:cNvSpPr txBox="1"/>
          <p:nvPr/>
        </p:nvSpPr>
        <p:spPr>
          <a:xfrm>
            <a:off x="6892834" y="2316007"/>
            <a:ext cx="938880" cy="369332"/>
          </a:xfrm>
          <a:prstGeom prst="rect">
            <a:avLst/>
          </a:prstGeom>
          <a:noFill/>
        </p:spPr>
        <p:txBody>
          <a:bodyPr wrap="square" rtlCol="0">
            <a:spAutoFit/>
          </a:bodyPr>
          <a:lstStyle/>
          <a:p>
            <a:r>
              <a:rPr lang="en-US" dirty="0"/>
              <a:t>Original</a:t>
            </a:r>
          </a:p>
        </p:txBody>
      </p:sp>
      <p:sp>
        <p:nvSpPr>
          <p:cNvPr id="11" name="TextBox 10">
            <a:extLst>
              <a:ext uri="{FF2B5EF4-FFF2-40B4-BE49-F238E27FC236}">
                <a16:creationId xmlns:a16="http://schemas.microsoft.com/office/drawing/2014/main" id="{9A73497B-32F2-4E77-B9A9-D1D65B588B5B}"/>
              </a:ext>
            </a:extLst>
          </p:cNvPr>
          <p:cNvSpPr txBox="1"/>
          <p:nvPr/>
        </p:nvSpPr>
        <p:spPr>
          <a:xfrm>
            <a:off x="6719049" y="4693755"/>
            <a:ext cx="1112665" cy="369332"/>
          </a:xfrm>
          <a:prstGeom prst="rect">
            <a:avLst/>
          </a:prstGeom>
          <a:noFill/>
        </p:spPr>
        <p:txBody>
          <a:bodyPr wrap="square" rtlCol="0">
            <a:spAutoFit/>
          </a:bodyPr>
          <a:lstStyle/>
          <a:p>
            <a:r>
              <a:rPr lang="en-US" dirty="0"/>
              <a:t>Adjusted</a:t>
            </a:r>
          </a:p>
        </p:txBody>
      </p:sp>
      <p:sp>
        <p:nvSpPr>
          <p:cNvPr id="12" name="TextBox 11">
            <a:extLst>
              <a:ext uri="{FF2B5EF4-FFF2-40B4-BE49-F238E27FC236}">
                <a16:creationId xmlns:a16="http://schemas.microsoft.com/office/drawing/2014/main" id="{1CD4DDDE-7ABE-4346-9957-7A1E3B15C2B2}"/>
              </a:ext>
            </a:extLst>
          </p:cNvPr>
          <p:cNvSpPr txBox="1"/>
          <p:nvPr/>
        </p:nvSpPr>
        <p:spPr>
          <a:xfrm>
            <a:off x="2240733" y="4095236"/>
            <a:ext cx="2356338" cy="2031325"/>
          </a:xfrm>
          <a:prstGeom prst="rect">
            <a:avLst/>
          </a:prstGeom>
          <a:noFill/>
        </p:spPr>
        <p:txBody>
          <a:bodyPr wrap="square" rtlCol="0">
            <a:spAutoFit/>
          </a:bodyPr>
          <a:lstStyle/>
          <a:p>
            <a:r>
              <a:rPr lang="en-US" dirty="0"/>
              <a:t>Tone adjustments:</a:t>
            </a:r>
          </a:p>
          <a:p>
            <a:pPr lvl="1"/>
            <a:r>
              <a:rPr lang="en-US" dirty="0"/>
              <a:t>Exposure +1.79</a:t>
            </a:r>
          </a:p>
          <a:p>
            <a:pPr lvl="1"/>
            <a:r>
              <a:rPr lang="en-US" dirty="0"/>
              <a:t>Contrast +19</a:t>
            </a:r>
          </a:p>
          <a:p>
            <a:pPr lvl="1"/>
            <a:r>
              <a:rPr lang="en-US" dirty="0"/>
              <a:t>Highlights --75</a:t>
            </a:r>
          </a:p>
          <a:p>
            <a:pPr lvl="1"/>
            <a:r>
              <a:rPr lang="en-US" dirty="0"/>
              <a:t>Shadows +35</a:t>
            </a:r>
          </a:p>
          <a:p>
            <a:pPr lvl="1"/>
            <a:r>
              <a:rPr lang="en-US" dirty="0"/>
              <a:t>Whites -80</a:t>
            </a:r>
          </a:p>
          <a:p>
            <a:pPr lvl="1"/>
            <a:r>
              <a:rPr lang="en-US" dirty="0"/>
              <a:t>Blacks +28</a:t>
            </a:r>
          </a:p>
        </p:txBody>
      </p:sp>
      <p:sp>
        <p:nvSpPr>
          <p:cNvPr id="13" name="Footer Placeholder 12">
            <a:extLst>
              <a:ext uri="{FF2B5EF4-FFF2-40B4-BE49-F238E27FC236}">
                <a16:creationId xmlns:a16="http://schemas.microsoft.com/office/drawing/2014/main" id="{2F719FA2-CBAB-4C0C-BD38-85CE27BF16C6}"/>
              </a:ext>
            </a:extLst>
          </p:cNvPr>
          <p:cNvSpPr>
            <a:spLocks noGrp="1"/>
          </p:cNvSpPr>
          <p:nvPr>
            <p:ph type="ftr" sz="quarter" idx="11"/>
          </p:nvPr>
        </p:nvSpPr>
        <p:spPr/>
        <p:txBody>
          <a:bodyPr/>
          <a:lstStyle/>
          <a:p>
            <a:endParaRPr lang="en-US"/>
          </a:p>
        </p:txBody>
      </p:sp>
      <p:sp>
        <p:nvSpPr>
          <p:cNvPr id="14" name="Slide Number Placeholder 13">
            <a:extLst>
              <a:ext uri="{FF2B5EF4-FFF2-40B4-BE49-F238E27FC236}">
                <a16:creationId xmlns:a16="http://schemas.microsoft.com/office/drawing/2014/main" id="{7453DB03-AAF5-4A8D-85C9-0BDCA1C47E55}"/>
              </a:ext>
            </a:extLst>
          </p:cNvPr>
          <p:cNvSpPr>
            <a:spLocks noGrp="1"/>
          </p:cNvSpPr>
          <p:nvPr>
            <p:ph type="sldNum" sz="quarter" idx="12"/>
          </p:nvPr>
        </p:nvSpPr>
        <p:spPr/>
        <p:txBody>
          <a:bodyPr/>
          <a:lstStyle/>
          <a:p>
            <a:fld id="{67ADBC9F-EB1E-4BB9-8152-C03A3EF0A10F}" type="slidenum">
              <a:rPr lang="en-US" smtClean="0"/>
              <a:t>12</a:t>
            </a:fld>
            <a:endParaRPr lang="en-US"/>
          </a:p>
        </p:txBody>
      </p:sp>
    </p:spTree>
    <p:extLst>
      <p:ext uri="{BB962C8B-B14F-4D97-AF65-F5344CB8AC3E}">
        <p14:creationId xmlns:p14="http://schemas.microsoft.com/office/powerpoint/2010/main" val="34839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E9E1-62CF-4479-9D30-A8902B9D983D}"/>
              </a:ext>
            </a:extLst>
          </p:cNvPr>
          <p:cNvSpPr>
            <a:spLocks noGrp="1"/>
          </p:cNvSpPr>
          <p:nvPr>
            <p:ph type="title"/>
          </p:nvPr>
        </p:nvSpPr>
        <p:spPr>
          <a:xfrm>
            <a:off x="838200" y="365125"/>
            <a:ext cx="10515600" cy="707077"/>
          </a:xfrm>
        </p:spPr>
        <p:txBody>
          <a:bodyPr/>
          <a:lstStyle/>
          <a:p>
            <a:r>
              <a:rPr lang="en-US" dirty="0"/>
              <a:t>Horizon and Perspective (Transform Tool)</a:t>
            </a:r>
          </a:p>
        </p:txBody>
      </p:sp>
      <p:sp>
        <p:nvSpPr>
          <p:cNvPr id="5" name="TextBox 4">
            <a:extLst>
              <a:ext uri="{FF2B5EF4-FFF2-40B4-BE49-F238E27FC236}">
                <a16:creationId xmlns:a16="http://schemas.microsoft.com/office/drawing/2014/main" id="{0B4C9F9A-7424-422F-AF7F-B627F5264A65}"/>
              </a:ext>
            </a:extLst>
          </p:cNvPr>
          <p:cNvSpPr txBox="1"/>
          <p:nvPr/>
        </p:nvSpPr>
        <p:spPr>
          <a:xfrm>
            <a:off x="838200" y="1035792"/>
            <a:ext cx="7130143" cy="646331"/>
          </a:xfrm>
          <a:prstGeom prst="rect">
            <a:avLst/>
          </a:prstGeom>
          <a:noFill/>
        </p:spPr>
        <p:txBody>
          <a:bodyPr wrap="square" rtlCol="0">
            <a:spAutoFit/>
          </a:bodyPr>
          <a:lstStyle/>
          <a:p>
            <a:r>
              <a:rPr lang="en-US" dirty="0"/>
              <a:t>Converging verticals and sometimes horizontals can sometimes detract from the image.  The Transform tool can correct this.</a:t>
            </a:r>
          </a:p>
        </p:txBody>
      </p:sp>
      <p:pic>
        <p:nvPicPr>
          <p:cNvPr id="7" name="Picture 6" descr="A picture containing diagram&#10;&#10;Description automatically generated">
            <a:extLst>
              <a:ext uri="{FF2B5EF4-FFF2-40B4-BE49-F238E27FC236}">
                <a16:creationId xmlns:a16="http://schemas.microsoft.com/office/drawing/2014/main" id="{4CBD34F2-68CD-47C1-90DD-696558CB912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0000"/>
                    </a14:imgEffect>
                  </a14:imgLayer>
                </a14:imgProps>
              </a:ext>
            </a:extLst>
          </a:blip>
          <a:stretch>
            <a:fillRect/>
          </a:stretch>
        </p:blipFill>
        <p:spPr>
          <a:xfrm>
            <a:off x="7131009" y="1563812"/>
            <a:ext cx="4111156" cy="3388197"/>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461F45AF-3EF1-4CB4-9303-F04A67A065F6}"/>
              </a:ext>
            </a:extLst>
          </p:cNvPr>
          <p:cNvSpPr txBox="1"/>
          <p:nvPr/>
        </p:nvSpPr>
        <p:spPr>
          <a:xfrm>
            <a:off x="938150" y="2054431"/>
            <a:ext cx="5771407" cy="2031325"/>
          </a:xfrm>
          <a:prstGeom prst="rect">
            <a:avLst/>
          </a:prstGeom>
          <a:noFill/>
        </p:spPr>
        <p:txBody>
          <a:bodyPr wrap="square" rtlCol="0">
            <a:spAutoFit/>
          </a:bodyPr>
          <a:lstStyle/>
          <a:p>
            <a:pPr marL="342900" indent="-342900">
              <a:buFont typeface="+mj-lt"/>
              <a:buAutoNum type="arabicPeriod"/>
            </a:pPr>
            <a:r>
              <a:rPr lang="en-US" sz="1400" dirty="0"/>
              <a:t>Click any of the buttons along the top of the panel to automatically correct level, vertical, or all (Full).</a:t>
            </a:r>
          </a:p>
          <a:p>
            <a:pPr marL="342900" indent="-342900">
              <a:buFont typeface="+mj-lt"/>
              <a:buAutoNum type="arabicPeriod"/>
            </a:pPr>
            <a:r>
              <a:rPr lang="en-US" sz="1400" dirty="0"/>
              <a:t>Use the Vertical and Horizontal sliders to manually adjust the perspective.  When you  mouse over the slider, a grid appears to guide you.</a:t>
            </a:r>
          </a:p>
          <a:p>
            <a:pPr marL="342900" indent="-342900">
              <a:buFont typeface="+mj-lt"/>
              <a:buAutoNum type="arabicPeriod"/>
            </a:pPr>
            <a:r>
              <a:rPr lang="en-US" sz="1400" dirty="0"/>
              <a:t>Use the Rotate slider to adjust the horizon.</a:t>
            </a:r>
          </a:p>
          <a:p>
            <a:pPr marL="342900" indent="-342900">
              <a:buFont typeface="+mj-lt"/>
              <a:buAutoNum type="arabicPeriod"/>
            </a:pPr>
            <a:r>
              <a:rPr lang="en-US" sz="1400" dirty="0"/>
              <a:t>Click Done when finished.</a:t>
            </a:r>
          </a:p>
          <a:p>
            <a:pPr marL="342900" indent="-342900">
              <a:buFont typeface="+mj-lt"/>
              <a:buAutoNum type="arabicPeriod"/>
            </a:pPr>
            <a:endParaRPr lang="en-US" sz="1400" dirty="0"/>
          </a:p>
          <a:p>
            <a:r>
              <a:rPr lang="en-US" sz="1400" dirty="0"/>
              <a:t>TIP:  Correct perspective and horizon lines before cropping the image.</a:t>
            </a:r>
          </a:p>
        </p:txBody>
      </p:sp>
      <p:sp>
        <p:nvSpPr>
          <p:cNvPr id="3" name="Footer Placeholder 2">
            <a:extLst>
              <a:ext uri="{FF2B5EF4-FFF2-40B4-BE49-F238E27FC236}">
                <a16:creationId xmlns:a16="http://schemas.microsoft.com/office/drawing/2014/main" id="{9AA220F1-0CDD-4185-98B0-9D1129C62A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0A45DF-38BB-44B3-B9A9-3D8E28785B0C}"/>
              </a:ext>
            </a:extLst>
          </p:cNvPr>
          <p:cNvSpPr>
            <a:spLocks noGrp="1"/>
          </p:cNvSpPr>
          <p:nvPr>
            <p:ph type="sldNum" sz="quarter" idx="12"/>
          </p:nvPr>
        </p:nvSpPr>
        <p:spPr/>
        <p:txBody>
          <a:bodyPr/>
          <a:lstStyle/>
          <a:p>
            <a:fld id="{67ADBC9F-EB1E-4BB9-8152-C03A3EF0A10F}" type="slidenum">
              <a:rPr lang="en-US" smtClean="0"/>
              <a:t>13</a:t>
            </a:fld>
            <a:endParaRPr lang="en-US"/>
          </a:p>
        </p:txBody>
      </p:sp>
    </p:spTree>
    <p:extLst>
      <p:ext uri="{BB962C8B-B14F-4D97-AF65-F5344CB8AC3E}">
        <p14:creationId xmlns:p14="http://schemas.microsoft.com/office/powerpoint/2010/main" val="389012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5E74-2B5F-4A19-BCC2-2AAFB770A326}"/>
              </a:ext>
            </a:extLst>
          </p:cNvPr>
          <p:cNvSpPr>
            <a:spLocks noGrp="1"/>
          </p:cNvSpPr>
          <p:nvPr>
            <p:ph type="title"/>
          </p:nvPr>
        </p:nvSpPr>
        <p:spPr>
          <a:xfrm>
            <a:off x="838200" y="365126"/>
            <a:ext cx="10515600" cy="869562"/>
          </a:xfrm>
        </p:spPr>
        <p:txBody>
          <a:bodyPr/>
          <a:lstStyle/>
          <a:p>
            <a:r>
              <a:rPr lang="en-US" dirty="0"/>
              <a:t>Transform Tool</a:t>
            </a:r>
          </a:p>
        </p:txBody>
      </p:sp>
      <p:pic>
        <p:nvPicPr>
          <p:cNvPr id="3" name="Picture 2" descr="A picture containing building, porch, colonnade&#10;&#10;Description automatically generated">
            <a:extLst>
              <a:ext uri="{FF2B5EF4-FFF2-40B4-BE49-F238E27FC236}">
                <a16:creationId xmlns:a16="http://schemas.microsoft.com/office/drawing/2014/main" id="{6E6E5FF5-3B0A-41E4-9B77-4D4A296203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9343" y="1429271"/>
            <a:ext cx="4099257" cy="2309721"/>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A picture containing building, porch, colonnade&#10;&#10;Description automatically generated">
            <a:extLst>
              <a:ext uri="{FF2B5EF4-FFF2-40B4-BE49-F238E27FC236}">
                <a16:creationId xmlns:a16="http://schemas.microsoft.com/office/drawing/2014/main" id="{234CD8BE-98A3-4E4A-B9D7-F5A37F6964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3152" y="1436346"/>
            <a:ext cx="4099258" cy="2312038"/>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5807BDE6-83A5-44C3-8946-7C95418EB3FD}"/>
              </a:ext>
            </a:extLst>
          </p:cNvPr>
          <p:cNvSpPr txBox="1"/>
          <p:nvPr/>
        </p:nvSpPr>
        <p:spPr>
          <a:xfrm>
            <a:off x="353390" y="2241217"/>
            <a:ext cx="1095375" cy="369332"/>
          </a:xfrm>
          <a:prstGeom prst="rect">
            <a:avLst/>
          </a:prstGeom>
          <a:noFill/>
        </p:spPr>
        <p:txBody>
          <a:bodyPr wrap="square">
            <a:spAutoFit/>
          </a:bodyPr>
          <a:lstStyle/>
          <a:p>
            <a:r>
              <a:rPr lang="en-US" dirty="0"/>
              <a:t>Original</a:t>
            </a:r>
          </a:p>
        </p:txBody>
      </p:sp>
      <p:sp>
        <p:nvSpPr>
          <p:cNvPr id="9" name="TextBox 8">
            <a:extLst>
              <a:ext uri="{FF2B5EF4-FFF2-40B4-BE49-F238E27FC236}">
                <a16:creationId xmlns:a16="http://schemas.microsoft.com/office/drawing/2014/main" id="{EB8116D0-7CFB-411A-AE21-E780BF8E0A68}"/>
              </a:ext>
            </a:extLst>
          </p:cNvPr>
          <p:cNvSpPr txBox="1"/>
          <p:nvPr/>
        </p:nvSpPr>
        <p:spPr>
          <a:xfrm>
            <a:off x="5585333" y="2283148"/>
            <a:ext cx="1691767" cy="1200329"/>
          </a:xfrm>
          <a:prstGeom prst="rect">
            <a:avLst/>
          </a:prstGeom>
          <a:noFill/>
        </p:spPr>
        <p:txBody>
          <a:bodyPr wrap="square">
            <a:spAutoFit/>
          </a:bodyPr>
          <a:lstStyle/>
          <a:p>
            <a:r>
              <a:rPr lang="en-US" dirty="0"/>
              <a:t>With vertical adjustment to correct </a:t>
            </a:r>
            <a:r>
              <a:rPr lang="en-US" dirty="0" err="1"/>
              <a:t>keystoning</a:t>
            </a:r>
            <a:endParaRPr lang="en-US" dirty="0"/>
          </a:p>
        </p:txBody>
      </p:sp>
      <p:pic>
        <p:nvPicPr>
          <p:cNvPr id="11" name="Picture 10" descr="A picture containing building, porch, colonnade&#10;&#10;Description automatically generated">
            <a:extLst>
              <a:ext uri="{FF2B5EF4-FFF2-40B4-BE49-F238E27FC236}">
                <a16:creationId xmlns:a16="http://schemas.microsoft.com/office/drawing/2014/main" id="{4749D94D-6216-4417-9F63-CD85882595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6221" y="4181199"/>
            <a:ext cx="4099258" cy="2311675"/>
          </a:xfrm>
          <a:prstGeom prst="rect">
            <a:avLst/>
          </a:prstGeom>
          <a:ln>
            <a:solidFill>
              <a:schemeClr val="tx1"/>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289F00B9-4260-4251-8BA7-2772C4C2FE3B}"/>
              </a:ext>
            </a:extLst>
          </p:cNvPr>
          <p:cNvSpPr txBox="1"/>
          <p:nvPr/>
        </p:nvSpPr>
        <p:spPr>
          <a:xfrm>
            <a:off x="2392381" y="4764114"/>
            <a:ext cx="1691767" cy="923330"/>
          </a:xfrm>
          <a:prstGeom prst="rect">
            <a:avLst/>
          </a:prstGeom>
          <a:noFill/>
        </p:spPr>
        <p:txBody>
          <a:bodyPr wrap="square">
            <a:spAutoFit/>
          </a:bodyPr>
          <a:lstStyle/>
          <a:p>
            <a:r>
              <a:rPr lang="en-US" dirty="0"/>
              <a:t>With vertical and horizontal adjustment</a:t>
            </a:r>
          </a:p>
        </p:txBody>
      </p:sp>
      <p:sp>
        <p:nvSpPr>
          <p:cNvPr id="4" name="TextBox 3">
            <a:extLst>
              <a:ext uri="{FF2B5EF4-FFF2-40B4-BE49-F238E27FC236}">
                <a16:creationId xmlns:a16="http://schemas.microsoft.com/office/drawing/2014/main" id="{75844CDD-77D2-4AB1-8B1F-BC0729144CC9}"/>
              </a:ext>
            </a:extLst>
          </p:cNvPr>
          <p:cNvSpPr txBox="1"/>
          <p:nvPr/>
        </p:nvSpPr>
        <p:spPr>
          <a:xfrm>
            <a:off x="8607552" y="4181200"/>
            <a:ext cx="2974848" cy="2308324"/>
          </a:xfrm>
          <a:prstGeom prst="rect">
            <a:avLst/>
          </a:prstGeom>
          <a:noFill/>
        </p:spPr>
        <p:txBody>
          <a:bodyPr wrap="square" rtlCol="0">
            <a:spAutoFit/>
          </a:bodyPr>
          <a:lstStyle/>
          <a:p>
            <a:r>
              <a:rPr lang="en-US" dirty="0"/>
              <a:t>Note that the adjustment has changed the shape of the image (see left side), so the image will need to be cropped.  Use the Scale slider to enlarge the image to fit the proportions without reducing file size.</a:t>
            </a:r>
          </a:p>
        </p:txBody>
      </p:sp>
      <p:cxnSp>
        <p:nvCxnSpPr>
          <p:cNvPr id="7" name="Connector: Elbow 6">
            <a:extLst>
              <a:ext uri="{FF2B5EF4-FFF2-40B4-BE49-F238E27FC236}">
                <a16:creationId xmlns:a16="http://schemas.microsoft.com/office/drawing/2014/main" id="{AC56D91A-DFC8-4351-84C0-08DF51D3A14D}"/>
              </a:ext>
            </a:extLst>
          </p:cNvPr>
          <p:cNvCxnSpPr>
            <a:cxnSpLocks/>
          </p:cNvCxnSpPr>
          <p:nvPr/>
        </p:nvCxnSpPr>
        <p:spPr>
          <a:xfrm rot="5400000">
            <a:off x="3256218" y="5328859"/>
            <a:ext cx="2777871" cy="12700"/>
          </a:xfrm>
          <a:prstGeom prst="bentConnector3">
            <a:avLst/>
          </a:prstGeom>
          <a:ln w="38100">
            <a:solidFill>
              <a:srgbClr val="00B0F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5" name="Footer Placeholder 14">
            <a:extLst>
              <a:ext uri="{FF2B5EF4-FFF2-40B4-BE49-F238E27FC236}">
                <a16:creationId xmlns:a16="http://schemas.microsoft.com/office/drawing/2014/main" id="{2D226648-4B28-4173-84AA-DF93144E556E}"/>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52BBCC02-2480-4C1A-A503-D411CDA99F8E}"/>
              </a:ext>
            </a:extLst>
          </p:cNvPr>
          <p:cNvSpPr>
            <a:spLocks noGrp="1"/>
          </p:cNvSpPr>
          <p:nvPr>
            <p:ph type="sldNum" sz="quarter" idx="12"/>
          </p:nvPr>
        </p:nvSpPr>
        <p:spPr/>
        <p:txBody>
          <a:bodyPr/>
          <a:lstStyle/>
          <a:p>
            <a:fld id="{67ADBC9F-EB1E-4BB9-8152-C03A3EF0A10F}" type="slidenum">
              <a:rPr lang="en-US" smtClean="0"/>
              <a:t>14</a:t>
            </a:fld>
            <a:endParaRPr lang="en-US"/>
          </a:p>
        </p:txBody>
      </p:sp>
    </p:spTree>
    <p:extLst>
      <p:ext uri="{BB962C8B-B14F-4D97-AF65-F5344CB8AC3E}">
        <p14:creationId xmlns:p14="http://schemas.microsoft.com/office/powerpoint/2010/main" val="260604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200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C21E-0E73-4B22-B784-C8F82A57D41F}"/>
              </a:ext>
            </a:extLst>
          </p:cNvPr>
          <p:cNvSpPr>
            <a:spLocks noGrp="1"/>
          </p:cNvSpPr>
          <p:nvPr>
            <p:ph type="title"/>
          </p:nvPr>
        </p:nvSpPr>
        <p:spPr>
          <a:xfrm>
            <a:off x="838200" y="365126"/>
            <a:ext cx="10515600" cy="652646"/>
          </a:xfrm>
        </p:spPr>
        <p:txBody>
          <a:bodyPr/>
          <a:lstStyle/>
          <a:p>
            <a:r>
              <a:rPr lang="en-US" dirty="0"/>
              <a:t>Another Transform Tool Example</a:t>
            </a:r>
          </a:p>
        </p:txBody>
      </p:sp>
      <p:sp>
        <p:nvSpPr>
          <p:cNvPr id="3" name="Footer Placeholder 2">
            <a:extLst>
              <a:ext uri="{FF2B5EF4-FFF2-40B4-BE49-F238E27FC236}">
                <a16:creationId xmlns:a16="http://schemas.microsoft.com/office/drawing/2014/main" id="{EC9C6DC3-E418-46D4-8E47-6F46C3F6A6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E9BA6D-208B-4B48-B56B-8B160E4EAC9B}"/>
              </a:ext>
            </a:extLst>
          </p:cNvPr>
          <p:cNvSpPr>
            <a:spLocks noGrp="1"/>
          </p:cNvSpPr>
          <p:nvPr>
            <p:ph type="sldNum" sz="quarter" idx="12"/>
          </p:nvPr>
        </p:nvSpPr>
        <p:spPr/>
        <p:txBody>
          <a:bodyPr/>
          <a:lstStyle/>
          <a:p>
            <a:fld id="{67ADBC9F-EB1E-4BB9-8152-C03A3EF0A10F}" type="slidenum">
              <a:rPr lang="en-US" smtClean="0"/>
              <a:t>15</a:t>
            </a:fld>
            <a:endParaRPr lang="en-US"/>
          </a:p>
        </p:txBody>
      </p:sp>
      <p:pic>
        <p:nvPicPr>
          <p:cNvPr id="6" name="Picture 5" descr="A picture containing indoor&#10;&#10;Description automatically generated">
            <a:extLst>
              <a:ext uri="{FF2B5EF4-FFF2-40B4-BE49-F238E27FC236}">
                <a16:creationId xmlns:a16="http://schemas.microsoft.com/office/drawing/2014/main" id="{EB86DE9C-79B4-4D44-84BC-8C6255259B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25718" y="1021491"/>
            <a:ext cx="3657600" cy="2436337"/>
          </a:xfrm>
          <a:prstGeom prst="rect">
            <a:avLst/>
          </a:prstGeom>
        </p:spPr>
      </p:pic>
      <p:sp>
        <p:nvSpPr>
          <p:cNvPr id="7" name="TextBox 6">
            <a:extLst>
              <a:ext uri="{FF2B5EF4-FFF2-40B4-BE49-F238E27FC236}">
                <a16:creationId xmlns:a16="http://schemas.microsoft.com/office/drawing/2014/main" id="{C0FDFECF-C06B-4233-8993-FF70ABE22943}"/>
              </a:ext>
            </a:extLst>
          </p:cNvPr>
          <p:cNvSpPr txBox="1"/>
          <p:nvPr/>
        </p:nvSpPr>
        <p:spPr>
          <a:xfrm>
            <a:off x="7085592" y="1501185"/>
            <a:ext cx="938880" cy="369332"/>
          </a:xfrm>
          <a:prstGeom prst="rect">
            <a:avLst/>
          </a:prstGeom>
          <a:noFill/>
        </p:spPr>
        <p:txBody>
          <a:bodyPr wrap="square" rtlCol="0">
            <a:spAutoFit/>
          </a:bodyPr>
          <a:lstStyle/>
          <a:p>
            <a:pPr algn="r"/>
            <a:r>
              <a:rPr lang="en-US" dirty="0"/>
              <a:t>Original</a:t>
            </a:r>
          </a:p>
        </p:txBody>
      </p:sp>
      <p:sp>
        <p:nvSpPr>
          <p:cNvPr id="8" name="TextBox 7">
            <a:extLst>
              <a:ext uri="{FF2B5EF4-FFF2-40B4-BE49-F238E27FC236}">
                <a16:creationId xmlns:a16="http://schemas.microsoft.com/office/drawing/2014/main" id="{F7DD59E5-CD15-456F-BF1C-DAF93032195D}"/>
              </a:ext>
            </a:extLst>
          </p:cNvPr>
          <p:cNvSpPr txBox="1"/>
          <p:nvPr/>
        </p:nvSpPr>
        <p:spPr>
          <a:xfrm>
            <a:off x="6952831" y="4464915"/>
            <a:ext cx="1112665" cy="369332"/>
          </a:xfrm>
          <a:prstGeom prst="rect">
            <a:avLst/>
          </a:prstGeom>
          <a:noFill/>
        </p:spPr>
        <p:txBody>
          <a:bodyPr wrap="square" rtlCol="0">
            <a:spAutoFit/>
          </a:bodyPr>
          <a:lstStyle/>
          <a:p>
            <a:pPr algn="r"/>
            <a:r>
              <a:rPr lang="en-US" dirty="0"/>
              <a:t>Adjusted</a:t>
            </a:r>
          </a:p>
        </p:txBody>
      </p:sp>
      <p:pic>
        <p:nvPicPr>
          <p:cNvPr id="10" name="Picture 9">
            <a:extLst>
              <a:ext uri="{FF2B5EF4-FFF2-40B4-BE49-F238E27FC236}">
                <a16:creationId xmlns:a16="http://schemas.microsoft.com/office/drawing/2014/main" id="{7D4B14C8-3477-4DE9-9381-4DE45403B4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718" y="3632282"/>
            <a:ext cx="3657600" cy="2426043"/>
          </a:xfrm>
          <a:prstGeom prst="rect">
            <a:avLst/>
          </a:prstGeom>
        </p:spPr>
      </p:pic>
      <p:sp>
        <p:nvSpPr>
          <p:cNvPr id="11" name="TextBox 10">
            <a:extLst>
              <a:ext uri="{FF2B5EF4-FFF2-40B4-BE49-F238E27FC236}">
                <a16:creationId xmlns:a16="http://schemas.microsoft.com/office/drawing/2014/main" id="{0ADDC1F2-3AF1-48F0-9506-C29BF30CF1A4}"/>
              </a:ext>
            </a:extLst>
          </p:cNvPr>
          <p:cNvSpPr txBox="1"/>
          <p:nvPr/>
        </p:nvSpPr>
        <p:spPr>
          <a:xfrm>
            <a:off x="880055" y="1013010"/>
            <a:ext cx="5697457" cy="369332"/>
          </a:xfrm>
          <a:prstGeom prst="rect">
            <a:avLst/>
          </a:prstGeom>
          <a:noFill/>
        </p:spPr>
        <p:txBody>
          <a:bodyPr wrap="none" rtlCol="0">
            <a:spAutoFit/>
          </a:bodyPr>
          <a:lstStyle/>
          <a:p>
            <a:r>
              <a:rPr lang="en-US" dirty="0"/>
              <a:t>Take on the most dominant issue first, then adjust the rest.</a:t>
            </a:r>
          </a:p>
        </p:txBody>
      </p:sp>
      <p:sp>
        <p:nvSpPr>
          <p:cNvPr id="12" name="TextBox 11">
            <a:extLst>
              <a:ext uri="{FF2B5EF4-FFF2-40B4-BE49-F238E27FC236}">
                <a16:creationId xmlns:a16="http://schemas.microsoft.com/office/drawing/2014/main" id="{C083AF83-0391-408C-ACE0-6E176AB3FE0D}"/>
              </a:ext>
            </a:extLst>
          </p:cNvPr>
          <p:cNvSpPr txBox="1"/>
          <p:nvPr/>
        </p:nvSpPr>
        <p:spPr>
          <a:xfrm>
            <a:off x="381001" y="1454644"/>
            <a:ext cx="1558636" cy="1169551"/>
          </a:xfrm>
          <a:prstGeom prst="rect">
            <a:avLst/>
          </a:prstGeom>
          <a:noFill/>
        </p:spPr>
        <p:txBody>
          <a:bodyPr wrap="square" rtlCol="0">
            <a:spAutoFit/>
          </a:bodyPr>
          <a:lstStyle/>
          <a:p>
            <a:r>
              <a:rPr lang="en-US" sz="1400" dirty="0"/>
              <a:t>The horizon is the most dominant issue in this image.  I used Rotate to level the floor first.</a:t>
            </a:r>
          </a:p>
        </p:txBody>
      </p:sp>
      <p:sp>
        <p:nvSpPr>
          <p:cNvPr id="13" name="TextBox 12">
            <a:extLst>
              <a:ext uri="{FF2B5EF4-FFF2-40B4-BE49-F238E27FC236}">
                <a16:creationId xmlns:a16="http://schemas.microsoft.com/office/drawing/2014/main" id="{F35A0FDA-880C-43DD-96AD-8EF2A0D6635E}"/>
              </a:ext>
            </a:extLst>
          </p:cNvPr>
          <p:cNvSpPr txBox="1"/>
          <p:nvPr/>
        </p:nvSpPr>
        <p:spPr>
          <a:xfrm>
            <a:off x="8195698" y="6123543"/>
            <a:ext cx="3317639" cy="369332"/>
          </a:xfrm>
          <a:prstGeom prst="rect">
            <a:avLst/>
          </a:prstGeom>
          <a:noFill/>
        </p:spPr>
        <p:txBody>
          <a:bodyPr wrap="none" rtlCol="0">
            <a:spAutoFit/>
          </a:bodyPr>
          <a:lstStyle/>
          <a:p>
            <a:r>
              <a:rPr lang="en-US" dirty="0"/>
              <a:t>Image courtesy of Bill Dusterwald</a:t>
            </a:r>
          </a:p>
        </p:txBody>
      </p:sp>
      <p:pic>
        <p:nvPicPr>
          <p:cNvPr id="15" name="Picture 14" descr="A group of people in a church&#10;&#10;Description automatically generated with low confidence">
            <a:extLst>
              <a:ext uri="{FF2B5EF4-FFF2-40B4-BE49-F238E27FC236}">
                <a16:creationId xmlns:a16="http://schemas.microsoft.com/office/drawing/2014/main" id="{FC792D49-8496-4AC3-98FA-2A3D729680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9638" y="1454644"/>
            <a:ext cx="2743200" cy="1827251"/>
          </a:xfrm>
          <a:prstGeom prst="rect">
            <a:avLst/>
          </a:prstGeom>
        </p:spPr>
      </p:pic>
      <p:sp>
        <p:nvSpPr>
          <p:cNvPr id="16" name="TextBox 15">
            <a:extLst>
              <a:ext uri="{FF2B5EF4-FFF2-40B4-BE49-F238E27FC236}">
                <a16:creationId xmlns:a16="http://schemas.microsoft.com/office/drawing/2014/main" id="{1E10D829-D1DD-49B6-A6C0-806812C04C2D}"/>
              </a:ext>
            </a:extLst>
          </p:cNvPr>
          <p:cNvSpPr txBox="1"/>
          <p:nvPr/>
        </p:nvSpPr>
        <p:spPr>
          <a:xfrm>
            <a:off x="381001" y="3408133"/>
            <a:ext cx="1558636" cy="1169551"/>
          </a:xfrm>
          <a:prstGeom prst="rect">
            <a:avLst/>
          </a:prstGeom>
          <a:noFill/>
        </p:spPr>
        <p:txBody>
          <a:bodyPr wrap="square" rtlCol="0">
            <a:spAutoFit/>
          </a:bodyPr>
          <a:lstStyle/>
          <a:p>
            <a:r>
              <a:rPr lang="en-US" sz="1400" dirty="0"/>
              <a:t>I then worked the vertical perspective, followed by horizontal.</a:t>
            </a:r>
          </a:p>
        </p:txBody>
      </p:sp>
      <p:pic>
        <p:nvPicPr>
          <p:cNvPr id="18" name="Picture 17" descr="A picture containing indoor&#10;&#10;Description automatically generated">
            <a:extLst>
              <a:ext uri="{FF2B5EF4-FFF2-40B4-BE49-F238E27FC236}">
                <a16:creationId xmlns:a16="http://schemas.microsoft.com/office/drawing/2014/main" id="{40FADBD4-7D70-4DE7-B955-32DDE5CA25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39638" y="3404388"/>
            <a:ext cx="2743200" cy="1800130"/>
          </a:xfrm>
          <a:prstGeom prst="rect">
            <a:avLst/>
          </a:prstGeom>
        </p:spPr>
      </p:pic>
      <p:sp>
        <p:nvSpPr>
          <p:cNvPr id="20" name="TextBox 19">
            <a:extLst>
              <a:ext uri="{FF2B5EF4-FFF2-40B4-BE49-F238E27FC236}">
                <a16:creationId xmlns:a16="http://schemas.microsoft.com/office/drawing/2014/main" id="{DF7F6029-5514-4834-928E-D586DFAF9735}"/>
              </a:ext>
            </a:extLst>
          </p:cNvPr>
          <p:cNvSpPr txBox="1"/>
          <p:nvPr/>
        </p:nvSpPr>
        <p:spPr>
          <a:xfrm>
            <a:off x="381001" y="5204518"/>
            <a:ext cx="4869872" cy="738664"/>
          </a:xfrm>
          <a:prstGeom prst="rect">
            <a:avLst/>
          </a:prstGeom>
          <a:noFill/>
        </p:spPr>
        <p:txBody>
          <a:bodyPr wrap="square" rtlCol="0">
            <a:spAutoFit/>
          </a:bodyPr>
          <a:lstStyle/>
          <a:p>
            <a:r>
              <a:rPr lang="en-US" sz="1400" dirty="0"/>
              <a:t>I had to go back and tweak previous settings a bit.  </a:t>
            </a:r>
          </a:p>
          <a:p>
            <a:endParaRPr lang="en-US" sz="1400" dirty="0"/>
          </a:p>
          <a:p>
            <a:r>
              <a:rPr lang="en-US" sz="1400" dirty="0"/>
              <a:t>I finished up with adjusting Aspect to crop out the white edges.</a:t>
            </a:r>
          </a:p>
        </p:txBody>
      </p:sp>
      <p:sp>
        <p:nvSpPr>
          <p:cNvPr id="21" name="TextBox 20">
            <a:extLst>
              <a:ext uri="{FF2B5EF4-FFF2-40B4-BE49-F238E27FC236}">
                <a16:creationId xmlns:a16="http://schemas.microsoft.com/office/drawing/2014/main" id="{191A4BFC-FFE9-454E-A729-6FEAF5058A21}"/>
              </a:ext>
            </a:extLst>
          </p:cNvPr>
          <p:cNvSpPr txBox="1"/>
          <p:nvPr/>
        </p:nvSpPr>
        <p:spPr>
          <a:xfrm>
            <a:off x="5332785" y="2445598"/>
            <a:ext cx="1189428" cy="307777"/>
          </a:xfrm>
          <a:prstGeom prst="rect">
            <a:avLst/>
          </a:prstGeom>
          <a:noFill/>
        </p:spPr>
        <p:txBody>
          <a:bodyPr wrap="none" rtlCol="0">
            <a:spAutoFit/>
          </a:bodyPr>
          <a:lstStyle/>
          <a:p>
            <a:r>
              <a:rPr lang="en-US" sz="1400" dirty="0"/>
              <a:t>Final settings:</a:t>
            </a:r>
          </a:p>
        </p:txBody>
      </p:sp>
      <p:pic>
        <p:nvPicPr>
          <p:cNvPr id="23" name="Picture 22" descr="Chart&#10;&#10;Description automatically generated">
            <a:extLst>
              <a:ext uri="{FF2B5EF4-FFF2-40B4-BE49-F238E27FC236}">
                <a16:creationId xmlns:a16="http://schemas.microsoft.com/office/drawing/2014/main" id="{53035185-97DE-4410-B856-796DC32F0A7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4000" contrast="39000"/>
                    </a14:imgEffect>
                  </a14:imgLayer>
                </a14:imgProps>
              </a:ext>
            </a:extLst>
          </a:blip>
          <a:stretch>
            <a:fillRect/>
          </a:stretch>
        </p:blipFill>
        <p:spPr>
          <a:xfrm>
            <a:off x="5081562" y="2739749"/>
            <a:ext cx="2427601" cy="1469680"/>
          </a:xfrm>
          <a:prstGeom prst="rect">
            <a:avLst/>
          </a:prstGeom>
        </p:spPr>
      </p:pic>
    </p:spTree>
    <p:extLst>
      <p:ext uri="{BB962C8B-B14F-4D97-AF65-F5344CB8AC3E}">
        <p14:creationId xmlns:p14="http://schemas.microsoft.com/office/powerpoint/2010/main" val="125272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1DA29E-849A-4A04-8433-1C546A487472}"/>
              </a:ext>
            </a:extLst>
          </p:cNvPr>
          <p:cNvSpPr>
            <a:spLocks noGrp="1"/>
          </p:cNvSpPr>
          <p:nvPr>
            <p:ph type="title"/>
          </p:nvPr>
        </p:nvSpPr>
        <p:spPr>
          <a:xfrm>
            <a:off x="734291" y="209262"/>
            <a:ext cx="10515600" cy="631056"/>
          </a:xfrm>
        </p:spPr>
        <p:txBody>
          <a:bodyPr>
            <a:normAutofit fontScale="90000"/>
          </a:bodyPr>
          <a:lstStyle/>
          <a:p>
            <a:r>
              <a:rPr lang="en-US" dirty="0"/>
              <a:t>Spot Removal</a:t>
            </a:r>
          </a:p>
        </p:txBody>
      </p:sp>
      <p:sp>
        <p:nvSpPr>
          <p:cNvPr id="10" name="TextBox 9">
            <a:extLst>
              <a:ext uri="{FF2B5EF4-FFF2-40B4-BE49-F238E27FC236}">
                <a16:creationId xmlns:a16="http://schemas.microsoft.com/office/drawing/2014/main" id="{8FE0D115-22A6-4C55-845D-44BD2659FBF1}"/>
              </a:ext>
            </a:extLst>
          </p:cNvPr>
          <p:cNvSpPr txBox="1"/>
          <p:nvPr/>
        </p:nvSpPr>
        <p:spPr>
          <a:xfrm>
            <a:off x="751598" y="904009"/>
            <a:ext cx="4984443" cy="646331"/>
          </a:xfrm>
          <a:prstGeom prst="rect">
            <a:avLst/>
          </a:prstGeom>
          <a:noFill/>
        </p:spPr>
        <p:txBody>
          <a:bodyPr wrap="square" rtlCol="0">
            <a:spAutoFit/>
          </a:bodyPr>
          <a:lstStyle/>
          <a:p>
            <a:r>
              <a:rPr lang="en-US" dirty="0"/>
              <a:t>Dirt on the lens really shows up in areas without a lot of detail!</a:t>
            </a:r>
          </a:p>
        </p:txBody>
      </p:sp>
      <p:sp>
        <p:nvSpPr>
          <p:cNvPr id="13" name="TextBox 12">
            <a:extLst>
              <a:ext uri="{FF2B5EF4-FFF2-40B4-BE49-F238E27FC236}">
                <a16:creationId xmlns:a16="http://schemas.microsoft.com/office/drawing/2014/main" id="{E788AF48-C2C0-4054-AB4F-FB4FCC530994}"/>
              </a:ext>
            </a:extLst>
          </p:cNvPr>
          <p:cNvSpPr txBox="1"/>
          <p:nvPr/>
        </p:nvSpPr>
        <p:spPr>
          <a:xfrm>
            <a:off x="8023526" y="684023"/>
            <a:ext cx="938880" cy="369332"/>
          </a:xfrm>
          <a:prstGeom prst="rect">
            <a:avLst/>
          </a:prstGeom>
          <a:noFill/>
        </p:spPr>
        <p:txBody>
          <a:bodyPr wrap="square" rtlCol="0">
            <a:spAutoFit/>
          </a:bodyPr>
          <a:lstStyle/>
          <a:p>
            <a:r>
              <a:rPr lang="en-US" dirty="0"/>
              <a:t>Original</a:t>
            </a:r>
          </a:p>
        </p:txBody>
      </p:sp>
      <p:sp>
        <p:nvSpPr>
          <p:cNvPr id="14" name="TextBox 13">
            <a:extLst>
              <a:ext uri="{FF2B5EF4-FFF2-40B4-BE49-F238E27FC236}">
                <a16:creationId xmlns:a16="http://schemas.microsoft.com/office/drawing/2014/main" id="{A025B4E2-4190-49E7-8BB6-FC98FCD49967}"/>
              </a:ext>
            </a:extLst>
          </p:cNvPr>
          <p:cNvSpPr txBox="1"/>
          <p:nvPr/>
        </p:nvSpPr>
        <p:spPr>
          <a:xfrm>
            <a:off x="7471764" y="3705060"/>
            <a:ext cx="2042404" cy="369332"/>
          </a:xfrm>
          <a:prstGeom prst="rect">
            <a:avLst/>
          </a:prstGeom>
          <a:noFill/>
        </p:spPr>
        <p:txBody>
          <a:bodyPr wrap="square" rtlCol="0">
            <a:spAutoFit/>
          </a:bodyPr>
          <a:lstStyle/>
          <a:p>
            <a:r>
              <a:rPr lang="en-US" dirty="0"/>
              <a:t>With Spot Removal</a:t>
            </a:r>
          </a:p>
        </p:txBody>
      </p:sp>
      <p:pic>
        <p:nvPicPr>
          <p:cNvPr id="16" name="Picture 15" descr="A picture containing electronics, projector&#10;&#10;Description automatically generated">
            <a:extLst>
              <a:ext uri="{FF2B5EF4-FFF2-40B4-BE49-F238E27FC236}">
                <a16:creationId xmlns:a16="http://schemas.microsoft.com/office/drawing/2014/main" id="{F957AD6A-3DBC-4CF1-AD3A-92C4C201461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30000"/>
                    </a14:imgEffect>
                  </a14:imgLayer>
                </a14:imgProps>
              </a:ext>
            </a:extLst>
          </a:blip>
          <a:stretch>
            <a:fillRect/>
          </a:stretch>
        </p:blipFill>
        <p:spPr>
          <a:xfrm>
            <a:off x="734291" y="1774979"/>
            <a:ext cx="4584085" cy="631056"/>
          </a:xfrm>
          <a:prstGeom prst="rect">
            <a:avLst/>
          </a:prstGeom>
        </p:spPr>
      </p:pic>
      <p:sp>
        <p:nvSpPr>
          <p:cNvPr id="17" name="Oval 16">
            <a:extLst>
              <a:ext uri="{FF2B5EF4-FFF2-40B4-BE49-F238E27FC236}">
                <a16:creationId xmlns:a16="http://schemas.microsoft.com/office/drawing/2014/main" id="{3AA57101-6873-46E8-B60D-DD65878B8FCE}"/>
              </a:ext>
            </a:extLst>
          </p:cNvPr>
          <p:cNvSpPr/>
          <p:nvPr/>
        </p:nvSpPr>
        <p:spPr>
          <a:xfrm>
            <a:off x="1233894" y="1772014"/>
            <a:ext cx="565169" cy="4750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8" name="TextBox 17">
            <a:extLst>
              <a:ext uri="{FF2B5EF4-FFF2-40B4-BE49-F238E27FC236}">
                <a16:creationId xmlns:a16="http://schemas.microsoft.com/office/drawing/2014/main" id="{334D6DA5-4EC3-4C97-8E7F-F22815BC4149}"/>
              </a:ext>
            </a:extLst>
          </p:cNvPr>
          <p:cNvSpPr txBox="1"/>
          <p:nvPr/>
        </p:nvSpPr>
        <p:spPr>
          <a:xfrm>
            <a:off x="704554" y="2560304"/>
            <a:ext cx="4476712" cy="2308324"/>
          </a:xfrm>
          <a:prstGeom prst="rect">
            <a:avLst/>
          </a:prstGeom>
          <a:noFill/>
        </p:spPr>
        <p:txBody>
          <a:bodyPr wrap="square" rtlCol="0">
            <a:spAutoFit/>
          </a:bodyPr>
          <a:lstStyle/>
          <a:p>
            <a:pPr marL="342900" indent="-342900">
              <a:buFont typeface="+mj-lt"/>
              <a:buAutoNum type="arabicPeriod"/>
            </a:pPr>
            <a:r>
              <a:rPr lang="en-US" sz="1600" dirty="0"/>
              <a:t>Select Spot Removal tool (shortcut = Q)</a:t>
            </a:r>
          </a:p>
          <a:p>
            <a:pPr marL="342900" indent="-342900">
              <a:buFont typeface="+mj-lt"/>
              <a:buAutoNum type="arabicPeriod"/>
            </a:pPr>
            <a:r>
              <a:rPr lang="en-US" sz="1600" dirty="0"/>
              <a:t>Under Brush, select Clone (duplicates sampled area to selected area) or Heal (matches texture, lighting, and shading of sampled area to selected area).</a:t>
            </a:r>
          </a:p>
          <a:p>
            <a:pPr marL="342900" indent="-342900">
              <a:buFont typeface="+mj-lt"/>
              <a:buAutoNum type="arabicPeriod"/>
            </a:pPr>
            <a:r>
              <a:rPr lang="en-US" sz="1600" dirty="0"/>
              <a:t>Use right or left bracket keys to adjust brush size to slightly larger than spot.</a:t>
            </a:r>
          </a:p>
          <a:p>
            <a:pPr marL="342900" indent="-342900">
              <a:buFont typeface="+mj-lt"/>
              <a:buAutoNum type="arabicPeriod"/>
            </a:pPr>
            <a:r>
              <a:rPr lang="en-US" sz="1600" dirty="0"/>
              <a:t>Center brush over spot and click.</a:t>
            </a:r>
          </a:p>
          <a:p>
            <a:pPr marL="342900" indent="-342900">
              <a:buFont typeface="+mj-lt"/>
              <a:buAutoNum type="arabicPeriod"/>
            </a:pPr>
            <a:r>
              <a:rPr lang="en-US" sz="1600" dirty="0"/>
              <a:t>LR shows the area sampled and the result.</a:t>
            </a:r>
          </a:p>
        </p:txBody>
      </p:sp>
      <p:pic>
        <p:nvPicPr>
          <p:cNvPr id="20" name="Picture 19" descr="A picture containing text, outdoor, nature&#10;&#10;Description automatically generated">
            <a:extLst>
              <a:ext uri="{FF2B5EF4-FFF2-40B4-BE49-F238E27FC236}">
                <a16:creationId xmlns:a16="http://schemas.microsoft.com/office/drawing/2014/main" id="{5B0ABCD0-C57A-4D91-A8F9-F9938C88CC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93364" y="5022897"/>
            <a:ext cx="2404698" cy="1346945"/>
          </a:xfrm>
          <a:prstGeom prst="rect">
            <a:avLst/>
          </a:prstGeom>
        </p:spPr>
      </p:pic>
      <p:pic>
        <p:nvPicPr>
          <p:cNvPr id="28" name="Picture 27" descr="A blue sky with clouds&#10;&#10;Description automatically generated with medium confidence">
            <a:extLst>
              <a:ext uri="{FF2B5EF4-FFF2-40B4-BE49-F238E27FC236}">
                <a16:creationId xmlns:a16="http://schemas.microsoft.com/office/drawing/2014/main" id="{3D44D220-4A74-43DE-A2DB-A5FC699809D9}"/>
              </a:ext>
            </a:extLst>
          </p:cNvPr>
          <p:cNvPicPr>
            <a:picLocks noChangeAspect="1"/>
          </p:cNvPicPr>
          <p:nvPr/>
        </p:nvPicPr>
        <p:blipFill>
          <a:blip r:embed="rId5"/>
          <a:stretch>
            <a:fillRect/>
          </a:stretch>
        </p:blipFill>
        <p:spPr>
          <a:xfrm>
            <a:off x="5787735" y="1089125"/>
            <a:ext cx="5562600" cy="2419350"/>
          </a:xfrm>
          <a:prstGeom prst="rect">
            <a:avLst/>
          </a:prstGeom>
          <a:ln>
            <a:solidFill>
              <a:schemeClr val="tx1"/>
            </a:solidFill>
          </a:ln>
          <a:effectLst>
            <a:outerShdw blurRad="50800" dist="38100" dir="2700000" algn="tl" rotWithShape="0">
              <a:prstClr val="black">
                <a:alpha val="40000"/>
              </a:prstClr>
            </a:outerShdw>
          </a:effectLst>
        </p:spPr>
      </p:pic>
      <p:pic>
        <p:nvPicPr>
          <p:cNvPr id="38" name="Picture 37" descr="A blue sky with clouds&#10;&#10;Description automatically generated with low confidence">
            <a:extLst>
              <a:ext uri="{FF2B5EF4-FFF2-40B4-BE49-F238E27FC236}">
                <a16:creationId xmlns:a16="http://schemas.microsoft.com/office/drawing/2014/main" id="{76AAB9B2-F9BE-4351-A401-3831AE75B11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61318" y="4125703"/>
            <a:ext cx="5589017" cy="2177716"/>
          </a:xfrm>
          <a:prstGeom prst="rect">
            <a:avLst/>
          </a:prstGeom>
          <a:ln>
            <a:solidFill>
              <a:schemeClr val="tx1"/>
            </a:solidFill>
          </a:ln>
          <a:effectLst>
            <a:outerShdw blurRad="50800" dist="38100" dir="2700000" algn="tl" rotWithShape="0">
              <a:prstClr val="black">
                <a:alpha val="40000"/>
              </a:prstClr>
            </a:outerShdw>
          </a:effectLst>
        </p:spPr>
      </p:pic>
      <p:sp>
        <p:nvSpPr>
          <p:cNvPr id="2" name="Footer Placeholder 1">
            <a:extLst>
              <a:ext uri="{FF2B5EF4-FFF2-40B4-BE49-F238E27FC236}">
                <a16:creationId xmlns:a16="http://schemas.microsoft.com/office/drawing/2014/main" id="{769941C6-688F-42B0-AFE8-D71CE07F43DB}"/>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5EB4C54A-3E1A-4889-8578-724868DBD3AB}"/>
              </a:ext>
            </a:extLst>
          </p:cNvPr>
          <p:cNvSpPr>
            <a:spLocks noGrp="1"/>
          </p:cNvSpPr>
          <p:nvPr>
            <p:ph type="sldNum" sz="quarter" idx="12"/>
          </p:nvPr>
        </p:nvSpPr>
        <p:spPr/>
        <p:txBody>
          <a:bodyPr/>
          <a:lstStyle/>
          <a:p>
            <a:fld id="{67ADBC9F-EB1E-4BB9-8152-C03A3EF0A10F}" type="slidenum">
              <a:rPr lang="en-US" smtClean="0"/>
              <a:t>16</a:t>
            </a:fld>
            <a:endParaRPr lang="en-US"/>
          </a:p>
        </p:txBody>
      </p:sp>
    </p:spTree>
    <p:extLst>
      <p:ext uri="{BB962C8B-B14F-4D97-AF65-F5344CB8AC3E}">
        <p14:creationId xmlns:p14="http://schemas.microsoft.com/office/powerpoint/2010/main" val="310207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74D1BE-4926-4FC2-B07E-C8DBC83DA22F}"/>
              </a:ext>
            </a:extLst>
          </p:cNvPr>
          <p:cNvSpPr>
            <a:spLocks noGrp="1"/>
          </p:cNvSpPr>
          <p:nvPr>
            <p:ph type="title"/>
          </p:nvPr>
        </p:nvSpPr>
        <p:spPr>
          <a:xfrm>
            <a:off x="600893" y="79178"/>
            <a:ext cx="10515600" cy="740864"/>
          </a:xfrm>
        </p:spPr>
        <p:txBody>
          <a:bodyPr/>
          <a:lstStyle/>
          <a:p>
            <a:r>
              <a:rPr lang="en-US" dirty="0"/>
              <a:t>Masking (Adjustment Brush)</a:t>
            </a:r>
          </a:p>
        </p:txBody>
      </p:sp>
      <p:pic>
        <p:nvPicPr>
          <p:cNvPr id="22" name="Picture 21" descr="A picture containing electronics, projector&#10;&#10;Description automatically generated">
            <a:extLst>
              <a:ext uri="{FF2B5EF4-FFF2-40B4-BE49-F238E27FC236}">
                <a16:creationId xmlns:a16="http://schemas.microsoft.com/office/drawing/2014/main" id="{4FCBD0B0-7FB4-4598-B6E9-AA7B93CD459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30000"/>
                    </a14:imgEffect>
                  </a14:imgLayer>
                </a14:imgProps>
              </a:ext>
            </a:extLst>
          </a:blip>
          <a:stretch>
            <a:fillRect/>
          </a:stretch>
        </p:blipFill>
        <p:spPr>
          <a:xfrm>
            <a:off x="712322" y="783772"/>
            <a:ext cx="4584085" cy="631056"/>
          </a:xfrm>
          <a:prstGeom prst="rect">
            <a:avLst/>
          </a:prstGeom>
          <a:ln>
            <a:solidFill>
              <a:schemeClr val="tx1"/>
            </a:solidFill>
          </a:ln>
          <a:effectLst>
            <a:outerShdw blurRad="50800" dist="38100" dir="2700000" algn="tl" rotWithShape="0">
              <a:prstClr val="black">
                <a:alpha val="40000"/>
              </a:prstClr>
            </a:outerShdw>
          </a:effectLst>
        </p:spPr>
      </p:pic>
      <p:sp>
        <p:nvSpPr>
          <p:cNvPr id="23" name="Oval 22">
            <a:extLst>
              <a:ext uri="{FF2B5EF4-FFF2-40B4-BE49-F238E27FC236}">
                <a16:creationId xmlns:a16="http://schemas.microsoft.com/office/drawing/2014/main" id="{7E48ABBE-CF8C-4AA8-8B5B-3B763EA3BB00}"/>
              </a:ext>
            </a:extLst>
          </p:cNvPr>
          <p:cNvSpPr/>
          <p:nvPr/>
        </p:nvSpPr>
        <p:spPr>
          <a:xfrm>
            <a:off x="2870490" y="793745"/>
            <a:ext cx="565169" cy="4750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4" name="TextBox 23">
            <a:extLst>
              <a:ext uri="{FF2B5EF4-FFF2-40B4-BE49-F238E27FC236}">
                <a16:creationId xmlns:a16="http://schemas.microsoft.com/office/drawing/2014/main" id="{EAEBEE3C-A093-4ECE-9CCA-3220E690C55A}"/>
              </a:ext>
            </a:extLst>
          </p:cNvPr>
          <p:cNvSpPr txBox="1"/>
          <p:nvPr/>
        </p:nvSpPr>
        <p:spPr>
          <a:xfrm>
            <a:off x="712322" y="1524636"/>
            <a:ext cx="6509387" cy="4832092"/>
          </a:xfrm>
          <a:prstGeom prst="rect">
            <a:avLst/>
          </a:prstGeom>
          <a:noFill/>
        </p:spPr>
        <p:txBody>
          <a:bodyPr wrap="square" rtlCol="0">
            <a:spAutoFit/>
          </a:bodyPr>
          <a:lstStyle/>
          <a:p>
            <a:r>
              <a:rPr lang="en-US" sz="1400" dirty="0"/>
              <a:t>The Adjustment Brush allows you to create a mask using a “brush”.  You can then selectively adjust the masked areas.</a:t>
            </a:r>
            <a:br>
              <a:rPr lang="en-US" sz="1400" dirty="0"/>
            </a:br>
            <a:endParaRPr lang="en-US" sz="1400" dirty="0"/>
          </a:p>
          <a:p>
            <a:pPr marL="342900" indent="-342900">
              <a:buFont typeface="+mj-lt"/>
              <a:buAutoNum type="arabicPeriod"/>
            </a:pPr>
            <a:r>
              <a:rPr lang="en-US" sz="1400" dirty="0"/>
              <a:t>Select Adjustment Brush tool (shortcut = K).</a:t>
            </a:r>
          </a:p>
          <a:p>
            <a:pPr marL="342900" indent="-342900">
              <a:buFont typeface="+mj-lt"/>
              <a:buAutoNum type="arabicPeriod"/>
            </a:pPr>
            <a:r>
              <a:rPr lang="en-US" sz="1400" dirty="0"/>
              <a:t>Adjust brush settings:</a:t>
            </a:r>
            <a:br>
              <a:rPr lang="en-US" sz="1400" dirty="0"/>
            </a:br>
            <a:r>
              <a:rPr lang="en-US" sz="1400" u="sng" dirty="0"/>
              <a:t>A &amp; B </a:t>
            </a:r>
            <a:r>
              <a:rPr lang="en-US" sz="1400" dirty="0"/>
              <a:t>– allows you to have two brush settings:  for example, a hard brush and a soft brush.</a:t>
            </a:r>
            <a:br>
              <a:rPr lang="en-US" sz="1400" dirty="0"/>
            </a:br>
            <a:r>
              <a:rPr lang="en-US" sz="1400" u="sng" dirty="0"/>
              <a:t>Erase</a:t>
            </a:r>
            <a:r>
              <a:rPr lang="en-US" sz="1400" dirty="0"/>
              <a:t> – allows you remove areas from the mask.</a:t>
            </a:r>
            <a:br>
              <a:rPr lang="en-US" sz="1400" dirty="0"/>
            </a:br>
            <a:r>
              <a:rPr lang="en-US" sz="1400" u="sng" dirty="0"/>
              <a:t>Size</a:t>
            </a:r>
            <a:r>
              <a:rPr lang="en-US" sz="1400" dirty="0"/>
              <a:t> – controls the size of the brush (can also use the bracket keys on the keyboard).</a:t>
            </a:r>
            <a:br>
              <a:rPr lang="en-US" sz="1400" dirty="0"/>
            </a:br>
            <a:r>
              <a:rPr lang="en-US" sz="1400" u="sng" dirty="0"/>
              <a:t>Feather</a:t>
            </a:r>
            <a:r>
              <a:rPr lang="en-US" sz="1400" dirty="0"/>
              <a:t> – determines how hard the transition is between the masked area and unmasked area.</a:t>
            </a:r>
            <a:br>
              <a:rPr lang="en-US" sz="1400" dirty="0"/>
            </a:br>
            <a:r>
              <a:rPr lang="en-US" sz="1400" u="sng" dirty="0"/>
              <a:t>Flow</a:t>
            </a:r>
            <a:r>
              <a:rPr lang="en-US" sz="1400" dirty="0"/>
              <a:t> – determines how your brush strokes add up to reach 100% coverage.</a:t>
            </a:r>
            <a:br>
              <a:rPr lang="en-US" sz="1400" dirty="0"/>
            </a:br>
            <a:r>
              <a:rPr lang="en-US" sz="1400" u="sng" dirty="0"/>
              <a:t>Auto Mask</a:t>
            </a:r>
            <a:r>
              <a:rPr lang="en-US" sz="1400" dirty="0"/>
              <a:t> – When checked, automatically determines borders in the image and keeps brush actions inside them.</a:t>
            </a:r>
            <a:br>
              <a:rPr lang="en-US" sz="1400" dirty="0"/>
            </a:br>
            <a:r>
              <a:rPr lang="en-US" sz="1400" u="sng" dirty="0"/>
              <a:t>Density</a:t>
            </a:r>
            <a:r>
              <a:rPr lang="en-US" sz="1400" dirty="0"/>
              <a:t> – strength of the brush.</a:t>
            </a:r>
          </a:p>
          <a:p>
            <a:pPr marL="342900" indent="-342900">
              <a:buFont typeface="+mj-lt"/>
              <a:buAutoNum type="arabicPeriod"/>
            </a:pPr>
            <a:r>
              <a:rPr lang="en-US" sz="1400" dirty="0"/>
              <a:t>Brush the areas you would like to adjust.  A small circle appears where you started brushing.  Use the checkbox, Show Selected Mask Overlay (located under your image), to show or hide the brushed area.</a:t>
            </a:r>
          </a:p>
          <a:p>
            <a:pPr marL="342900" indent="-342900">
              <a:buFont typeface="+mj-lt"/>
              <a:buAutoNum type="arabicPeriod"/>
            </a:pPr>
            <a:r>
              <a:rPr lang="en-US" sz="1400" dirty="0"/>
              <a:t>Use the sliders to adjust masked area as desired.</a:t>
            </a:r>
          </a:p>
          <a:p>
            <a:pPr marL="342900" indent="-342900">
              <a:buFont typeface="+mj-lt"/>
              <a:buAutoNum type="arabicPeriod"/>
            </a:pPr>
            <a:r>
              <a:rPr lang="en-US" sz="1400" u="sng" dirty="0"/>
              <a:t>New </a:t>
            </a:r>
            <a:r>
              <a:rPr lang="en-US" sz="1400" dirty="0"/>
              <a:t>creates an additional mask.</a:t>
            </a:r>
          </a:p>
          <a:p>
            <a:pPr marL="342900" indent="-342900">
              <a:buFont typeface="+mj-lt"/>
              <a:buAutoNum type="arabicPeriod"/>
            </a:pPr>
            <a:r>
              <a:rPr lang="en-US" sz="1400" dirty="0"/>
              <a:t>Click Done when finished.</a:t>
            </a:r>
          </a:p>
        </p:txBody>
      </p:sp>
      <p:sp>
        <p:nvSpPr>
          <p:cNvPr id="25" name="Arrow: Left 24">
            <a:extLst>
              <a:ext uri="{FF2B5EF4-FFF2-40B4-BE49-F238E27FC236}">
                <a16:creationId xmlns:a16="http://schemas.microsoft.com/office/drawing/2014/main" id="{321B97E3-D4B7-4474-9863-5E17F06B3DFC}"/>
              </a:ext>
            </a:extLst>
          </p:cNvPr>
          <p:cNvSpPr/>
          <p:nvPr/>
        </p:nvSpPr>
        <p:spPr>
          <a:xfrm>
            <a:off x="10233127" y="4933206"/>
            <a:ext cx="513806" cy="2612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2E597D9-3644-4660-83BA-317E17CAFE9C}"/>
              </a:ext>
            </a:extLst>
          </p:cNvPr>
          <p:cNvSpPr txBox="1"/>
          <p:nvPr/>
        </p:nvSpPr>
        <p:spPr>
          <a:xfrm>
            <a:off x="10851455" y="4740668"/>
            <a:ext cx="1191560" cy="646331"/>
          </a:xfrm>
          <a:prstGeom prst="rect">
            <a:avLst/>
          </a:prstGeom>
          <a:noFill/>
        </p:spPr>
        <p:txBody>
          <a:bodyPr wrap="square" rtlCol="0">
            <a:spAutoFit/>
          </a:bodyPr>
          <a:lstStyle/>
          <a:p>
            <a:r>
              <a:rPr lang="en-US" dirty="0"/>
              <a:t>Brush settings</a:t>
            </a:r>
          </a:p>
        </p:txBody>
      </p:sp>
      <p:sp>
        <p:nvSpPr>
          <p:cNvPr id="2" name="Footer Placeholder 1">
            <a:extLst>
              <a:ext uri="{FF2B5EF4-FFF2-40B4-BE49-F238E27FC236}">
                <a16:creationId xmlns:a16="http://schemas.microsoft.com/office/drawing/2014/main" id="{132B4244-A03C-42E4-8A4B-564E15C2A3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B13361-B9FF-4A45-81D4-E4D9D959D9A3}"/>
              </a:ext>
            </a:extLst>
          </p:cNvPr>
          <p:cNvSpPr>
            <a:spLocks noGrp="1"/>
          </p:cNvSpPr>
          <p:nvPr>
            <p:ph type="sldNum" sz="quarter" idx="12"/>
          </p:nvPr>
        </p:nvSpPr>
        <p:spPr/>
        <p:txBody>
          <a:bodyPr/>
          <a:lstStyle/>
          <a:p>
            <a:fld id="{67ADBC9F-EB1E-4BB9-8152-C03A3EF0A10F}" type="slidenum">
              <a:rPr lang="en-US" smtClean="0"/>
              <a:t>17</a:t>
            </a:fld>
            <a:endParaRPr lang="en-US"/>
          </a:p>
        </p:txBody>
      </p:sp>
      <p:pic>
        <p:nvPicPr>
          <p:cNvPr id="6" name="Picture 5" descr="A picture containing text, monitor, electronics, black&#10;&#10;Description automatically generated">
            <a:extLst>
              <a:ext uri="{FF2B5EF4-FFF2-40B4-BE49-F238E27FC236}">
                <a16:creationId xmlns:a16="http://schemas.microsoft.com/office/drawing/2014/main" id="{21A9224F-D8D4-473E-9AE8-19EDFD36D78A}"/>
              </a:ext>
            </a:extLst>
          </p:cNvPr>
          <p:cNvPicPr>
            <a:picLocks noChangeAspect="1"/>
          </p:cNvPicPr>
          <p:nvPr/>
        </p:nvPicPr>
        <p:blipFill>
          <a:blip r:embed="rId4"/>
          <a:stretch>
            <a:fillRect/>
          </a:stretch>
        </p:blipFill>
        <p:spPr>
          <a:xfrm>
            <a:off x="7145512" y="227218"/>
            <a:ext cx="2992982" cy="6074228"/>
          </a:xfrm>
          <a:prstGeom prst="rect">
            <a:avLst/>
          </a:prstGeom>
          <a:effectLst>
            <a:outerShdw blurRad="50800" dist="38100" dir="2700000" algn="tl" rotWithShape="0">
              <a:prstClr val="black">
                <a:alpha val="40000"/>
              </a:prstClr>
            </a:outerShdw>
          </a:effectLst>
        </p:spPr>
      </p:pic>
      <p:sp>
        <p:nvSpPr>
          <p:cNvPr id="13" name="Arrow: Left 12">
            <a:extLst>
              <a:ext uri="{FF2B5EF4-FFF2-40B4-BE49-F238E27FC236}">
                <a16:creationId xmlns:a16="http://schemas.microsoft.com/office/drawing/2014/main" id="{D755EB0F-EAF4-4E0C-996D-36B1E102203D}"/>
              </a:ext>
            </a:extLst>
          </p:cNvPr>
          <p:cNvSpPr/>
          <p:nvPr/>
        </p:nvSpPr>
        <p:spPr>
          <a:xfrm>
            <a:off x="10233127" y="2113806"/>
            <a:ext cx="513806" cy="2612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7055E34-AD0E-4474-BCEA-56B6BB4512B5}"/>
              </a:ext>
            </a:extLst>
          </p:cNvPr>
          <p:cNvSpPr txBox="1"/>
          <p:nvPr/>
        </p:nvSpPr>
        <p:spPr>
          <a:xfrm>
            <a:off x="10743348" y="2059768"/>
            <a:ext cx="1366487" cy="369332"/>
          </a:xfrm>
          <a:prstGeom prst="rect">
            <a:avLst/>
          </a:prstGeom>
          <a:noFill/>
        </p:spPr>
        <p:txBody>
          <a:bodyPr wrap="square" rtlCol="0">
            <a:spAutoFit/>
          </a:bodyPr>
          <a:lstStyle/>
          <a:p>
            <a:r>
              <a:rPr lang="en-US" dirty="0"/>
              <a:t>Adjustments</a:t>
            </a:r>
          </a:p>
        </p:txBody>
      </p:sp>
    </p:spTree>
    <p:extLst>
      <p:ext uri="{BB962C8B-B14F-4D97-AF65-F5344CB8AC3E}">
        <p14:creationId xmlns:p14="http://schemas.microsoft.com/office/powerpoint/2010/main" val="1560502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74D1BE-4926-4FC2-B07E-C8DBC83DA22F}"/>
              </a:ext>
            </a:extLst>
          </p:cNvPr>
          <p:cNvSpPr>
            <a:spLocks noGrp="1"/>
          </p:cNvSpPr>
          <p:nvPr>
            <p:ph type="title"/>
          </p:nvPr>
        </p:nvSpPr>
        <p:spPr>
          <a:xfrm>
            <a:off x="600893" y="79178"/>
            <a:ext cx="10515600" cy="740864"/>
          </a:xfrm>
        </p:spPr>
        <p:txBody>
          <a:bodyPr/>
          <a:lstStyle/>
          <a:p>
            <a:r>
              <a:rPr lang="en-US" dirty="0"/>
              <a:t>Masking (Adjustment Brush)</a:t>
            </a:r>
          </a:p>
        </p:txBody>
      </p:sp>
      <p:pic>
        <p:nvPicPr>
          <p:cNvPr id="6" name="Picture 5" descr="A picture containing train, track, sky, outdoor&#10;&#10;Description automatically generated">
            <a:extLst>
              <a:ext uri="{FF2B5EF4-FFF2-40B4-BE49-F238E27FC236}">
                <a16:creationId xmlns:a16="http://schemas.microsoft.com/office/drawing/2014/main" id="{4A34BDE0-5D5C-485D-9A22-9A8453554C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3951" y="992685"/>
            <a:ext cx="3657600" cy="2439934"/>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02776FE-B6E2-4BB0-BD4D-39FC1559823C}"/>
              </a:ext>
            </a:extLst>
          </p:cNvPr>
          <p:cNvSpPr txBox="1"/>
          <p:nvPr/>
        </p:nvSpPr>
        <p:spPr>
          <a:xfrm>
            <a:off x="7663543" y="6195126"/>
            <a:ext cx="3306418" cy="369332"/>
          </a:xfrm>
          <a:prstGeom prst="rect">
            <a:avLst/>
          </a:prstGeom>
          <a:noFill/>
        </p:spPr>
        <p:txBody>
          <a:bodyPr wrap="none" rtlCol="0">
            <a:spAutoFit/>
          </a:bodyPr>
          <a:lstStyle/>
          <a:p>
            <a:r>
              <a:rPr lang="en-US" dirty="0"/>
              <a:t>Image courtesy of Kimberly Engle</a:t>
            </a:r>
          </a:p>
        </p:txBody>
      </p:sp>
      <p:sp>
        <p:nvSpPr>
          <p:cNvPr id="8" name="TextBox 7">
            <a:extLst>
              <a:ext uri="{FF2B5EF4-FFF2-40B4-BE49-F238E27FC236}">
                <a16:creationId xmlns:a16="http://schemas.microsoft.com/office/drawing/2014/main" id="{5401DB83-D52B-411A-BD53-B41CE28F9C7A}"/>
              </a:ext>
            </a:extLst>
          </p:cNvPr>
          <p:cNvSpPr txBox="1"/>
          <p:nvPr/>
        </p:nvSpPr>
        <p:spPr>
          <a:xfrm>
            <a:off x="629195" y="792296"/>
            <a:ext cx="5664727" cy="646331"/>
          </a:xfrm>
          <a:prstGeom prst="rect">
            <a:avLst/>
          </a:prstGeom>
          <a:noFill/>
        </p:spPr>
        <p:txBody>
          <a:bodyPr wrap="square" rtlCol="0">
            <a:spAutoFit/>
          </a:bodyPr>
          <a:lstStyle/>
          <a:p>
            <a:r>
              <a:rPr lang="en-US" dirty="0"/>
              <a:t>Feedback from the Snap and Share critique:  Emphasize highlights and shadows on the rails</a:t>
            </a:r>
          </a:p>
        </p:txBody>
      </p:sp>
      <p:sp>
        <p:nvSpPr>
          <p:cNvPr id="11" name="TextBox 10">
            <a:extLst>
              <a:ext uri="{FF2B5EF4-FFF2-40B4-BE49-F238E27FC236}">
                <a16:creationId xmlns:a16="http://schemas.microsoft.com/office/drawing/2014/main" id="{775A24AA-582E-4F05-8226-BCAE8F1D751A}"/>
              </a:ext>
            </a:extLst>
          </p:cNvPr>
          <p:cNvSpPr txBox="1"/>
          <p:nvPr/>
        </p:nvSpPr>
        <p:spPr>
          <a:xfrm>
            <a:off x="6724663" y="2057191"/>
            <a:ext cx="938880" cy="369332"/>
          </a:xfrm>
          <a:prstGeom prst="rect">
            <a:avLst/>
          </a:prstGeom>
          <a:noFill/>
        </p:spPr>
        <p:txBody>
          <a:bodyPr wrap="square" rtlCol="0">
            <a:spAutoFit/>
          </a:bodyPr>
          <a:lstStyle/>
          <a:p>
            <a:r>
              <a:rPr lang="en-US" dirty="0"/>
              <a:t>Original</a:t>
            </a:r>
          </a:p>
        </p:txBody>
      </p:sp>
      <p:pic>
        <p:nvPicPr>
          <p:cNvPr id="13" name="Picture 12" descr="A picture containing furniture, rug, track, red&#10;&#10;Description automatically generated">
            <a:extLst>
              <a:ext uri="{FF2B5EF4-FFF2-40B4-BE49-F238E27FC236}">
                <a16:creationId xmlns:a16="http://schemas.microsoft.com/office/drawing/2014/main" id="{D7EEDB54-199C-4C03-BE6F-66C2976319F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4000" contrast="30000"/>
                    </a14:imgEffect>
                  </a14:imgLayer>
                </a14:imgProps>
              </a:ext>
              <a:ext uri="{28A0092B-C50C-407E-A947-70E740481C1C}">
                <a14:useLocalDpi xmlns:a14="http://schemas.microsoft.com/office/drawing/2010/main"/>
              </a:ext>
            </a:extLst>
          </a:blip>
          <a:srcRect/>
          <a:stretch/>
        </p:blipFill>
        <p:spPr>
          <a:xfrm>
            <a:off x="1923803" y="1664438"/>
            <a:ext cx="2062786" cy="1581568"/>
          </a:xfrm>
          <a:prstGeom prst="rect">
            <a:avLst/>
          </a:prstGeom>
          <a:ln>
            <a:solidFill>
              <a:schemeClr val="tx1"/>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1526F128-B9CF-4B0F-ACEB-1175F9B2E04A}"/>
              </a:ext>
            </a:extLst>
          </p:cNvPr>
          <p:cNvSpPr txBox="1"/>
          <p:nvPr/>
        </p:nvSpPr>
        <p:spPr>
          <a:xfrm>
            <a:off x="6550878" y="4944578"/>
            <a:ext cx="1112665" cy="369332"/>
          </a:xfrm>
          <a:prstGeom prst="rect">
            <a:avLst/>
          </a:prstGeom>
          <a:noFill/>
        </p:spPr>
        <p:txBody>
          <a:bodyPr wrap="square" rtlCol="0">
            <a:spAutoFit/>
          </a:bodyPr>
          <a:lstStyle/>
          <a:p>
            <a:r>
              <a:rPr lang="en-US" dirty="0"/>
              <a:t>Adjusted</a:t>
            </a:r>
          </a:p>
        </p:txBody>
      </p:sp>
      <p:sp>
        <p:nvSpPr>
          <p:cNvPr id="15" name="TextBox 14">
            <a:extLst>
              <a:ext uri="{FF2B5EF4-FFF2-40B4-BE49-F238E27FC236}">
                <a16:creationId xmlns:a16="http://schemas.microsoft.com/office/drawing/2014/main" id="{464BA906-DA53-44C5-8AAB-AE5F5DBF80E4}"/>
              </a:ext>
            </a:extLst>
          </p:cNvPr>
          <p:cNvSpPr txBox="1"/>
          <p:nvPr/>
        </p:nvSpPr>
        <p:spPr>
          <a:xfrm>
            <a:off x="864548" y="1861011"/>
            <a:ext cx="1019051" cy="1200329"/>
          </a:xfrm>
          <a:prstGeom prst="rect">
            <a:avLst/>
          </a:prstGeom>
          <a:noFill/>
        </p:spPr>
        <p:txBody>
          <a:bodyPr wrap="square" rtlCol="0">
            <a:spAutoFit/>
          </a:bodyPr>
          <a:lstStyle/>
          <a:p>
            <a:r>
              <a:rPr lang="en-US" dirty="0"/>
              <a:t>Shadow mask (red overlay)</a:t>
            </a:r>
          </a:p>
        </p:txBody>
      </p:sp>
      <p:pic>
        <p:nvPicPr>
          <p:cNvPr id="17" name="Picture 16" descr="A picture containing track, railroad&#10;&#10;Description automatically generated">
            <a:extLst>
              <a:ext uri="{FF2B5EF4-FFF2-40B4-BE49-F238E27FC236}">
                <a16:creationId xmlns:a16="http://schemas.microsoft.com/office/drawing/2014/main" id="{44E16D4C-A68B-42E1-8D25-825F2D7FD584}"/>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4000" contrast="30000"/>
                    </a14:imgEffect>
                  </a14:imgLayer>
                </a14:imgProps>
              </a:ext>
              <a:ext uri="{28A0092B-C50C-407E-A947-70E740481C1C}">
                <a14:useLocalDpi xmlns:a14="http://schemas.microsoft.com/office/drawing/2010/main"/>
              </a:ext>
            </a:extLst>
          </a:blip>
          <a:stretch>
            <a:fillRect/>
          </a:stretch>
        </p:blipFill>
        <p:spPr>
          <a:xfrm>
            <a:off x="1923803" y="3613456"/>
            <a:ext cx="2062786" cy="2067175"/>
          </a:xfrm>
          <a:prstGeom prst="rect">
            <a:avLst/>
          </a:prstGeom>
          <a:ln>
            <a:solidFill>
              <a:schemeClr val="tx1"/>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853900F9-21F2-4B10-8551-9AEF19F36550}"/>
              </a:ext>
            </a:extLst>
          </p:cNvPr>
          <p:cNvSpPr txBox="1"/>
          <p:nvPr/>
        </p:nvSpPr>
        <p:spPr>
          <a:xfrm>
            <a:off x="717427" y="4185379"/>
            <a:ext cx="1166172" cy="646331"/>
          </a:xfrm>
          <a:prstGeom prst="rect">
            <a:avLst/>
          </a:prstGeom>
          <a:noFill/>
        </p:spPr>
        <p:txBody>
          <a:bodyPr wrap="square" rtlCol="0">
            <a:spAutoFit/>
          </a:bodyPr>
          <a:lstStyle/>
          <a:p>
            <a:r>
              <a:rPr lang="en-US" dirty="0"/>
              <a:t>Highlight mask</a:t>
            </a:r>
          </a:p>
        </p:txBody>
      </p:sp>
      <p:pic>
        <p:nvPicPr>
          <p:cNvPr id="20" name="Picture 19" descr="A picture containing sky, train, track, outdoor&#10;&#10;Description automatically generated">
            <a:extLst>
              <a:ext uri="{FF2B5EF4-FFF2-40B4-BE49-F238E27FC236}">
                <a16:creationId xmlns:a16="http://schemas.microsoft.com/office/drawing/2014/main" id="{439E2581-632F-4EFC-B67A-DFF5842DD3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43951" y="3605262"/>
            <a:ext cx="3657600" cy="2435325"/>
          </a:xfrm>
          <a:prstGeom prst="rect">
            <a:avLst/>
          </a:prstGeom>
          <a:ln>
            <a:solidFill>
              <a:schemeClr val="tx1"/>
            </a:solidFill>
          </a:ln>
          <a:effectLst>
            <a:outerShdw blurRad="50800" dist="38100" dir="2700000" algn="tl" rotWithShape="0">
              <a:prstClr val="black">
                <a:alpha val="40000"/>
              </a:prstClr>
            </a:outerShdw>
          </a:effectLst>
        </p:spPr>
      </p:pic>
      <p:sp>
        <p:nvSpPr>
          <p:cNvPr id="2" name="Footer Placeholder 1">
            <a:extLst>
              <a:ext uri="{FF2B5EF4-FFF2-40B4-BE49-F238E27FC236}">
                <a16:creationId xmlns:a16="http://schemas.microsoft.com/office/drawing/2014/main" id="{CB4ABD61-9C27-4DFB-8855-33C2703229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3B3680-9055-4A29-A3DE-C9F76D249577}"/>
              </a:ext>
            </a:extLst>
          </p:cNvPr>
          <p:cNvSpPr>
            <a:spLocks noGrp="1"/>
          </p:cNvSpPr>
          <p:nvPr>
            <p:ph type="sldNum" sz="quarter" idx="12"/>
          </p:nvPr>
        </p:nvSpPr>
        <p:spPr/>
        <p:txBody>
          <a:bodyPr/>
          <a:lstStyle/>
          <a:p>
            <a:fld id="{67ADBC9F-EB1E-4BB9-8152-C03A3EF0A10F}" type="slidenum">
              <a:rPr lang="en-US" smtClean="0"/>
              <a:t>18</a:t>
            </a:fld>
            <a:endParaRPr lang="en-US" dirty="0"/>
          </a:p>
        </p:txBody>
      </p:sp>
    </p:spTree>
    <p:extLst>
      <p:ext uri="{BB962C8B-B14F-4D97-AF65-F5344CB8AC3E}">
        <p14:creationId xmlns:p14="http://schemas.microsoft.com/office/powerpoint/2010/main" val="3519274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237-92CD-4927-9517-131F8DB02691}"/>
              </a:ext>
            </a:extLst>
          </p:cNvPr>
          <p:cNvSpPr>
            <a:spLocks noGrp="1"/>
          </p:cNvSpPr>
          <p:nvPr>
            <p:ph type="title"/>
          </p:nvPr>
        </p:nvSpPr>
        <p:spPr>
          <a:xfrm>
            <a:off x="838200" y="365125"/>
            <a:ext cx="10515600" cy="729897"/>
          </a:xfrm>
        </p:spPr>
        <p:txBody>
          <a:bodyPr/>
          <a:lstStyle/>
          <a:p>
            <a:r>
              <a:rPr lang="en-US" dirty="0"/>
              <a:t>Masking</a:t>
            </a:r>
          </a:p>
        </p:txBody>
      </p:sp>
      <p:pic>
        <p:nvPicPr>
          <p:cNvPr id="7" name="Picture 6" descr="A picture containing plant&#10;&#10;Description automatically generated">
            <a:extLst>
              <a:ext uri="{FF2B5EF4-FFF2-40B4-BE49-F238E27FC236}">
                <a16:creationId xmlns:a16="http://schemas.microsoft.com/office/drawing/2014/main" id="{11DCDF6F-3238-4CC3-AD1C-8CC8EADE38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4653"/>
            <a:ext cx="3657600" cy="2434347"/>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5759FE8-822B-4FD2-B148-8F0239E32E3E}"/>
              </a:ext>
            </a:extLst>
          </p:cNvPr>
          <p:cNvSpPr txBox="1"/>
          <p:nvPr/>
        </p:nvSpPr>
        <p:spPr>
          <a:xfrm>
            <a:off x="441025" y="5165694"/>
            <a:ext cx="2018694" cy="1477328"/>
          </a:xfrm>
          <a:prstGeom prst="rect">
            <a:avLst/>
          </a:prstGeom>
          <a:noFill/>
        </p:spPr>
        <p:txBody>
          <a:bodyPr wrap="none" rtlCol="0">
            <a:spAutoFit/>
          </a:bodyPr>
          <a:lstStyle/>
          <a:p>
            <a:r>
              <a:rPr lang="en-US" dirty="0"/>
              <a:t>Basic adjustment:</a:t>
            </a:r>
          </a:p>
          <a:p>
            <a:pPr lvl="1"/>
            <a:r>
              <a:rPr lang="en-US" dirty="0"/>
              <a:t>Exposure  +.57</a:t>
            </a:r>
          </a:p>
          <a:p>
            <a:pPr lvl="1"/>
            <a:r>
              <a:rPr lang="en-US" dirty="0"/>
              <a:t>Highlights -33</a:t>
            </a:r>
          </a:p>
          <a:p>
            <a:pPr lvl="1"/>
            <a:r>
              <a:rPr lang="en-US" dirty="0"/>
              <a:t>Whites -19</a:t>
            </a:r>
          </a:p>
          <a:p>
            <a:pPr lvl="1"/>
            <a:endParaRPr lang="en-US" dirty="0"/>
          </a:p>
        </p:txBody>
      </p:sp>
      <p:pic>
        <p:nvPicPr>
          <p:cNvPr id="10" name="Picture 9" descr="A butterfly on a leaf&#10;&#10;Description automatically generated with medium confidence">
            <a:extLst>
              <a:ext uri="{FF2B5EF4-FFF2-40B4-BE49-F238E27FC236}">
                <a16:creationId xmlns:a16="http://schemas.microsoft.com/office/drawing/2014/main" id="{F6F505E9-A611-4F7C-A17B-64723A903B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8830" y="3679472"/>
            <a:ext cx="2753343" cy="1845816"/>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descr="A butterfly on a plant&#10;&#10;Description automatically generated with medium confidence">
            <a:extLst>
              <a:ext uri="{FF2B5EF4-FFF2-40B4-BE49-F238E27FC236}">
                <a16:creationId xmlns:a16="http://schemas.microsoft.com/office/drawing/2014/main" id="{F4FBBEF3-5B62-404C-BA11-ABFE98D80B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8830" y="1387122"/>
            <a:ext cx="2753342" cy="2000250"/>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descr="A bug on a leaf&#10;&#10;Description automatically generated with low confidence">
            <a:extLst>
              <a:ext uri="{FF2B5EF4-FFF2-40B4-BE49-F238E27FC236}">
                <a16:creationId xmlns:a16="http://schemas.microsoft.com/office/drawing/2014/main" id="{AA6F0C0C-88BA-4D86-8B79-86952D9D84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9862" y="3770490"/>
            <a:ext cx="3657600" cy="2440833"/>
          </a:xfrm>
          <a:prstGeom prst="rect">
            <a:avLst/>
          </a:prstGeom>
          <a:ln>
            <a:solidFill>
              <a:schemeClr val="tx1"/>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EB9D9C92-FC3D-46C9-96DB-F7C06975A67A}"/>
              </a:ext>
            </a:extLst>
          </p:cNvPr>
          <p:cNvSpPr txBox="1"/>
          <p:nvPr/>
        </p:nvSpPr>
        <p:spPr>
          <a:xfrm>
            <a:off x="695325" y="1349276"/>
            <a:ext cx="2114550" cy="1200329"/>
          </a:xfrm>
          <a:prstGeom prst="rect">
            <a:avLst/>
          </a:prstGeom>
          <a:noFill/>
        </p:spPr>
        <p:txBody>
          <a:bodyPr wrap="square">
            <a:spAutoFit/>
          </a:bodyPr>
          <a:lstStyle/>
          <a:p>
            <a:r>
              <a:rPr lang="en-US" dirty="0"/>
              <a:t>Mask 1:</a:t>
            </a:r>
          </a:p>
          <a:p>
            <a:pPr lvl="1"/>
            <a:r>
              <a:rPr lang="en-US" dirty="0"/>
              <a:t>Exposure +2.44</a:t>
            </a:r>
          </a:p>
          <a:p>
            <a:pPr lvl="1"/>
            <a:r>
              <a:rPr lang="en-US" dirty="0"/>
              <a:t>Highlights 41</a:t>
            </a:r>
          </a:p>
          <a:p>
            <a:pPr lvl="1"/>
            <a:r>
              <a:rPr lang="en-US" dirty="0"/>
              <a:t>Whites 24</a:t>
            </a:r>
          </a:p>
        </p:txBody>
      </p:sp>
      <p:sp>
        <p:nvSpPr>
          <p:cNvPr id="18" name="TextBox 17">
            <a:extLst>
              <a:ext uri="{FF2B5EF4-FFF2-40B4-BE49-F238E27FC236}">
                <a16:creationId xmlns:a16="http://schemas.microsoft.com/office/drawing/2014/main" id="{A33678F1-B176-4557-A83F-984BDBEA42AC}"/>
              </a:ext>
            </a:extLst>
          </p:cNvPr>
          <p:cNvSpPr txBox="1"/>
          <p:nvPr/>
        </p:nvSpPr>
        <p:spPr>
          <a:xfrm>
            <a:off x="542925" y="3630624"/>
            <a:ext cx="2018695" cy="923330"/>
          </a:xfrm>
          <a:prstGeom prst="rect">
            <a:avLst/>
          </a:prstGeom>
          <a:noFill/>
        </p:spPr>
        <p:txBody>
          <a:bodyPr wrap="square">
            <a:spAutoFit/>
          </a:bodyPr>
          <a:lstStyle/>
          <a:p>
            <a:r>
              <a:rPr lang="en-US" dirty="0"/>
              <a:t>Mask 2:</a:t>
            </a:r>
          </a:p>
          <a:p>
            <a:pPr lvl="1"/>
            <a:r>
              <a:rPr lang="en-US" dirty="0"/>
              <a:t>Exposure +.50</a:t>
            </a:r>
          </a:p>
          <a:p>
            <a:pPr lvl="1"/>
            <a:r>
              <a:rPr lang="en-US" dirty="0"/>
              <a:t>Contrast 35</a:t>
            </a:r>
          </a:p>
        </p:txBody>
      </p:sp>
      <p:sp>
        <p:nvSpPr>
          <p:cNvPr id="19" name="TextBox 18">
            <a:extLst>
              <a:ext uri="{FF2B5EF4-FFF2-40B4-BE49-F238E27FC236}">
                <a16:creationId xmlns:a16="http://schemas.microsoft.com/office/drawing/2014/main" id="{D5FBE936-0A3F-4FEE-BC57-08EA7FE0A44A}"/>
              </a:ext>
            </a:extLst>
          </p:cNvPr>
          <p:cNvSpPr txBox="1"/>
          <p:nvPr/>
        </p:nvSpPr>
        <p:spPr>
          <a:xfrm>
            <a:off x="6610363" y="1875697"/>
            <a:ext cx="938880" cy="369332"/>
          </a:xfrm>
          <a:prstGeom prst="rect">
            <a:avLst/>
          </a:prstGeom>
          <a:noFill/>
        </p:spPr>
        <p:txBody>
          <a:bodyPr wrap="square" rtlCol="0">
            <a:spAutoFit/>
          </a:bodyPr>
          <a:lstStyle/>
          <a:p>
            <a:r>
              <a:rPr lang="en-US" dirty="0"/>
              <a:t>Original</a:t>
            </a:r>
          </a:p>
        </p:txBody>
      </p:sp>
      <p:sp>
        <p:nvSpPr>
          <p:cNvPr id="20" name="TextBox 19">
            <a:extLst>
              <a:ext uri="{FF2B5EF4-FFF2-40B4-BE49-F238E27FC236}">
                <a16:creationId xmlns:a16="http://schemas.microsoft.com/office/drawing/2014/main" id="{9825244F-F937-44E1-975C-5DD9CD8A2050}"/>
              </a:ext>
            </a:extLst>
          </p:cNvPr>
          <p:cNvSpPr txBox="1"/>
          <p:nvPr/>
        </p:nvSpPr>
        <p:spPr>
          <a:xfrm>
            <a:off x="6436578" y="4763084"/>
            <a:ext cx="1112665" cy="369332"/>
          </a:xfrm>
          <a:prstGeom prst="rect">
            <a:avLst/>
          </a:prstGeom>
          <a:noFill/>
        </p:spPr>
        <p:txBody>
          <a:bodyPr wrap="square" rtlCol="0">
            <a:spAutoFit/>
          </a:bodyPr>
          <a:lstStyle/>
          <a:p>
            <a:r>
              <a:rPr lang="en-US" dirty="0"/>
              <a:t>Adjusted</a:t>
            </a:r>
          </a:p>
        </p:txBody>
      </p:sp>
      <p:sp>
        <p:nvSpPr>
          <p:cNvPr id="3" name="Footer Placeholder 2">
            <a:extLst>
              <a:ext uri="{FF2B5EF4-FFF2-40B4-BE49-F238E27FC236}">
                <a16:creationId xmlns:a16="http://schemas.microsoft.com/office/drawing/2014/main" id="{B8A1E72F-1FED-4366-9406-EB6D62CBD4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7E24C3-A77F-420E-843F-D4182549DBDE}"/>
              </a:ext>
            </a:extLst>
          </p:cNvPr>
          <p:cNvSpPr>
            <a:spLocks noGrp="1"/>
          </p:cNvSpPr>
          <p:nvPr>
            <p:ph type="sldNum" sz="quarter" idx="12"/>
          </p:nvPr>
        </p:nvSpPr>
        <p:spPr/>
        <p:txBody>
          <a:bodyPr/>
          <a:lstStyle/>
          <a:p>
            <a:fld id="{67ADBC9F-EB1E-4BB9-8152-C03A3EF0A10F}" type="slidenum">
              <a:rPr lang="en-US" smtClean="0"/>
              <a:t>19</a:t>
            </a:fld>
            <a:endParaRPr lang="en-US"/>
          </a:p>
        </p:txBody>
      </p:sp>
    </p:spTree>
    <p:extLst>
      <p:ext uri="{BB962C8B-B14F-4D97-AF65-F5344CB8AC3E}">
        <p14:creationId xmlns:p14="http://schemas.microsoft.com/office/powerpoint/2010/main" val="84228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500"/>
                            </p:stCondLst>
                            <p:childTnLst>
                              <p:par>
                                <p:cTn id="39" presetID="10" presetClass="entr" presetSubtype="0" fill="hold" grpId="0" nodeType="afterEffect">
                                  <p:stCondLst>
                                    <p:cond delay="20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6"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79F5-5C36-45AF-9A92-5688D3E8AC5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FB414B4-5073-4A7E-B58B-D1BE4DAE0CF6}"/>
              </a:ext>
            </a:extLst>
          </p:cNvPr>
          <p:cNvSpPr>
            <a:spLocks noGrp="1"/>
          </p:cNvSpPr>
          <p:nvPr>
            <p:ph idx="1"/>
          </p:nvPr>
        </p:nvSpPr>
        <p:spPr/>
        <p:txBody>
          <a:bodyPr/>
          <a:lstStyle/>
          <a:p>
            <a:r>
              <a:rPr lang="en-US" dirty="0" err="1"/>
              <a:t>PhotoShop</a:t>
            </a:r>
            <a:r>
              <a:rPr lang="en-US" dirty="0"/>
              <a:t> (PS), </a:t>
            </a:r>
            <a:r>
              <a:rPr lang="en-US" dirty="0" err="1"/>
              <a:t>PhotoShop</a:t>
            </a:r>
            <a:r>
              <a:rPr lang="en-US" dirty="0"/>
              <a:t> Elements (PSE), and Lightroom (LR) use different methods to edit</a:t>
            </a:r>
          </a:p>
          <a:p>
            <a:r>
              <a:rPr lang="en-US" dirty="0"/>
              <a:t>I usually start with LR for basic edits, but may switch to PS for some things</a:t>
            </a:r>
          </a:p>
          <a:p>
            <a:r>
              <a:rPr lang="en-US" dirty="0"/>
              <a:t>Today we will stick with LR but can do another session if desired to demonstrate the same things in either PSE or PS</a:t>
            </a:r>
          </a:p>
          <a:p>
            <a:r>
              <a:rPr lang="en-US" dirty="0"/>
              <a:t>All of the features covered here are in LR’s Develop module</a:t>
            </a:r>
          </a:p>
        </p:txBody>
      </p:sp>
      <p:sp>
        <p:nvSpPr>
          <p:cNvPr id="4" name="Footer Placeholder 3">
            <a:extLst>
              <a:ext uri="{FF2B5EF4-FFF2-40B4-BE49-F238E27FC236}">
                <a16:creationId xmlns:a16="http://schemas.microsoft.com/office/drawing/2014/main" id="{A3E121D3-D436-4979-A4B9-FEA261B401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C5465-3627-451A-9ADD-ABE775986AD9}"/>
              </a:ext>
            </a:extLst>
          </p:cNvPr>
          <p:cNvSpPr>
            <a:spLocks noGrp="1"/>
          </p:cNvSpPr>
          <p:nvPr>
            <p:ph type="sldNum" sz="quarter" idx="12"/>
          </p:nvPr>
        </p:nvSpPr>
        <p:spPr/>
        <p:txBody>
          <a:bodyPr/>
          <a:lstStyle/>
          <a:p>
            <a:fld id="{67ADBC9F-EB1E-4BB9-8152-C03A3EF0A10F}" type="slidenum">
              <a:rPr lang="en-US" smtClean="0"/>
              <a:t>2</a:t>
            </a:fld>
            <a:endParaRPr lang="en-US"/>
          </a:p>
        </p:txBody>
      </p:sp>
    </p:spTree>
    <p:extLst>
      <p:ext uri="{BB962C8B-B14F-4D97-AF65-F5344CB8AC3E}">
        <p14:creationId xmlns:p14="http://schemas.microsoft.com/office/powerpoint/2010/main" val="527031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6E48-B6BE-4A2F-B70F-4BA85489CBE7}"/>
              </a:ext>
            </a:extLst>
          </p:cNvPr>
          <p:cNvSpPr>
            <a:spLocks noGrp="1"/>
          </p:cNvSpPr>
          <p:nvPr>
            <p:ph type="title"/>
          </p:nvPr>
        </p:nvSpPr>
        <p:spPr>
          <a:xfrm>
            <a:off x="838200" y="365126"/>
            <a:ext cx="10515600" cy="726256"/>
          </a:xfrm>
        </p:spPr>
        <p:txBody>
          <a:bodyPr/>
          <a:lstStyle/>
          <a:p>
            <a:r>
              <a:rPr lang="en-US" dirty="0"/>
              <a:t>Cropping</a:t>
            </a:r>
          </a:p>
        </p:txBody>
      </p:sp>
      <p:pic>
        <p:nvPicPr>
          <p:cNvPr id="14" name="Picture 13" descr="A picture containing electronics, projector&#10;&#10;Description automatically generated">
            <a:extLst>
              <a:ext uri="{FF2B5EF4-FFF2-40B4-BE49-F238E27FC236}">
                <a16:creationId xmlns:a16="http://schemas.microsoft.com/office/drawing/2014/main" id="{826764E0-A82B-4291-9088-FC2369D5982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30000"/>
                    </a14:imgEffect>
                  </a14:imgLayer>
                </a14:imgProps>
              </a:ext>
            </a:extLst>
          </a:blip>
          <a:stretch>
            <a:fillRect/>
          </a:stretch>
        </p:blipFill>
        <p:spPr>
          <a:xfrm>
            <a:off x="1017636" y="1045028"/>
            <a:ext cx="4584085" cy="631056"/>
          </a:xfrm>
          <a:prstGeom prst="rect">
            <a:avLst/>
          </a:prstGeom>
          <a:ln>
            <a:solidFill>
              <a:schemeClr val="tx1"/>
            </a:solidFill>
          </a:ln>
          <a:effectLst>
            <a:outerShdw blurRad="50800" dist="38100" dir="2700000" algn="tl" rotWithShape="0">
              <a:prstClr val="black">
                <a:alpha val="40000"/>
              </a:prstClr>
            </a:outerShdw>
          </a:effectLst>
        </p:spPr>
      </p:pic>
      <p:sp>
        <p:nvSpPr>
          <p:cNvPr id="15" name="Oval 14">
            <a:extLst>
              <a:ext uri="{FF2B5EF4-FFF2-40B4-BE49-F238E27FC236}">
                <a16:creationId xmlns:a16="http://schemas.microsoft.com/office/drawing/2014/main" id="{2DFCCAD9-28F8-465C-9CA1-141E419D1270}"/>
              </a:ext>
            </a:extLst>
          </p:cNvPr>
          <p:cNvSpPr/>
          <p:nvPr/>
        </p:nvSpPr>
        <p:spPr>
          <a:xfrm>
            <a:off x="1068959" y="1059327"/>
            <a:ext cx="565169" cy="4750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4" name="TextBox 3">
            <a:extLst>
              <a:ext uri="{FF2B5EF4-FFF2-40B4-BE49-F238E27FC236}">
                <a16:creationId xmlns:a16="http://schemas.microsoft.com/office/drawing/2014/main" id="{A73D020D-B71B-4DC2-BAFC-AD6F4E157F73}"/>
              </a:ext>
            </a:extLst>
          </p:cNvPr>
          <p:cNvSpPr txBox="1"/>
          <p:nvPr/>
        </p:nvSpPr>
        <p:spPr>
          <a:xfrm>
            <a:off x="1017636" y="1705302"/>
            <a:ext cx="6682054" cy="1754326"/>
          </a:xfrm>
          <a:prstGeom prst="rect">
            <a:avLst/>
          </a:prstGeom>
          <a:noFill/>
        </p:spPr>
        <p:txBody>
          <a:bodyPr wrap="square" rtlCol="0">
            <a:spAutoFit/>
          </a:bodyPr>
          <a:lstStyle/>
          <a:p>
            <a:pPr marL="342900" indent="-342900">
              <a:buFont typeface="+mj-lt"/>
              <a:buAutoNum type="arabicPeriod"/>
            </a:pPr>
            <a:r>
              <a:rPr lang="en-US" dirty="0"/>
              <a:t>Select the crop tool (shortcut key = R).</a:t>
            </a:r>
          </a:p>
          <a:p>
            <a:pPr marL="342900" indent="-342900">
              <a:buFont typeface="+mj-lt"/>
              <a:buAutoNum type="arabicPeriod"/>
            </a:pPr>
            <a:r>
              <a:rPr lang="en-US" dirty="0"/>
              <a:t>Drag the cropping handles to change the crop.</a:t>
            </a:r>
          </a:p>
          <a:p>
            <a:pPr marL="342900" indent="-342900">
              <a:buFont typeface="+mj-lt"/>
              <a:buAutoNum type="arabicPeriod"/>
            </a:pPr>
            <a:r>
              <a:rPr lang="en-US" dirty="0"/>
              <a:t>To keep the subject centered while cropping, hold down the Alt key on a PC or the option key on Mac.</a:t>
            </a:r>
          </a:p>
          <a:p>
            <a:pPr marL="342900" indent="-342900">
              <a:buFont typeface="+mj-lt"/>
              <a:buAutoNum type="arabicPeriod"/>
            </a:pPr>
            <a:r>
              <a:rPr lang="en-US" dirty="0"/>
              <a:t>Click the double triangle next to “Original” to select another aspect ratio.</a:t>
            </a:r>
          </a:p>
        </p:txBody>
      </p:sp>
      <p:pic>
        <p:nvPicPr>
          <p:cNvPr id="6" name="Picture 5" descr="A screenshot of a computer&#10;&#10;Description automatically generated with medium confidence">
            <a:extLst>
              <a:ext uri="{FF2B5EF4-FFF2-40B4-BE49-F238E27FC236}">
                <a16:creationId xmlns:a16="http://schemas.microsoft.com/office/drawing/2014/main" id="{71BA9759-8D9B-4D0B-99D9-30EDAB5CC6C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36000" contrast="61000"/>
                    </a14:imgEffect>
                  </a14:imgLayer>
                </a14:imgProps>
              </a:ext>
            </a:extLst>
          </a:blip>
          <a:stretch>
            <a:fillRect/>
          </a:stretch>
        </p:blipFill>
        <p:spPr>
          <a:xfrm>
            <a:off x="7699690" y="1102197"/>
            <a:ext cx="4140082" cy="2163883"/>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64F4E147-4A84-4B0E-8BC4-474C2E49387C}"/>
              </a:ext>
            </a:extLst>
          </p:cNvPr>
          <p:cNvSpPr txBox="1"/>
          <p:nvPr/>
        </p:nvSpPr>
        <p:spPr>
          <a:xfrm>
            <a:off x="1017636" y="3076554"/>
            <a:ext cx="10415905" cy="3139321"/>
          </a:xfrm>
          <a:prstGeom prst="rect">
            <a:avLst/>
          </a:prstGeom>
          <a:noFill/>
        </p:spPr>
        <p:txBody>
          <a:bodyPr wrap="square" rtlCol="0">
            <a:spAutoFit/>
          </a:bodyPr>
          <a:lstStyle/>
          <a:p>
            <a:pPr marL="342900" indent="-342900">
              <a:buFont typeface="+mj-lt"/>
              <a:buAutoNum type="arabicPeriod"/>
            </a:pPr>
            <a:endParaRPr lang="en-US" dirty="0"/>
          </a:p>
          <a:p>
            <a:pPr marL="342900" indent="-342900">
              <a:buFont typeface="+mj-lt"/>
              <a:buAutoNum type="arabicPeriod" startAt="5"/>
            </a:pPr>
            <a:r>
              <a:rPr lang="en-US" dirty="0"/>
              <a:t>Click the X key to toggle the frame between portrait and landscape orientation.</a:t>
            </a:r>
          </a:p>
          <a:p>
            <a:pPr marL="342900" indent="-342900">
              <a:buFont typeface="+mj-lt"/>
              <a:buAutoNum type="arabicPeriod" startAt="5"/>
            </a:pPr>
            <a:r>
              <a:rPr lang="en-US" dirty="0"/>
              <a:t>To do a free-form crop, click the padlock icon to unlock the aspect ratio.  You can then move each side independently of the others.</a:t>
            </a:r>
          </a:p>
          <a:p>
            <a:pPr marL="342900" indent="-342900">
              <a:buFont typeface="+mj-lt"/>
              <a:buAutoNum type="arabicPeriod" startAt="5"/>
            </a:pPr>
            <a:r>
              <a:rPr lang="en-US" dirty="0"/>
              <a:t>To cycle through different composition overlays, click the O key.</a:t>
            </a:r>
          </a:p>
          <a:p>
            <a:pPr marL="342900" indent="-342900">
              <a:buFont typeface="+mj-lt"/>
              <a:buAutoNum type="arabicPeriod" startAt="5"/>
            </a:pPr>
            <a:r>
              <a:rPr lang="en-US" dirty="0"/>
              <a:t>To hide surrounding panels, click the L key once to partially hide, and again to completely hide them.  Click again to return to the original view.</a:t>
            </a:r>
          </a:p>
          <a:p>
            <a:pPr marL="342900" indent="-342900">
              <a:buFont typeface="+mj-lt"/>
              <a:buAutoNum type="arabicPeriod" startAt="5"/>
            </a:pPr>
            <a:r>
              <a:rPr lang="en-US" dirty="0"/>
              <a:t>To rotate the image, click outside the cropping frame and drag   … OR…</a:t>
            </a:r>
            <a:br>
              <a:rPr lang="en-US" dirty="0"/>
            </a:br>
            <a:r>
              <a:rPr lang="en-US" dirty="0"/>
              <a:t>Click the spirit level icon and drag a vertical or horizontal line.  LR adjusts the image accordingly.</a:t>
            </a:r>
          </a:p>
          <a:p>
            <a:pPr marL="342900" indent="-342900">
              <a:buFont typeface="+mj-lt"/>
              <a:buAutoNum type="arabicPeriod" startAt="5"/>
            </a:pPr>
            <a:r>
              <a:rPr lang="en-US" dirty="0"/>
              <a:t>Click Done.</a:t>
            </a:r>
          </a:p>
          <a:p>
            <a:endParaRPr lang="en-US" dirty="0"/>
          </a:p>
        </p:txBody>
      </p:sp>
      <p:sp>
        <p:nvSpPr>
          <p:cNvPr id="11" name="Footer Placeholder 10">
            <a:extLst>
              <a:ext uri="{FF2B5EF4-FFF2-40B4-BE49-F238E27FC236}">
                <a16:creationId xmlns:a16="http://schemas.microsoft.com/office/drawing/2014/main" id="{4E69A1AC-2222-43F2-87D3-2F685D4E22D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F6729D80-B6B5-4A24-B211-7A16A7F7D8E7}"/>
              </a:ext>
            </a:extLst>
          </p:cNvPr>
          <p:cNvSpPr>
            <a:spLocks noGrp="1"/>
          </p:cNvSpPr>
          <p:nvPr>
            <p:ph type="sldNum" sz="quarter" idx="12"/>
          </p:nvPr>
        </p:nvSpPr>
        <p:spPr/>
        <p:txBody>
          <a:bodyPr/>
          <a:lstStyle/>
          <a:p>
            <a:fld id="{67ADBC9F-EB1E-4BB9-8152-C03A3EF0A10F}" type="slidenum">
              <a:rPr lang="en-US" smtClean="0"/>
              <a:t>20</a:t>
            </a:fld>
            <a:endParaRPr lang="en-US"/>
          </a:p>
        </p:txBody>
      </p:sp>
    </p:spTree>
    <p:extLst>
      <p:ext uri="{BB962C8B-B14F-4D97-AF65-F5344CB8AC3E}">
        <p14:creationId xmlns:p14="http://schemas.microsoft.com/office/powerpoint/2010/main" val="3069734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6E48-B6BE-4A2F-B70F-4BA85489CBE7}"/>
              </a:ext>
            </a:extLst>
          </p:cNvPr>
          <p:cNvSpPr>
            <a:spLocks noGrp="1"/>
          </p:cNvSpPr>
          <p:nvPr>
            <p:ph type="title"/>
          </p:nvPr>
        </p:nvSpPr>
        <p:spPr>
          <a:xfrm>
            <a:off x="838200" y="365126"/>
            <a:ext cx="10515600" cy="726256"/>
          </a:xfrm>
        </p:spPr>
        <p:txBody>
          <a:bodyPr/>
          <a:lstStyle/>
          <a:p>
            <a:r>
              <a:rPr lang="en-US" dirty="0"/>
              <a:t>Cropping</a:t>
            </a:r>
          </a:p>
        </p:txBody>
      </p:sp>
      <p:sp>
        <p:nvSpPr>
          <p:cNvPr id="7" name="TextBox 6">
            <a:extLst>
              <a:ext uri="{FF2B5EF4-FFF2-40B4-BE49-F238E27FC236}">
                <a16:creationId xmlns:a16="http://schemas.microsoft.com/office/drawing/2014/main" id="{7F5A6D7B-EDEF-4522-B236-3AB0DDCE38F2}"/>
              </a:ext>
            </a:extLst>
          </p:cNvPr>
          <p:cNvSpPr txBox="1"/>
          <p:nvPr/>
        </p:nvSpPr>
        <p:spPr>
          <a:xfrm>
            <a:off x="1006164" y="1338153"/>
            <a:ext cx="3996813" cy="1477328"/>
          </a:xfrm>
          <a:prstGeom prst="rect">
            <a:avLst/>
          </a:prstGeom>
          <a:noFill/>
        </p:spPr>
        <p:txBody>
          <a:bodyPr wrap="square" rtlCol="0">
            <a:spAutoFit/>
          </a:bodyPr>
          <a:lstStyle/>
          <a:p>
            <a:r>
              <a:rPr lang="en-US" dirty="0"/>
              <a:t>With selective cropping, you may</a:t>
            </a:r>
          </a:p>
          <a:p>
            <a:pPr marL="285750" indent="-285750">
              <a:buFont typeface="Arial" panose="020B0604020202020204" pitchFamily="34" charset="0"/>
              <a:buChar char="•"/>
            </a:pPr>
            <a:r>
              <a:rPr lang="en-US" dirty="0"/>
              <a:t>Remove unwanted distractions to emphasize the subject</a:t>
            </a:r>
          </a:p>
          <a:p>
            <a:pPr marL="285750" indent="-285750">
              <a:buFont typeface="Arial" panose="020B0604020202020204" pitchFamily="34" charset="0"/>
              <a:buChar char="•"/>
            </a:pPr>
            <a:r>
              <a:rPr lang="en-US" dirty="0"/>
              <a:t>Make the subject more prominent</a:t>
            </a:r>
          </a:p>
          <a:p>
            <a:pPr marL="285750" indent="-285750">
              <a:buFont typeface="Arial" panose="020B0604020202020204" pitchFamily="34" charset="0"/>
              <a:buChar char="•"/>
            </a:pPr>
            <a:r>
              <a:rPr lang="en-US" dirty="0"/>
              <a:t>Direct the viewer’s eye</a:t>
            </a:r>
          </a:p>
        </p:txBody>
      </p:sp>
      <p:pic>
        <p:nvPicPr>
          <p:cNvPr id="13" name="Picture 12" descr="A picture containing outdoor, car, grass, truck&#10;&#10;Description automatically generated">
            <a:extLst>
              <a:ext uri="{FF2B5EF4-FFF2-40B4-BE49-F238E27FC236}">
                <a16:creationId xmlns:a16="http://schemas.microsoft.com/office/drawing/2014/main" id="{4A21CEC1-D82E-45AC-92E4-A5367BEAE7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1567" y="3424233"/>
            <a:ext cx="3657600" cy="2910645"/>
          </a:xfrm>
          <a:prstGeom prst="rect">
            <a:avLst/>
          </a:prstGeom>
          <a:ln>
            <a:solidFill>
              <a:schemeClr val="tx1"/>
            </a:solidFill>
          </a:ln>
          <a:effectLst>
            <a:outerShdw blurRad="50800" dist="38100" dir="2700000" algn="tl" rotWithShape="0">
              <a:prstClr val="black">
                <a:alpha val="40000"/>
              </a:prstClr>
            </a:outerShdw>
          </a:effectLst>
        </p:spPr>
      </p:pic>
      <p:pic>
        <p:nvPicPr>
          <p:cNvPr id="17" name="Picture 16" descr="A picture containing outdoor, tree, grass, car&#10;&#10;Description automatically generated">
            <a:extLst>
              <a:ext uri="{FF2B5EF4-FFF2-40B4-BE49-F238E27FC236}">
                <a16:creationId xmlns:a16="http://schemas.microsoft.com/office/drawing/2014/main" id="{477F3B2B-AAF0-4A3E-8E5B-D4A2ECB29B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67" y="574480"/>
            <a:ext cx="3657600" cy="2446240"/>
          </a:xfrm>
          <a:prstGeom prst="rect">
            <a:avLst/>
          </a:prstGeom>
          <a:ln>
            <a:solidFill>
              <a:schemeClr val="tx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B6E2FA00-6532-46BE-B5FF-835FCC602AC2}"/>
              </a:ext>
            </a:extLst>
          </p:cNvPr>
          <p:cNvSpPr txBox="1"/>
          <p:nvPr/>
        </p:nvSpPr>
        <p:spPr>
          <a:xfrm>
            <a:off x="6313989" y="1547911"/>
            <a:ext cx="938880" cy="369332"/>
          </a:xfrm>
          <a:prstGeom prst="rect">
            <a:avLst/>
          </a:prstGeom>
          <a:noFill/>
        </p:spPr>
        <p:txBody>
          <a:bodyPr wrap="square" rtlCol="0">
            <a:spAutoFit/>
          </a:bodyPr>
          <a:lstStyle/>
          <a:p>
            <a:pPr algn="r"/>
            <a:r>
              <a:rPr lang="en-US" dirty="0"/>
              <a:t>Original</a:t>
            </a:r>
          </a:p>
        </p:txBody>
      </p:sp>
      <p:sp>
        <p:nvSpPr>
          <p:cNvPr id="12" name="TextBox 11">
            <a:extLst>
              <a:ext uri="{FF2B5EF4-FFF2-40B4-BE49-F238E27FC236}">
                <a16:creationId xmlns:a16="http://schemas.microsoft.com/office/drawing/2014/main" id="{1C62494A-BB79-423F-B20E-6CEB8A69A7BF}"/>
              </a:ext>
            </a:extLst>
          </p:cNvPr>
          <p:cNvSpPr txBox="1"/>
          <p:nvPr/>
        </p:nvSpPr>
        <p:spPr>
          <a:xfrm>
            <a:off x="6140204" y="4341295"/>
            <a:ext cx="1112665" cy="369332"/>
          </a:xfrm>
          <a:prstGeom prst="rect">
            <a:avLst/>
          </a:prstGeom>
          <a:noFill/>
        </p:spPr>
        <p:txBody>
          <a:bodyPr wrap="square" rtlCol="0">
            <a:spAutoFit/>
          </a:bodyPr>
          <a:lstStyle/>
          <a:p>
            <a:pPr algn="r"/>
            <a:r>
              <a:rPr lang="en-US" dirty="0"/>
              <a:t>Cropped</a:t>
            </a:r>
          </a:p>
        </p:txBody>
      </p:sp>
      <p:sp>
        <p:nvSpPr>
          <p:cNvPr id="5" name="Footer Placeholder 4">
            <a:extLst>
              <a:ext uri="{FF2B5EF4-FFF2-40B4-BE49-F238E27FC236}">
                <a16:creationId xmlns:a16="http://schemas.microsoft.com/office/drawing/2014/main" id="{88D82155-7560-4A05-88E1-7E988DBCC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086D2-47EB-4A67-B1AD-AEC17A22B10C}"/>
              </a:ext>
            </a:extLst>
          </p:cNvPr>
          <p:cNvSpPr>
            <a:spLocks noGrp="1"/>
          </p:cNvSpPr>
          <p:nvPr>
            <p:ph type="sldNum" sz="quarter" idx="12"/>
          </p:nvPr>
        </p:nvSpPr>
        <p:spPr/>
        <p:txBody>
          <a:bodyPr/>
          <a:lstStyle/>
          <a:p>
            <a:fld id="{67ADBC9F-EB1E-4BB9-8152-C03A3EF0A10F}" type="slidenum">
              <a:rPr lang="en-US" smtClean="0"/>
              <a:t>21</a:t>
            </a:fld>
            <a:endParaRPr lang="en-US"/>
          </a:p>
        </p:txBody>
      </p:sp>
    </p:spTree>
    <p:extLst>
      <p:ext uri="{BB962C8B-B14F-4D97-AF65-F5344CB8AC3E}">
        <p14:creationId xmlns:p14="http://schemas.microsoft.com/office/powerpoint/2010/main" val="3044942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D214-1817-48AA-BEE9-080AC4FDD430}"/>
              </a:ext>
            </a:extLst>
          </p:cNvPr>
          <p:cNvSpPr>
            <a:spLocks noGrp="1"/>
          </p:cNvSpPr>
          <p:nvPr>
            <p:ph type="title"/>
          </p:nvPr>
        </p:nvSpPr>
        <p:spPr>
          <a:xfrm>
            <a:off x="838201" y="248499"/>
            <a:ext cx="10515600" cy="909198"/>
          </a:xfrm>
        </p:spPr>
        <p:txBody>
          <a:bodyPr/>
          <a:lstStyle/>
          <a:p>
            <a:r>
              <a:rPr lang="en-US" dirty="0"/>
              <a:t>Vignette</a:t>
            </a:r>
          </a:p>
        </p:txBody>
      </p:sp>
      <p:sp>
        <p:nvSpPr>
          <p:cNvPr id="3" name="TextBox 2">
            <a:extLst>
              <a:ext uri="{FF2B5EF4-FFF2-40B4-BE49-F238E27FC236}">
                <a16:creationId xmlns:a16="http://schemas.microsoft.com/office/drawing/2014/main" id="{03B19EA4-4365-4C52-AD78-FE213921D966}"/>
              </a:ext>
            </a:extLst>
          </p:cNvPr>
          <p:cNvSpPr txBox="1"/>
          <p:nvPr/>
        </p:nvSpPr>
        <p:spPr>
          <a:xfrm>
            <a:off x="293915" y="1052009"/>
            <a:ext cx="2997782" cy="1200329"/>
          </a:xfrm>
          <a:prstGeom prst="rect">
            <a:avLst/>
          </a:prstGeom>
          <a:noFill/>
        </p:spPr>
        <p:txBody>
          <a:bodyPr wrap="square" rtlCol="0">
            <a:spAutoFit/>
          </a:bodyPr>
          <a:lstStyle/>
          <a:p>
            <a:r>
              <a:rPr lang="en-US" dirty="0"/>
              <a:t>A vignette lightens or darkens the edges, creating a halo or frame to draw the viewer’s eye to the subject.</a:t>
            </a:r>
          </a:p>
        </p:txBody>
      </p:sp>
      <p:pic>
        <p:nvPicPr>
          <p:cNvPr id="5" name="Picture 4" descr="A picture containing chart&#10;&#10;Description automatically generated">
            <a:extLst>
              <a:ext uri="{FF2B5EF4-FFF2-40B4-BE49-F238E27FC236}">
                <a16:creationId xmlns:a16="http://schemas.microsoft.com/office/drawing/2014/main" id="{8E2C5DB5-268F-4E9C-A2E0-E24AAF1467F6}"/>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4000" contrast="54000"/>
                    </a14:imgEffect>
                  </a14:imgLayer>
                </a14:imgProps>
              </a:ext>
              <a:ext uri="{28A0092B-C50C-407E-A947-70E740481C1C}">
                <a14:useLocalDpi xmlns:a14="http://schemas.microsoft.com/office/drawing/2010/main"/>
              </a:ext>
            </a:extLst>
          </a:blip>
          <a:stretch>
            <a:fillRect/>
          </a:stretch>
        </p:blipFill>
        <p:spPr>
          <a:xfrm>
            <a:off x="3390164" y="643177"/>
            <a:ext cx="2997782" cy="2205175"/>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CED6084C-3DD5-4D54-9D3D-35D0ACDF1F8B}"/>
              </a:ext>
            </a:extLst>
          </p:cNvPr>
          <p:cNvSpPr txBox="1"/>
          <p:nvPr/>
        </p:nvSpPr>
        <p:spPr>
          <a:xfrm>
            <a:off x="293915" y="2952706"/>
            <a:ext cx="6316451" cy="3139321"/>
          </a:xfrm>
          <a:prstGeom prst="rect">
            <a:avLst/>
          </a:prstGeom>
          <a:noFill/>
        </p:spPr>
        <p:txBody>
          <a:bodyPr wrap="square" rtlCol="0">
            <a:spAutoFit/>
          </a:bodyPr>
          <a:lstStyle/>
          <a:p>
            <a:r>
              <a:rPr lang="en-US" u="sng" dirty="0"/>
              <a:t>Style</a:t>
            </a:r>
          </a:p>
          <a:p>
            <a:pPr lvl="1"/>
            <a:r>
              <a:rPr lang="en-US" dirty="0"/>
              <a:t>Highlight Priority – default.  Preserves natural colors and saturation in the vignette areas</a:t>
            </a:r>
          </a:p>
          <a:p>
            <a:pPr lvl="1"/>
            <a:r>
              <a:rPr lang="en-US" dirty="0"/>
              <a:t>Color Priority – preserves natural colors in the vignette areas</a:t>
            </a:r>
          </a:p>
          <a:p>
            <a:pPr lvl="1"/>
            <a:r>
              <a:rPr lang="en-US" dirty="0"/>
              <a:t>Paint Overlay – paints a black or white vignette over the image</a:t>
            </a:r>
            <a:endParaRPr lang="en-US" u="sng" dirty="0"/>
          </a:p>
          <a:p>
            <a:r>
              <a:rPr lang="en-US" u="sng" dirty="0"/>
              <a:t>Amount</a:t>
            </a:r>
            <a:r>
              <a:rPr lang="en-US" dirty="0"/>
              <a:t> – sliding to the left darkens; sliding to the right lightens.</a:t>
            </a:r>
          </a:p>
          <a:p>
            <a:r>
              <a:rPr lang="en-US" u="sng" dirty="0"/>
              <a:t>Midpoint</a:t>
            </a:r>
            <a:r>
              <a:rPr lang="en-US" dirty="0"/>
              <a:t> – size of the vignette’s midpoint</a:t>
            </a:r>
            <a:endParaRPr lang="en-US" u="sng" dirty="0"/>
          </a:p>
          <a:p>
            <a:r>
              <a:rPr lang="en-US" u="sng" dirty="0"/>
              <a:t>Roundness</a:t>
            </a:r>
            <a:r>
              <a:rPr lang="en-US" dirty="0"/>
              <a:t> – ranges from round to oval</a:t>
            </a:r>
            <a:endParaRPr lang="en-US" u="sng" dirty="0"/>
          </a:p>
          <a:p>
            <a:r>
              <a:rPr lang="en-US" u="sng" dirty="0"/>
              <a:t>Feather</a:t>
            </a:r>
            <a:r>
              <a:rPr lang="en-US" dirty="0"/>
              <a:t> – hardness </a:t>
            </a:r>
            <a:r>
              <a:rPr lang="en-US"/>
              <a:t>or softness </a:t>
            </a:r>
            <a:r>
              <a:rPr lang="en-US" dirty="0"/>
              <a:t>of the transition</a:t>
            </a:r>
            <a:endParaRPr lang="en-US" u="sng" dirty="0"/>
          </a:p>
          <a:p>
            <a:r>
              <a:rPr lang="en-US" u="sng" dirty="0"/>
              <a:t>Highlights</a:t>
            </a:r>
            <a:r>
              <a:rPr lang="en-US" dirty="0"/>
              <a:t> – allow bright areas to “shine through” vignette</a:t>
            </a:r>
            <a:endParaRPr lang="en-US" u="sng" dirty="0"/>
          </a:p>
        </p:txBody>
      </p:sp>
      <p:pic>
        <p:nvPicPr>
          <p:cNvPr id="8" name="Picture 7" descr="A picture containing outdoor, grass, car, truck&#10;&#10;Description automatically generated">
            <a:extLst>
              <a:ext uri="{FF2B5EF4-FFF2-40B4-BE49-F238E27FC236}">
                <a16:creationId xmlns:a16="http://schemas.microsoft.com/office/drawing/2014/main" id="{688A5D43-3D1C-4883-A4DA-CC9EA418C0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7459" y="366233"/>
            <a:ext cx="3657600" cy="2932148"/>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descr="A picture containing outdoor, grass, car, truck&#10;&#10;Description automatically generated">
            <a:extLst>
              <a:ext uri="{FF2B5EF4-FFF2-40B4-BE49-F238E27FC236}">
                <a16:creationId xmlns:a16="http://schemas.microsoft.com/office/drawing/2014/main" id="{23D9A17D-BD64-4AA6-8F67-4BD356B4B2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7459" y="3463502"/>
            <a:ext cx="3657600" cy="2928290"/>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4BED86CF-9FE3-403E-9204-DFF007CE44FE}"/>
              </a:ext>
            </a:extLst>
          </p:cNvPr>
          <p:cNvSpPr txBox="1"/>
          <p:nvPr/>
        </p:nvSpPr>
        <p:spPr>
          <a:xfrm>
            <a:off x="6975528" y="1488768"/>
            <a:ext cx="938880" cy="369332"/>
          </a:xfrm>
          <a:prstGeom prst="rect">
            <a:avLst/>
          </a:prstGeom>
          <a:noFill/>
        </p:spPr>
        <p:txBody>
          <a:bodyPr wrap="square" rtlCol="0">
            <a:spAutoFit/>
          </a:bodyPr>
          <a:lstStyle/>
          <a:p>
            <a:pPr algn="r"/>
            <a:r>
              <a:rPr lang="en-US" dirty="0"/>
              <a:t>Original</a:t>
            </a:r>
          </a:p>
        </p:txBody>
      </p:sp>
      <p:sp>
        <p:nvSpPr>
          <p:cNvPr id="10" name="TextBox 9">
            <a:extLst>
              <a:ext uri="{FF2B5EF4-FFF2-40B4-BE49-F238E27FC236}">
                <a16:creationId xmlns:a16="http://schemas.microsoft.com/office/drawing/2014/main" id="{2F13357B-A50C-4CA4-A119-3BBFE8287576}"/>
              </a:ext>
            </a:extLst>
          </p:cNvPr>
          <p:cNvSpPr txBox="1"/>
          <p:nvPr/>
        </p:nvSpPr>
        <p:spPr>
          <a:xfrm>
            <a:off x="6801743" y="4614645"/>
            <a:ext cx="1112665" cy="369332"/>
          </a:xfrm>
          <a:prstGeom prst="rect">
            <a:avLst/>
          </a:prstGeom>
          <a:noFill/>
        </p:spPr>
        <p:txBody>
          <a:bodyPr wrap="square" rtlCol="0">
            <a:spAutoFit/>
          </a:bodyPr>
          <a:lstStyle/>
          <a:p>
            <a:pPr algn="r"/>
            <a:r>
              <a:rPr lang="en-US" dirty="0"/>
              <a:t>Adjusted</a:t>
            </a:r>
          </a:p>
        </p:txBody>
      </p:sp>
      <p:sp>
        <p:nvSpPr>
          <p:cNvPr id="4" name="Footer Placeholder 3">
            <a:extLst>
              <a:ext uri="{FF2B5EF4-FFF2-40B4-BE49-F238E27FC236}">
                <a16:creationId xmlns:a16="http://schemas.microsoft.com/office/drawing/2014/main" id="{926FF2CC-698E-400D-9DC8-0DAE215EA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6985AD-E2B9-46D3-957A-906B85DD50DD}"/>
              </a:ext>
            </a:extLst>
          </p:cNvPr>
          <p:cNvSpPr>
            <a:spLocks noGrp="1"/>
          </p:cNvSpPr>
          <p:nvPr>
            <p:ph type="sldNum" sz="quarter" idx="12"/>
          </p:nvPr>
        </p:nvSpPr>
        <p:spPr/>
        <p:txBody>
          <a:bodyPr/>
          <a:lstStyle/>
          <a:p>
            <a:fld id="{67ADBC9F-EB1E-4BB9-8152-C03A3EF0A10F}" type="slidenum">
              <a:rPr lang="en-US" smtClean="0"/>
              <a:t>22</a:t>
            </a:fld>
            <a:endParaRPr lang="en-US"/>
          </a:p>
        </p:txBody>
      </p:sp>
    </p:spTree>
    <p:extLst>
      <p:ext uri="{BB962C8B-B14F-4D97-AF65-F5344CB8AC3E}">
        <p14:creationId xmlns:p14="http://schemas.microsoft.com/office/powerpoint/2010/main" val="734243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5B0F-92A3-4997-BFCE-8B63EBDB576E}"/>
              </a:ext>
            </a:extLst>
          </p:cNvPr>
          <p:cNvSpPr>
            <a:spLocks noGrp="1"/>
          </p:cNvSpPr>
          <p:nvPr>
            <p:ph type="title"/>
          </p:nvPr>
        </p:nvSpPr>
        <p:spPr>
          <a:xfrm>
            <a:off x="838200" y="365125"/>
            <a:ext cx="10515600" cy="829691"/>
          </a:xfrm>
          <a:ln>
            <a:noFill/>
          </a:ln>
          <a:effectLst/>
        </p:spPr>
        <p:txBody>
          <a:bodyPr/>
          <a:lstStyle/>
          <a:p>
            <a:r>
              <a:rPr lang="en-US" dirty="0"/>
              <a:t>One More…</a:t>
            </a:r>
          </a:p>
        </p:txBody>
      </p:sp>
      <p:pic>
        <p:nvPicPr>
          <p:cNvPr id="4" name="Picture 3" descr="A picture containing indoor, floor, room, window&#10;&#10;Description automatically generated">
            <a:extLst>
              <a:ext uri="{FF2B5EF4-FFF2-40B4-BE49-F238E27FC236}">
                <a16:creationId xmlns:a16="http://schemas.microsoft.com/office/drawing/2014/main" id="{1A777340-287D-4C1E-95EC-B08155F866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6842" y="1194817"/>
            <a:ext cx="7207021" cy="4791456"/>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2F3DEBFD-DA4F-476D-8881-249625502B21}"/>
              </a:ext>
            </a:extLst>
          </p:cNvPr>
          <p:cNvSpPr txBox="1"/>
          <p:nvPr/>
        </p:nvSpPr>
        <p:spPr>
          <a:xfrm>
            <a:off x="838200" y="1560576"/>
            <a:ext cx="2450592" cy="1384995"/>
          </a:xfrm>
          <a:prstGeom prst="rect">
            <a:avLst/>
          </a:prstGeom>
          <a:noFill/>
        </p:spPr>
        <p:txBody>
          <a:bodyPr wrap="square" rtlCol="0">
            <a:spAutoFit/>
          </a:bodyPr>
          <a:lstStyle/>
          <a:p>
            <a:r>
              <a:rPr lang="en-US" sz="2800" dirty="0"/>
              <a:t>What could you do with this photo?</a:t>
            </a:r>
          </a:p>
        </p:txBody>
      </p:sp>
      <p:sp>
        <p:nvSpPr>
          <p:cNvPr id="6" name="Footer Placeholder 5">
            <a:extLst>
              <a:ext uri="{FF2B5EF4-FFF2-40B4-BE49-F238E27FC236}">
                <a16:creationId xmlns:a16="http://schemas.microsoft.com/office/drawing/2014/main" id="{6C90AD0F-1254-46DD-93A1-6A69E692D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BF6599-2766-4F09-8DBF-22166A74A53E}"/>
              </a:ext>
            </a:extLst>
          </p:cNvPr>
          <p:cNvSpPr>
            <a:spLocks noGrp="1"/>
          </p:cNvSpPr>
          <p:nvPr>
            <p:ph type="sldNum" sz="quarter" idx="12"/>
          </p:nvPr>
        </p:nvSpPr>
        <p:spPr/>
        <p:txBody>
          <a:bodyPr/>
          <a:lstStyle/>
          <a:p>
            <a:fld id="{67ADBC9F-EB1E-4BB9-8152-C03A3EF0A10F}" type="slidenum">
              <a:rPr lang="en-US" smtClean="0"/>
              <a:t>23</a:t>
            </a:fld>
            <a:endParaRPr lang="en-US"/>
          </a:p>
        </p:txBody>
      </p:sp>
    </p:spTree>
    <p:extLst>
      <p:ext uri="{BB962C8B-B14F-4D97-AF65-F5344CB8AC3E}">
        <p14:creationId xmlns:p14="http://schemas.microsoft.com/office/powerpoint/2010/main" val="4244628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A3F00A-C7B4-4EF3-926D-F68041576FB5}"/>
              </a:ext>
            </a:extLst>
          </p:cNvPr>
          <p:cNvSpPr>
            <a:spLocks noGrp="1"/>
          </p:cNvSpPr>
          <p:nvPr>
            <p:ph type="title"/>
          </p:nvPr>
        </p:nvSpPr>
        <p:spPr>
          <a:xfrm>
            <a:off x="838200" y="365125"/>
            <a:ext cx="10515600" cy="790575"/>
          </a:xfrm>
        </p:spPr>
        <p:txBody>
          <a:bodyPr/>
          <a:lstStyle/>
          <a:p>
            <a:r>
              <a:rPr lang="en-US" dirty="0"/>
              <a:t>Lightroom Editing Terms</a:t>
            </a:r>
          </a:p>
        </p:txBody>
      </p:sp>
      <p:graphicFrame>
        <p:nvGraphicFramePr>
          <p:cNvPr id="6" name="Table 6">
            <a:extLst>
              <a:ext uri="{FF2B5EF4-FFF2-40B4-BE49-F238E27FC236}">
                <a16:creationId xmlns:a16="http://schemas.microsoft.com/office/drawing/2014/main" id="{3BA66AD7-B098-4DE1-9B7C-1F292639A284}"/>
              </a:ext>
            </a:extLst>
          </p:cNvPr>
          <p:cNvGraphicFramePr>
            <a:graphicFrameLocks noGrp="1"/>
          </p:cNvGraphicFramePr>
          <p:nvPr>
            <p:ph idx="1"/>
            <p:extLst>
              <p:ext uri="{D42A27DB-BD31-4B8C-83A1-F6EECF244321}">
                <p14:modId xmlns:p14="http://schemas.microsoft.com/office/powerpoint/2010/main" val="3981480169"/>
              </p:ext>
            </p:extLst>
          </p:nvPr>
        </p:nvGraphicFramePr>
        <p:xfrm>
          <a:off x="482600" y="1078865"/>
          <a:ext cx="11038840" cy="5156200"/>
        </p:xfrm>
        <a:graphic>
          <a:graphicData uri="http://schemas.openxmlformats.org/drawingml/2006/table">
            <a:tbl>
              <a:tblPr firstRow="1" bandRow="1">
                <a:tableStyleId>{5C22544A-7EE6-4342-B048-85BDC9FD1C3A}</a:tableStyleId>
              </a:tblPr>
              <a:tblGrid>
                <a:gridCol w="1729259">
                  <a:extLst>
                    <a:ext uri="{9D8B030D-6E8A-4147-A177-3AD203B41FA5}">
                      <a16:colId xmlns:a16="http://schemas.microsoft.com/office/drawing/2014/main" val="4282735600"/>
                    </a:ext>
                  </a:extLst>
                </a:gridCol>
                <a:gridCol w="9309581">
                  <a:extLst>
                    <a:ext uri="{9D8B030D-6E8A-4147-A177-3AD203B41FA5}">
                      <a16:colId xmlns:a16="http://schemas.microsoft.com/office/drawing/2014/main" val="3827422681"/>
                    </a:ext>
                  </a:extLst>
                </a:gridCol>
              </a:tblGrid>
              <a:tr h="0">
                <a:tc>
                  <a:txBody>
                    <a:bodyPr/>
                    <a:lstStyle/>
                    <a:p>
                      <a:r>
                        <a:rPr lang="en-US" sz="1600" dirty="0"/>
                        <a:t>Term</a:t>
                      </a:r>
                    </a:p>
                  </a:txBody>
                  <a:tcPr>
                    <a:solidFill>
                      <a:schemeClr val="accent1"/>
                    </a:solidFill>
                  </a:tcPr>
                </a:tc>
                <a:tc>
                  <a:txBody>
                    <a:bodyPr/>
                    <a:lstStyle/>
                    <a:p>
                      <a:r>
                        <a:rPr lang="en-US" sz="1600" dirty="0"/>
                        <a:t>Definition</a:t>
                      </a:r>
                    </a:p>
                  </a:txBody>
                  <a:tcPr>
                    <a:solidFill>
                      <a:schemeClr val="accent1"/>
                    </a:solidFill>
                  </a:tcPr>
                </a:tc>
                <a:extLst>
                  <a:ext uri="{0D108BD9-81ED-4DB2-BD59-A6C34878D82A}">
                    <a16:rowId xmlns:a16="http://schemas.microsoft.com/office/drawing/2014/main" val="1682717187"/>
                  </a:ext>
                </a:extLst>
              </a:tr>
              <a:tr h="370840">
                <a:tc>
                  <a:txBody>
                    <a:bodyPr/>
                    <a:lstStyle/>
                    <a:p>
                      <a:r>
                        <a:rPr lang="en-US" sz="1600" dirty="0"/>
                        <a:t>Adjustment Brush</a:t>
                      </a:r>
                    </a:p>
                  </a:txBody>
                  <a:tcPr/>
                </a:tc>
                <a:tc>
                  <a:txBody>
                    <a:bodyPr/>
                    <a:lstStyle/>
                    <a:p>
                      <a:r>
                        <a:rPr lang="en-US" sz="1600" dirty="0"/>
                        <a:t>Select areas for adjustment by “painting on them</a:t>
                      </a:r>
                    </a:p>
                  </a:txBody>
                  <a:tcPr/>
                </a:tc>
                <a:extLst>
                  <a:ext uri="{0D108BD9-81ED-4DB2-BD59-A6C34878D82A}">
                    <a16:rowId xmlns:a16="http://schemas.microsoft.com/office/drawing/2014/main" val="3508495554"/>
                  </a:ext>
                </a:extLst>
              </a:tr>
              <a:tr h="370840">
                <a:tc>
                  <a:txBody>
                    <a:bodyPr/>
                    <a:lstStyle/>
                    <a:p>
                      <a:r>
                        <a:rPr lang="en-US" sz="1600" dirty="0"/>
                        <a:t>Clipping</a:t>
                      </a:r>
                    </a:p>
                  </a:txBody>
                  <a:tcPr/>
                </a:tc>
                <a:tc>
                  <a:txBody>
                    <a:bodyPr/>
                    <a:lstStyle/>
                    <a:p>
                      <a:r>
                        <a:rPr lang="en-US" sz="1600" dirty="0"/>
                        <a:t>The result of value intensity outside the range that can be represented</a:t>
                      </a:r>
                    </a:p>
                  </a:txBody>
                  <a:tcPr/>
                </a:tc>
                <a:extLst>
                  <a:ext uri="{0D108BD9-81ED-4DB2-BD59-A6C34878D82A}">
                    <a16:rowId xmlns:a16="http://schemas.microsoft.com/office/drawing/2014/main" val="1644353294"/>
                  </a:ext>
                </a:extLst>
              </a:tr>
              <a:tr h="370840">
                <a:tc>
                  <a:txBody>
                    <a:bodyPr/>
                    <a:lstStyle/>
                    <a:p>
                      <a:r>
                        <a:rPr lang="en-US" sz="1600" dirty="0"/>
                        <a:t>Clone</a:t>
                      </a:r>
                    </a:p>
                  </a:txBody>
                  <a:tcPr/>
                </a:tc>
                <a:tc>
                  <a:txBody>
                    <a:bodyPr/>
                    <a:lstStyle/>
                    <a:p>
                      <a:r>
                        <a:rPr lang="en-US" sz="1600" dirty="0"/>
                        <a:t>Copy pixels from one location to another</a:t>
                      </a:r>
                    </a:p>
                  </a:txBody>
                  <a:tcPr/>
                </a:tc>
                <a:extLst>
                  <a:ext uri="{0D108BD9-81ED-4DB2-BD59-A6C34878D82A}">
                    <a16:rowId xmlns:a16="http://schemas.microsoft.com/office/drawing/2014/main" val="1439473685"/>
                  </a:ext>
                </a:extLst>
              </a:tr>
              <a:tr h="370840">
                <a:tc>
                  <a:txBody>
                    <a:bodyPr/>
                    <a:lstStyle/>
                    <a:p>
                      <a:r>
                        <a:rPr lang="en-US" sz="1600" dirty="0"/>
                        <a:t>Crop</a:t>
                      </a:r>
                    </a:p>
                  </a:txBody>
                  <a:tcPr/>
                </a:tc>
                <a:tc>
                  <a:txBody>
                    <a:bodyPr/>
                    <a:lstStyle/>
                    <a:p>
                      <a:r>
                        <a:rPr lang="en-US" sz="1600" dirty="0"/>
                        <a:t>Trim a portion of an image to improve composition</a:t>
                      </a:r>
                    </a:p>
                  </a:txBody>
                  <a:tcPr/>
                </a:tc>
                <a:extLst>
                  <a:ext uri="{0D108BD9-81ED-4DB2-BD59-A6C34878D82A}">
                    <a16:rowId xmlns:a16="http://schemas.microsoft.com/office/drawing/2014/main" val="2160658747"/>
                  </a:ext>
                </a:extLst>
              </a:tr>
              <a:tr h="370840">
                <a:tc>
                  <a:txBody>
                    <a:bodyPr/>
                    <a:lstStyle/>
                    <a:p>
                      <a:r>
                        <a:rPr lang="en-US" sz="1600" dirty="0"/>
                        <a:t>Heal</a:t>
                      </a:r>
                    </a:p>
                  </a:txBody>
                  <a:tcPr/>
                </a:tc>
                <a:tc>
                  <a:txBody>
                    <a:bodyPr/>
                    <a:lstStyle/>
                    <a:p>
                      <a:r>
                        <a:rPr lang="en-US" sz="1600" dirty="0"/>
                        <a:t>Match texture, lighting, and shading of sampled area to selected area</a:t>
                      </a:r>
                    </a:p>
                  </a:txBody>
                  <a:tcPr/>
                </a:tc>
                <a:extLst>
                  <a:ext uri="{0D108BD9-81ED-4DB2-BD59-A6C34878D82A}">
                    <a16:rowId xmlns:a16="http://schemas.microsoft.com/office/drawing/2014/main" val="4161053112"/>
                  </a:ext>
                </a:extLst>
              </a:tr>
              <a:tr h="370840">
                <a:tc>
                  <a:txBody>
                    <a:bodyPr/>
                    <a:lstStyle/>
                    <a:p>
                      <a:r>
                        <a:rPr lang="en-US" sz="1600" dirty="0"/>
                        <a:t>Histogram</a:t>
                      </a:r>
                    </a:p>
                  </a:txBody>
                  <a:tcPr/>
                </a:tc>
                <a:tc>
                  <a:txBody>
                    <a:bodyPr/>
                    <a:lstStyle/>
                    <a:p>
                      <a:r>
                        <a:rPr lang="en-US" sz="1600" dirty="0"/>
                        <a:t>Graphical representation of tonal values :  i.e., the amount of pixels of each level of brightness in the image.</a:t>
                      </a:r>
                    </a:p>
                  </a:txBody>
                  <a:tcPr/>
                </a:tc>
                <a:extLst>
                  <a:ext uri="{0D108BD9-81ED-4DB2-BD59-A6C34878D82A}">
                    <a16:rowId xmlns:a16="http://schemas.microsoft.com/office/drawing/2014/main" val="4023218706"/>
                  </a:ext>
                </a:extLst>
              </a:tr>
              <a:tr h="370840">
                <a:tc>
                  <a:txBody>
                    <a:bodyPr/>
                    <a:lstStyle/>
                    <a:p>
                      <a:r>
                        <a:rPr lang="en-US" sz="1600" dirty="0"/>
                        <a:t>Keystone</a:t>
                      </a:r>
                    </a:p>
                  </a:txBody>
                  <a:tcPr/>
                </a:tc>
                <a:tc>
                  <a:txBody>
                    <a:bodyPr/>
                    <a:lstStyle/>
                    <a:p>
                      <a:r>
                        <a:rPr lang="en-US" sz="1600" dirty="0"/>
                        <a:t>Convergence of verticals or horizontals in an image due to camera sensor not being parallel with the subject</a:t>
                      </a:r>
                    </a:p>
                  </a:txBody>
                  <a:tcPr/>
                </a:tc>
                <a:extLst>
                  <a:ext uri="{0D108BD9-81ED-4DB2-BD59-A6C34878D82A}">
                    <a16:rowId xmlns:a16="http://schemas.microsoft.com/office/drawing/2014/main" val="714996234"/>
                  </a:ext>
                </a:extLst>
              </a:tr>
              <a:tr h="370840">
                <a:tc>
                  <a:txBody>
                    <a:bodyPr/>
                    <a:lstStyle/>
                    <a:p>
                      <a:r>
                        <a:rPr lang="en-US" sz="1600" dirty="0"/>
                        <a:t>Mask</a:t>
                      </a:r>
                    </a:p>
                  </a:txBody>
                  <a:tcPr/>
                </a:tc>
                <a:tc>
                  <a:txBody>
                    <a:bodyPr/>
                    <a:lstStyle/>
                    <a:p>
                      <a:r>
                        <a:rPr lang="en-US" sz="1600" dirty="0"/>
                        <a:t>Adjustment area selected with the brush</a:t>
                      </a:r>
                    </a:p>
                  </a:txBody>
                  <a:tcPr/>
                </a:tc>
                <a:extLst>
                  <a:ext uri="{0D108BD9-81ED-4DB2-BD59-A6C34878D82A}">
                    <a16:rowId xmlns:a16="http://schemas.microsoft.com/office/drawing/2014/main" val="231400835"/>
                  </a:ext>
                </a:extLst>
              </a:tr>
              <a:tr h="370840">
                <a:tc>
                  <a:txBody>
                    <a:bodyPr/>
                    <a:lstStyle/>
                    <a:p>
                      <a:r>
                        <a:rPr lang="en-US" sz="1600" dirty="0"/>
                        <a:t>Mask Overlay</a:t>
                      </a:r>
                    </a:p>
                  </a:txBody>
                  <a:tcPr/>
                </a:tc>
                <a:tc>
                  <a:txBody>
                    <a:bodyPr/>
                    <a:lstStyle/>
                    <a:p>
                      <a:r>
                        <a:rPr lang="en-US" sz="1600" dirty="0"/>
                        <a:t>A red-tinted transparent sheet showing areas selected for adjustment</a:t>
                      </a:r>
                    </a:p>
                  </a:txBody>
                  <a:tcPr/>
                </a:tc>
                <a:extLst>
                  <a:ext uri="{0D108BD9-81ED-4DB2-BD59-A6C34878D82A}">
                    <a16:rowId xmlns:a16="http://schemas.microsoft.com/office/drawing/2014/main" val="2514826314"/>
                  </a:ext>
                </a:extLst>
              </a:tr>
              <a:tr h="370840">
                <a:tc>
                  <a:txBody>
                    <a:bodyPr/>
                    <a:lstStyle/>
                    <a:p>
                      <a:r>
                        <a:rPr lang="en-US" sz="1600" dirty="0"/>
                        <a:t>Slider</a:t>
                      </a:r>
                    </a:p>
                  </a:txBody>
                  <a:tcPr/>
                </a:tc>
                <a:tc>
                  <a:txBody>
                    <a:bodyPr/>
                    <a:lstStyle/>
                    <a:p>
                      <a:r>
                        <a:rPr lang="en-US" sz="1600" dirty="0"/>
                        <a:t>Adjustment to control how much of an effect is used</a:t>
                      </a:r>
                    </a:p>
                  </a:txBody>
                  <a:tcPr/>
                </a:tc>
                <a:extLst>
                  <a:ext uri="{0D108BD9-81ED-4DB2-BD59-A6C34878D82A}">
                    <a16:rowId xmlns:a16="http://schemas.microsoft.com/office/drawing/2014/main" val="383606386"/>
                  </a:ext>
                </a:extLst>
              </a:tr>
              <a:tr h="370840">
                <a:tc>
                  <a:txBody>
                    <a:bodyPr/>
                    <a:lstStyle/>
                    <a:p>
                      <a:r>
                        <a:rPr lang="en-US" sz="1600" dirty="0"/>
                        <a:t>Tone</a:t>
                      </a:r>
                    </a:p>
                  </a:txBody>
                  <a:tcPr/>
                </a:tc>
                <a:tc>
                  <a:txBody>
                    <a:bodyPr/>
                    <a:lstStyle/>
                    <a:p>
                      <a:r>
                        <a:rPr lang="en-US" sz="1600" dirty="0"/>
                        <a:t>Brightness or darkness in different parts of the image</a:t>
                      </a:r>
                    </a:p>
                  </a:txBody>
                  <a:tcPr/>
                </a:tc>
                <a:extLst>
                  <a:ext uri="{0D108BD9-81ED-4DB2-BD59-A6C34878D82A}">
                    <a16:rowId xmlns:a16="http://schemas.microsoft.com/office/drawing/2014/main" val="894818154"/>
                  </a:ext>
                </a:extLst>
              </a:tr>
              <a:tr h="370840">
                <a:tc>
                  <a:txBody>
                    <a:bodyPr/>
                    <a:lstStyle/>
                    <a:p>
                      <a:r>
                        <a:rPr lang="en-US" sz="1600" dirty="0"/>
                        <a:t>Transform</a:t>
                      </a:r>
                    </a:p>
                  </a:txBody>
                  <a:tcPr/>
                </a:tc>
                <a:tc>
                  <a:txBody>
                    <a:bodyPr/>
                    <a:lstStyle/>
                    <a:p>
                      <a:r>
                        <a:rPr lang="en-US" sz="1600" dirty="0"/>
                        <a:t>Scale, shrink, enlarge, skew, distort, rotate, or change the perspective of an image</a:t>
                      </a:r>
                    </a:p>
                  </a:txBody>
                  <a:tcPr/>
                </a:tc>
                <a:extLst>
                  <a:ext uri="{0D108BD9-81ED-4DB2-BD59-A6C34878D82A}">
                    <a16:rowId xmlns:a16="http://schemas.microsoft.com/office/drawing/2014/main" val="1029480208"/>
                  </a:ext>
                </a:extLst>
              </a:tr>
              <a:tr h="370840">
                <a:tc>
                  <a:txBody>
                    <a:bodyPr/>
                    <a:lstStyle/>
                    <a:p>
                      <a:r>
                        <a:rPr lang="en-US" sz="1600" dirty="0"/>
                        <a:t>Vignette</a:t>
                      </a:r>
                    </a:p>
                  </a:txBody>
                  <a:tcPr/>
                </a:tc>
                <a:tc>
                  <a:txBody>
                    <a:bodyPr/>
                    <a:lstStyle/>
                    <a:p>
                      <a:r>
                        <a:rPr lang="en-US" sz="1600" dirty="0"/>
                        <a:t>Reduce or enhance of an image’s brightness or saturation at its edges compared to its center</a:t>
                      </a:r>
                    </a:p>
                  </a:txBody>
                  <a:tcPr/>
                </a:tc>
                <a:extLst>
                  <a:ext uri="{0D108BD9-81ED-4DB2-BD59-A6C34878D82A}">
                    <a16:rowId xmlns:a16="http://schemas.microsoft.com/office/drawing/2014/main" val="645400718"/>
                  </a:ext>
                </a:extLst>
              </a:tr>
            </a:tbl>
          </a:graphicData>
        </a:graphic>
      </p:graphicFrame>
      <p:sp>
        <p:nvSpPr>
          <p:cNvPr id="9" name="Footer Placeholder 8">
            <a:extLst>
              <a:ext uri="{FF2B5EF4-FFF2-40B4-BE49-F238E27FC236}">
                <a16:creationId xmlns:a16="http://schemas.microsoft.com/office/drawing/2014/main" id="{0558DF16-E66B-449C-8F0B-3EC14868DBCE}"/>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67BD64FD-8048-4D77-969F-8A72206490A3}"/>
              </a:ext>
            </a:extLst>
          </p:cNvPr>
          <p:cNvSpPr>
            <a:spLocks noGrp="1"/>
          </p:cNvSpPr>
          <p:nvPr>
            <p:ph type="sldNum" sz="quarter" idx="12"/>
          </p:nvPr>
        </p:nvSpPr>
        <p:spPr/>
        <p:txBody>
          <a:bodyPr/>
          <a:lstStyle/>
          <a:p>
            <a:fld id="{67ADBC9F-EB1E-4BB9-8152-C03A3EF0A10F}" type="slidenum">
              <a:rPr lang="en-US" smtClean="0"/>
              <a:t>24</a:t>
            </a:fld>
            <a:endParaRPr lang="en-US"/>
          </a:p>
        </p:txBody>
      </p:sp>
    </p:spTree>
    <p:extLst>
      <p:ext uri="{BB962C8B-B14F-4D97-AF65-F5344CB8AC3E}">
        <p14:creationId xmlns:p14="http://schemas.microsoft.com/office/powerpoint/2010/main" val="175987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8A11-DE23-477F-AD49-B956F47E78AC}"/>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307418DA-F0E1-4AF6-8224-B41E0236E33A}"/>
              </a:ext>
            </a:extLst>
          </p:cNvPr>
          <p:cNvSpPr>
            <a:spLocks noGrp="1"/>
          </p:cNvSpPr>
          <p:nvPr>
            <p:ph idx="1"/>
          </p:nvPr>
        </p:nvSpPr>
        <p:spPr/>
        <p:txBody>
          <a:bodyPr/>
          <a:lstStyle/>
          <a:p>
            <a:r>
              <a:rPr lang="en-US" dirty="0"/>
              <a:t>Tone Control</a:t>
            </a:r>
          </a:p>
          <a:p>
            <a:r>
              <a:rPr lang="en-US" dirty="0"/>
              <a:t>Horizon perspective</a:t>
            </a:r>
          </a:p>
          <a:p>
            <a:r>
              <a:rPr lang="en-US" dirty="0"/>
              <a:t>Spot removal</a:t>
            </a:r>
          </a:p>
          <a:p>
            <a:r>
              <a:rPr lang="en-US" dirty="0"/>
              <a:t>Masking (Adjustment Brush)</a:t>
            </a:r>
          </a:p>
          <a:p>
            <a:r>
              <a:rPr lang="en-US" dirty="0"/>
              <a:t>Cropping</a:t>
            </a:r>
          </a:p>
          <a:p>
            <a:r>
              <a:rPr lang="en-US" dirty="0"/>
              <a:t>Vignette</a:t>
            </a:r>
          </a:p>
          <a:p>
            <a:endParaRPr lang="en-US" dirty="0"/>
          </a:p>
        </p:txBody>
      </p:sp>
      <p:sp>
        <p:nvSpPr>
          <p:cNvPr id="4" name="Footer Placeholder 3">
            <a:extLst>
              <a:ext uri="{FF2B5EF4-FFF2-40B4-BE49-F238E27FC236}">
                <a16:creationId xmlns:a16="http://schemas.microsoft.com/office/drawing/2014/main" id="{D71BB439-8473-49E1-8ED3-28DF04DB09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9196FA-CA8B-48D9-8115-5A3FB45B3FC1}"/>
              </a:ext>
            </a:extLst>
          </p:cNvPr>
          <p:cNvSpPr>
            <a:spLocks noGrp="1"/>
          </p:cNvSpPr>
          <p:nvPr>
            <p:ph type="sldNum" sz="quarter" idx="12"/>
          </p:nvPr>
        </p:nvSpPr>
        <p:spPr/>
        <p:txBody>
          <a:bodyPr/>
          <a:lstStyle/>
          <a:p>
            <a:fld id="{67ADBC9F-EB1E-4BB9-8152-C03A3EF0A10F}" type="slidenum">
              <a:rPr lang="en-US" smtClean="0"/>
              <a:t>3</a:t>
            </a:fld>
            <a:endParaRPr lang="en-US"/>
          </a:p>
        </p:txBody>
      </p:sp>
    </p:spTree>
    <p:extLst>
      <p:ext uri="{BB962C8B-B14F-4D97-AF65-F5344CB8AC3E}">
        <p14:creationId xmlns:p14="http://schemas.microsoft.com/office/powerpoint/2010/main" val="16685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A3DDD7-8611-43A4-BD07-B86EB57388C5}"/>
              </a:ext>
            </a:extLst>
          </p:cNvPr>
          <p:cNvSpPr>
            <a:spLocks noGrp="1"/>
          </p:cNvSpPr>
          <p:nvPr>
            <p:ph type="body" idx="1"/>
          </p:nvPr>
        </p:nvSpPr>
        <p:spPr>
          <a:xfrm>
            <a:off x="839788" y="749338"/>
            <a:ext cx="5157787" cy="374060"/>
          </a:xfrm>
          <a:solidFill>
            <a:srgbClr val="CEE4EE"/>
          </a:solidFill>
          <a:effectLst>
            <a:outerShdw blurRad="50800" dist="38100" dir="2700000" algn="tl" rotWithShape="0">
              <a:prstClr val="black">
                <a:alpha val="40000"/>
              </a:prstClr>
            </a:outerShdw>
          </a:effectLst>
        </p:spPr>
        <p:txBody>
          <a:bodyPr>
            <a:noAutofit/>
          </a:bodyPr>
          <a:lstStyle/>
          <a:p>
            <a:r>
              <a:rPr lang="en-US" dirty="0"/>
              <a:t>LR</a:t>
            </a:r>
          </a:p>
        </p:txBody>
      </p:sp>
      <p:sp>
        <p:nvSpPr>
          <p:cNvPr id="5" name="Content Placeholder 4">
            <a:extLst>
              <a:ext uri="{FF2B5EF4-FFF2-40B4-BE49-F238E27FC236}">
                <a16:creationId xmlns:a16="http://schemas.microsoft.com/office/drawing/2014/main" id="{1AA37C8B-484C-4874-864C-F50970F2A7F3}"/>
              </a:ext>
            </a:extLst>
          </p:cNvPr>
          <p:cNvSpPr>
            <a:spLocks noGrp="1"/>
          </p:cNvSpPr>
          <p:nvPr>
            <p:ph sz="half" idx="2"/>
          </p:nvPr>
        </p:nvSpPr>
        <p:spPr>
          <a:xfrm>
            <a:off x="839788" y="1142041"/>
            <a:ext cx="5157787" cy="1256891"/>
          </a:xfrm>
        </p:spPr>
        <p:txBody>
          <a:bodyPr/>
          <a:lstStyle/>
          <a:p>
            <a:pPr marL="0" indent="0">
              <a:buNone/>
            </a:pPr>
            <a:r>
              <a:rPr lang="en-US" dirty="0"/>
              <a:t>History retained with an image; can go back to a previous state even after closing file</a:t>
            </a:r>
          </a:p>
          <a:p>
            <a:pPr marL="0" indent="0">
              <a:buNone/>
            </a:pPr>
            <a:endParaRPr lang="en-US" dirty="0"/>
          </a:p>
        </p:txBody>
      </p:sp>
      <p:sp>
        <p:nvSpPr>
          <p:cNvPr id="6" name="Text Placeholder 5">
            <a:extLst>
              <a:ext uri="{FF2B5EF4-FFF2-40B4-BE49-F238E27FC236}">
                <a16:creationId xmlns:a16="http://schemas.microsoft.com/office/drawing/2014/main" id="{2455C395-1D32-4FBF-8EA9-1E950AF1CE20}"/>
              </a:ext>
            </a:extLst>
          </p:cNvPr>
          <p:cNvSpPr>
            <a:spLocks noGrp="1"/>
          </p:cNvSpPr>
          <p:nvPr>
            <p:ph type="body" sz="quarter" idx="3"/>
          </p:nvPr>
        </p:nvSpPr>
        <p:spPr>
          <a:xfrm>
            <a:off x="6172200" y="749338"/>
            <a:ext cx="5183188" cy="374060"/>
          </a:xfrm>
          <a:solidFill>
            <a:srgbClr val="CEE4EE"/>
          </a:solidFill>
          <a:effectLst>
            <a:outerShdw blurRad="50800" dist="38100" dir="2700000" algn="tl" rotWithShape="0">
              <a:prstClr val="black">
                <a:alpha val="40000"/>
              </a:prstClr>
            </a:outerShdw>
          </a:effectLst>
        </p:spPr>
        <p:txBody>
          <a:bodyPr>
            <a:normAutofit fontScale="92500" lnSpcReduction="10000"/>
          </a:bodyPr>
          <a:lstStyle/>
          <a:p>
            <a:r>
              <a:rPr lang="en-US" dirty="0"/>
              <a:t>PS/PSE</a:t>
            </a:r>
          </a:p>
        </p:txBody>
      </p:sp>
      <p:sp>
        <p:nvSpPr>
          <p:cNvPr id="7" name="Content Placeholder 6">
            <a:extLst>
              <a:ext uri="{FF2B5EF4-FFF2-40B4-BE49-F238E27FC236}">
                <a16:creationId xmlns:a16="http://schemas.microsoft.com/office/drawing/2014/main" id="{DF360CF2-B3DE-4BE1-A466-2C5468BB54D9}"/>
              </a:ext>
            </a:extLst>
          </p:cNvPr>
          <p:cNvSpPr>
            <a:spLocks noGrp="1"/>
          </p:cNvSpPr>
          <p:nvPr>
            <p:ph sz="quarter" idx="4"/>
          </p:nvPr>
        </p:nvSpPr>
        <p:spPr>
          <a:xfrm>
            <a:off x="6172200" y="1142041"/>
            <a:ext cx="5183188" cy="1256891"/>
          </a:xfrm>
        </p:spPr>
        <p:txBody>
          <a:bodyPr/>
          <a:lstStyle/>
          <a:p>
            <a:pPr marL="0" indent="0">
              <a:buNone/>
            </a:pPr>
            <a:r>
              <a:rPr lang="en-US" dirty="0"/>
              <a:t>History retained only while file is open (without the settings)</a:t>
            </a:r>
          </a:p>
        </p:txBody>
      </p:sp>
      <p:pic>
        <p:nvPicPr>
          <p:cNvPr id="8" name="Picture 7" descr="Graphical user interface&#10;&#10;Description automatically generated with medium confidence">
            <a:extLst>
              <a:ext uri="{FF2B5EF4-FFF2-40B4-BE49-F238E27FC236}">
                <a16:creationId xmlns:a16="http://schemas.microsoft.com/office/drawing/2014/main" id="{1E624FE6-AA39-415C-86FB-C0FE9FF3FEAB}"/>
              </a:ext>
            </a:extLst>
          </p:cNvPr>
          <p:cNvPicPr>
            <a:picLocks noChangeAspect="1"/>
          </p:cNvPicPr>
          <p:nvPr/>
        </p:nvPicPr>
        <p:blipFill>
          <a:blip r:embed="rId2"/>
          <a:stretch>
            <a:fillRect/>
          </a:stretch>
        </p:blipFill>
        <p:spPr>
          <a:xfrm>
            <a:off x="970775" y="2426364"/>
            <a:ext cx="3336480" cy="4058229"/>
          </a:xfrm>
          <a:prstGeom prst="rect">
            <a:avLst/>
          </a:prstGeom>
          <a:ln>
            <a:solidFill>
              <a:schemeClr val="tx1"/>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60B2A702-D572-494C-A3BC-A6293B8DC0A3}"/>
              </a:ext>
            </a:extLst>
          </p:cNvPr>
          <p:cNvSpPr/>
          <p:nvPr/>
        </p:nvSpPr>
        <p:spPr>
          <a:xfrm>
            <a:off x="3248295" y="2447193"/>
            <a:ext cx="1541421" cy="41277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0" name="TextBox 9">
            <a:extLst>
              <a:ext uri="{FF2B5EF4-FFF2-40B4-BE49-F238E27FC236}">
                <a16:creationId xmlns:a16="http://schemas.microsoft.com/office/drawing/2014/main" id="{CD73C17C-25FC-4271-891C-43C3713D3B8C}"/>
              </a:ext>
            </a:extLst>
          </p:cNvPr>
          <p:cNvSpPr txBox="1"/>
          <p:nvPr/>
        </p:nvSpPr>
        <p:spPr>
          <a:xfrm>
            <a:off x="4737356" y="3105834"/>
            <a:ext cx="915700" cy="646331"/>
          </a:xfrm>
          <a:prstGeom prst="rect">
            <a:avLst/>
          </a:prstGeom>
          <a:noFill/>
        </p:spPr>
        <p:txBody>
          <a:bodyPr wrap="none" rtlCol="0">
            <a:spAutoFit/>
          </a:bodyPr>
          <a:lstStyle/>
          <a:p>
            <a:r>
              <a:rPr lang="en-US" i="1" dirty="0"/>
              <a:t>Note</a:t>
            </a:r>
          </a:p>
          <a:p>
            <a:r>
              <a:rPr lang="en-US" i="1" dirty="0"/>
              <a:t>settings</a:t>
            </a:r>
          </a:p>
        </p:txBody>
      </p:sp>
      <p:pic>
        <p:nvPicPr>
          <p:cNvPr id="12" name="Picture 11" descr="Graphical user interface, application&#10;&#10;Description automatically generated">
            <a:extLst>
              <a:ext uri="{FF2B5EF4-FFF2-40B4-BE49-F238E27FC236}">
                <a16:creationId xmlns:a16="http://schemas.microsoft.com/office/drawing/2014/main" id="{854C5919-7007-49D4-B08B-CB401132AC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97389" y="2447193"/>
            <a:ext cx="4260884" cy="3353603"/>
          </a:xfrm>
          <a:prstGeom prst="rect">
            <a:avLst/>
          </a:prstGeom>
          <a:ln>
            <a:solidFill>
              <a:schemeClr val="tx1"/>
            </a:solidFill>
          </a:ln>
          <a:effectLst>
            <a:outerShdw blurRad="50800" dist="38100" dir="2700000" algn="tl" rotWithShape="0">
              <a:prstClr val="black">
                <a:alpha val="40000"/>
              </a:prstClr>
            </a:outerShdw>
          </a:effectLst>
        </p:spPr>
      </p:pic>
      <p:sp>
        <p:nvSpPr>
          <p:cNvPr id="15" name="Title 1">
            <a:extLst>
              <a:ext uri="{FF2B5EF4-FFF2-40B4-BE49-F238E27FC236}">
                <a16:creationId xmlns:a16="http://schemas.microsoft.com/office/drawing/2014/main" id="{6FD02C9F-629A-497E-A28F-ADEFAB4055A6}"/>
              </a:ext>
            </a:extLst>
          </p:cNvPr>
          <p:cNvSpPr txBox="1">
            <a:spLocks/>
          </p:cNvSpPr>
          <p:nvPr/>
        </p:nvSpPr>
        <p:spPr>
          <a:xfrm>
            <a:off x="838200" y="63218"/>
            <a:ext cx="10515600" cy="776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LR vs. PS/PSE – History of Actions</a:t>
            </a:r>
          </a:p>
        </p:txBody>
      </p:sp>
      <p:sp>
        <p:nvSpPr>
          <p:cNvPr id="2" name="Footer Placeholder 1">
            <a:extLst>
              <a:ext uri="{FF2B5EF4-FFF2-40B4-BE49-F238E27FC236}">
                <a16:creationId xmlns:a16="http://schemas.microsoft.com/office/drawing/2014/main" id="{53FAEF93-9FCB-4FBE-9E0F-43FDFBFFA669}"/>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E0404FAC-AF66-4031-8460-30FB28B6E489}"/>
              </a:ext>
            </a:extLst>
          </p:cNvPr>
          <p:cNvSpPr>
            <a:spLocks noGrp="1"/>
          </p:cNvSpPr>
          <p:nvPr>
            <p:ph type="sldNum" sz="quarter" idx="12"/>
          </p:nvPr>
        </p:nvSpPr>
        <p:spPr/>
        <p:txBody>
          <a:bodyPr/>
          <a:lstStyle/>
          <a:p>
            <a:fld id="{67ADBC9F-EB1E-4BB9-8152-C03A3EF0A10F}" type="slidenum">
              <a:rPr lang="en-US" smtClean="0"/>
              <a:t>4</a:t>
            </a:fld>
            <a:endParaRPr lang="en-US"/>
          </a:p>
        </p:txBody>
      </p:sp>
    </p:spTree>
    <p:extLst>
      <p:ext uri="{BB962C8B-B14F-4D97-AF65-F5344CB8AC3E}">
        <p14:creationId xmlns:p14="http://schemas.microsoft.com/office/powerpoint/2010/main" val="290233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F40F-2582-4E93-9269-4973407835F9}"/>
              </a:ext>
            </a:extLst>
          </p:cNvPr>
          <p:cNvSpPr>
            <a:spLocks noGrp="1"/>
          </p:cNvSpPr>
          <p:nvPr>
            <p:ph type="title"/>
          </p:nvPr>
        </p:nvSpPr>
        <p:spPr>
          <a:xfrm>
            <a:off x="839788" y="4865"/>
            <a:ext cx="10515600" cy="766989"/>
          </a:xfrm>
        </p:spPr>
        <p:txBody>
          <a:bodyPr/>
          <a:lstStyle/>
          <a:p>
            <a:r>
              <a:rPr lang="en-US" dirty="0"/>
              <a:t>LR vs. PS/PSE – Dashboard vs. Layers</a:t>
            </a:r>
          </a:p>
        </p:txBody>
      </p:sp>
      <p:sp>
        <p:nvSpPr>
          <p:cNvPr id="5" name="Content Placeholder 4">
            <a:extLst>
              <a:ext uri="{FF2B5EF4-FFF2-40B4-BE49-F238E27FC236}">
                <a16:creationId xmlns:a16="http://schemas.microsoft.com/office/drawing/2014/main" id="{1AA37C8B-484C-4874-864C-F50970F2A7F3}"/>
              </a:ext>
            </a:extLst>
          </p:cNvPr>
          <p:cNvSpPr>
            <a:spLocks noGrp="1"/>
          </p:cNvSpPr>
          <p:nvPr>
            <p:ph sz="half" idx="2"/>
          </p:nvPr>
        </p:nvSpPr>
        <p:spPr>
          <a:xfrm>
            <a:off x="839788" y="1243876"/>
            <a:ext cx="5157787" cy="1325564"/>
          </a:xfrm>
        </p:spPr>
        <p:txBody>
          <a:bodyPr>
            <a:normAutofit/>
          </a:bodyPr>
          <a:lstStyle/>
          <a:p>
            <a:pPr marL="0" indent="0">
              <a:buNone/>
            </a:pPr>
            <a:r>
              <a:rPr lang="en-US" sz="2600" dirty="0"/>
              <a:t>Common adjustments available as dashboard; easy to go back and forth between sliders</a:t>
            </a:r>
          </a:p>
        </p:txBody>
      </p:sp>
      <p:sp>
        <p:nvSpPr>
          <p:cNvPr id="7" name="Content Placeholder 6">
            <a:extLst>
              <a:ext uri="{FF2B5EF4-FFF2-40B4-BE49-F238E27FC236}">
                <a16:creationId xmlns:a16="http://schemas.microsoft.com/office/drawing/2014/main" id="{DF360CF2-B3DE-4BE1-A466-2C5468BB54D9}"/>
              </a:ext>
            </a:extLst>
          </p:cNvPr>
          <p:cNvSpPr>
            <a:spLocks noGrp="1"/>
          </p:cNvSpPr>
          <p:nvPr>
            <p:ph sz="quarter" idx="4"/>
          </p:nvPr>
        </p:nvSpPr>
        <p:spPr>
          <a:xfrm>
            <a:off x="6096000" y="1243876"/>
            <a:ext cx="2514600" cy="4679017"/>
          </a:xfrm>
        </p:spPr>
        <p:txBody>
          <a:bodyPr>
            <a:normAutofit/>
          </a:bodyPr>
          <a:lstStyle/>
          <a:p>
            <a:pPr marL="0" indent="0">
              <a:buNone/>
            </a:pPr>
            <a:r>
              <a:rPr lang="en-US" sz="2600" dirty="0"/>
              <a:t>Use adjustment layers for each edit</a:t>
            </a:r>
          </a:p>
          <a:p>
            <a:pPr marL="0" indent="0">
              <a:buNone/>
            </a:pPr>
            <a:r>
              <a:rPr lang="en-US" sz="2600" dirty="0"/>
              <a:t>Adobe Camera Raw (ACR) has workspace similar to LR</a:t>
            </a:r>
          </a:p>
        </p:txBody>
      </p:sp>
      <p:pic>
        <p:nvPicPr>
          <p:cNvPr id="9" name="Picture 8" descr="A picture containing graphical user interface&#10;&#10;Description automatically generated">
            <a:extLst>
              <a:ext uri="{FF2B5EF4-FFF2-40B4-BE49-F238E27FC236}">
                <a16:creationId xmlns:a16="http://schemas.microsoft.com/office/drawing/2014/main" id="{0A2591F4-A4B5-48CE-AC46-9F1955A3AF99}"/>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5000" contrast="51000"/>
                    </a14:imgEffect>
                  </a14:imgLayer>
                </a14:imgProps>
              </a:ext>
              <a:ext uri="{28A0092B-C50C-407E-A947-70E740481C1C}">
                <a14:useLocalDpi xmlns:a14="http://schemas.microsoft.com/office/drawing/2010/main"/>
              </a:ext>
            </a:extLst>
          </a:blip>
          <a:stretch>
            <a:fillRect/>
          </a:stretch>
        </p:blipFill>
        <p:spPr>
          <a:xfrm>
            <a:off x="1052104" y="2327560"/>
            <a:ext cx="3295091" cy="3715080"/>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Graphical user interface, application&#10;&#10;Description automatically generated">
            <a:extLst>
              <a:ext uri="{FF2B5EF4-FFF2-40B4-BE49-F238E27FC236}">
                <a16:creationId xmlns:a16="http://schemas.microsoft.com/office/drawing/2014/main" id="{78395C6C-BFB0-499C-BF81-F2DADEBB39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3794" y="1400353"/>
            <a:ext cx="2888479" cy="3983305"/>
          </a:xfrm>
          <a:prstGeom prst="rect">
            <a:avLst/>
          </a:prstGeom>
          <a:ln>
            <a:solidFill>
              <a:schemeClr val="tx1"/>
            </a:solidFill>
          </a:ln>
          <a:effectLst>
            <a:outerShdw blurRad="50800" dist="38100" dir="2700000" algn="tl" rotWithShape="0">
              <a:prstClr val="black">
                <a:alpha val="40000"/>
              </a:prstClr>
            </a:outerShdw>
          </a:effectLst>
        </p:spPr>
      </p:pic>
      <p:sp>
        <p:nvSpPr>
          <p:cNvPr id="15" name="Text Placeholder 3">
            <a:extLst>
              <a:ext uri="{FF2B5EF4-FFF2-40B4-BE49-F238E27FC236}">
                <a16:creationId xmlns:a16="http://schemas.microsoft.com/office/drawing/2014/main" id="{6D5A2150-7AB5-4269-8387-A1296CB905F9}"/>
              </a:ext>
            </a:extLst>
          </p:cNvPr>
          <p:cNvSpPr txBox="1">
            <a:spLocks/>
          </p:cNvSpPr>
          <p:nvPr/>
        </p:nvSpPr>
        <p:spPr>
          <a:xfrm>
            <a:off x="839788" y="749338"/>
            <a:ext cx="5157787" cy="374060"/>
          </a:xfrm>
          <a:prstGeom prst="rect">
            <a:avLst/>
          </a:prstGeom>
          <a:solidFill>
            <a:srgbClr val="CEE4EE"/>
          </a:solidFill>
          <a:effectLst>
            <a:outerShdw blurRad="50800" dist="38100" dir="2700000" algn="tl" rotWithShape="0">
              <a:prstClr val="black">
                <a:alpha val="40000"/>
              </a:prstClr>
            </a:outerShdw>
          </a:effectLst>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LR</a:t>
            </a:r>
            <a:endParaRPr lang="en-US" dirty="0"/>
          </a:p>
        </p:txBody>
      </p:sp>
      <p:sp>
        <p:nvSpPr>
          <p:cNvPr id="16" name="Text Placeholder 5">
            <a:extLst>
              <a:ext uri="{FF2B5EF4-FFF2-40B4-BE49-F238E27FC236}">
                <a16:creationId xmlns:a16="http://schemas.microsoft.com/office/drawing/2014/main" id="{971BA373-0091-4107-B22D-443D1DF1DF37}"/>
              </a:ext>
            </a:extLst>
          </p:cNvPr>
          <p:cNvSpPr txBox="1">
            <a:spLocks/>
          </p:cNvSpPr>
          <p:nvPr/>
        </p:nvSpPr>
        <p:spPr>
          <a:xfrm>
            <a:off x="6172200" y="749338"/>
            <a:ext cx="5183188" cy="374060"/>
          </a:xfrm>
          <a:prstGeom prst="rect">
            <a:avLst/>
          </a:prstGeom>
          <a:solidFill>
            <a:srgbClr val="CEE4EE"/>
          </a:solidFill>
          <a:effectLst>
            <a:outerShdw blurRad="50800" dist="38100" dir="2700000" algn="tl" rotWithShape="0">
              <a:prstClr val="black">
                <a:alpha val="40000"/>
              </a:prstClr>
            </a:outerShdw>
          </a:effectLst>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PS/PSE</a:t>
            </a:r>
            <a:endParaRPr lang="en-US" dirty="0"/>
          </a:p>
        </p:txBody>
      </p:sp>
      <p:sp>
        <p:nvSpPr>
          <p:cNvPr id="17" name="Footer Placeholder 16">
            <a:extLst>
              <a:ext uri="{FF2B5EF4-FFF2-40B4-BE49-F238E27FC236}">
                <a16:creationId xmlns:a16="http://schemas.microsoft.com/office/drawing/2014/main" id="{A3331207-3FA6-4939-A7DF-22DDC7F24457}"/>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627A6494-38B3-4705-AC07-DA31E640F01C}"/>
              </a:ext>
            </a:extLst>
          </p:cNvPr>
          <p:cNvSpPr>
            <a:spLocks noGrp="1"/>
          </p:cNvSpPr>
          <p:nvPr>
            <p:ph type="sldNum" sz="quarter" idx="12"/>
          </p:nvPr>
        </p:nvSpPr>
        <p:spPr/>
        <p:txBody>
          <a:bodyPr/>
          <a:lstStyle/>
          <a:p>
            <a:fld id="{67ADBC9F-EB1E-4BB9-8152-C03A3EF0A10F}" type="slidenum">
              <a:rPr lang="en-US" smtClean="0"/>
              <a:t>5</a:t>
            </a:fld>
            <a:endParaRPr lang="en-US"/>
          </a:p>
        </p:txBody>
      </p:sp>
    </p:spTree>
    <p:extLst>
      <p:ext uri="{BB962C8B-B14F-4D97-AF65-F5344CB8AC3E}">
        <p14:creationId xmlns:p14="http://schemas.microsoft.com/office/powerpoint/2010/main" val="96755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F40F-2582-4E93-9269-4973407835F9}"/>
              </a:ext>
            </a:extLst>
          </p:cNvPr>
          <p:cNvSpPr>
            <a:spLocks noGrp="1"/>
          </p:cNvSpPr>
          <p:nvPr>
            <p:ph type="title"/>
          </p:nvPr>
        </p:nvSpPr>
        <p:spPr>
          <a:xfrm>
            <a:off x="839788" y="-26765"/>
            <a:ext cx="10515600" cy="914216"/>
          </a:xfrm>
        </p:spPr>
        <p:txBody>
          <a:bodyPr/>
          <a:lstStyle/>
          <a:p>
            <a:r>
              <a:rPr lang="en-US" dirty="0"/>
              <a:t>LR vs. PS/PSE</a:t>
            </a:r>
          </a:p>
        </p:txBody>
      </p:sp>
      <p:sp>
        <p:nvSpPr>
          <p:cNvPr id="5" name="Content Placeholder 4">
            <a:extLst>
              <a:ext uri="{FF2B5EF4-FFF2-40B4-BE49-F238E27FC236}">
                <a16:creationId xmlns:a16="http://schemas.microsoft.com/office/drawing/2014/main" id="{1AA37C8B-484C-4874-864C-F50970F2A7F3}"/>
              </a:ext>
            </a:extLst>
          </p:cNvPr>
          <p:cNvSpPr>
            <a:spLocks noGrp="1"/>
          </p:cNvSpPr>
          <p:nvPr>
            <p:ph sz="half" idx="2"/>
          </p:nvPr>
        </p:nvSpPr>
        <p:spPr>
          <a:xfrm>
            <a:off x="839788" y="1183147"/>
            <a:ext cx="5157787" cy="694396"/>
          </a:xfrm>
        </p:spPr>
        <p:txBody>
          <a:bodyPr>
            <a:normAutofit fontScale="92500" lnSpcReduction="20000"/>
          </a:bodyPr>
          <a:lstStyle/>
          <a:p>
            <a:pPr marL="0" indent="0">
              <a:buNone/>
            </a:pPr>
            <a:r>
              <a:rPr lang="en-US" dirty="0"/>
              <a:t>Apply multiple adjustments with a single mask, using brush tool </a:t>
            </a:r>
          </a:p>
        </p:txBody>
      </p:sp>
      <p:sp>
        <p:nvSpPr>
          <p:cNvPr id="7" name="Content Placeholder 6">
            <a:extLst>
              <a:ext uri="{FF2B5EF4-FFF2-40B4-BE49-F238E27FC236}">
                <a16:creationId xmlns:a16="http://schemas.microsoft.com/office/drawing/2014/main" id="{DF360CF2-B3DE-4BE1-A466-2C5468BB54D9}"/>
              </a:ext>
            </a:extLst>
          </p:cNvPr>
          <p:cNvSpPr>
            <a:spLocks noGrp="1"/>
          </p:cNvSpPr>
          <p:nvPr>
            <p:ph sz="quarter" idx="4"/>
          </p:nvPr>
        </p:nvSpPr>
        <p:spPr>
          <a:xfrm>
            <a:off x="6172200" y="1183147"/>
            <a:ext cx="5183188" cy="570688"/>
          </a:xfrm>
        </p:spPr>
        <p:txBody>
          <a:bodyPr>
            <a:noAutofit/>
          </a:bodyPr>
          <a:lstStyle/>
          <a:p>
            <a:pPr marL="0" indent="0">
              <a:buNone/>
            </a:pPr>
            <a:r>
              <a:rPr lang="en-US" sz="2400" dirty="0"/>
              <a:t>Apply each adjustment as a single mask, using brush or selection tools</a:t>
            </a:r>
          </a:p>
        </p:txBody>
      </p:sp>
      <p:pic>
        <p:nvPicPr>
          <p:cNvPr id="8" name="Picture 7" descr="A picture containing schematic&#10;&#10;Description automatically generated">
            <a:extLst>
              <a:ext uri="{FF2B5EF4-FFF2-40B4-BE49-F238E27FC236}">
                <a16:creationId xmlns:a16="http://schemas.microsoft.com/office/drawing/2014/main" id="{FA68F247-1EC3-4F55-9E24-800310AC7C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5"/>
          <a:stretch/>
        </p:blipFill>
        <p:spPr>
          <a:xfrm>
            <a:off x="910590" y="2176438"/>
            <a:ext cx="2921181" cy="4342771"/>
          </a:xfrm>
          <a:prstGeom prst="rect">
            <a:avLst/>
          </a:prstGeom>
          <a:ln>
            <a:solidFill>
              <a:schemeClr val="tx1"/>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6C4B9B59-BD6C-4DE8-BA42-DBD8C16B069A}"/>
              </a:ext>
            </a:extLst>
          </p:cNvPr>
          <p:cNvSpPr txBox="1"/>
          <p:nvPr/>
        </p:nvSpPr>
        <p:spPr>
          <a:xfrm>
            <a:off x="10080289" y="2658213"/>
            <a:ext cx="912750" cy="646331"/>
          </a:xfrm>
          <a:prstGeom prst="rect">
            <a:avLst/>
          </a:prstGeom>
          <a:noFill/>
        </p:spPr>
        <p:txBody>
          <a:bodyPr wrap="none" rtlCol="0">
            <a:spAutoFit/>
          </a:bodyPr>
          <a:lstStyle/>
          <a:p>
            <a:r>
              <a:rPr lang="en-US" dirty="0"/>
              <a:t>Layer</a:t>
            </a:r>
          </a:p>
          <a:p>
            <a:r>
              <a:rPr lang="en-US" dirty="0"/>
              <a:t>settings</a:t>
            </a:r>
          </a:p>
        </p:txBody>
      </p:sp>
      <p:sp>
        <p:nvSpPr>
          <p:cNvPr id="14" name="TextBox 13">
            <a:extLst>
              <a:ext uri="{FF2B5EF4-FFF2-40B4-BE49-F238E27FC236}">
                <a16:creationId xmlns:a16="http://schemas.microsoft.com/office/drawing/2014/main" id="{3F637293-8771-49C8-8E55-44B5AF3B450A}"/>
              </a:ext>
            </a:extLst>
          </p:cNvPr>
          <p:cNvSpPr txBox="1"/>
          <p:nvPr/>
        </p:nvSpPr>
        <p:spPr>
          <a:xfrm>
            <a:off x="10058083" y="4662201"/>
            <a:ext cx="1804221" cy="923330"/>
          </a:xfrm>
          <a:prstGeom prst="rect">
            <a:avLst/>
          </a:prstGeom>
          <a:noFill/>
        </p:spPr>
        <p:txBody>
          <a:bodyPr wrap="square" rtlCol="0">
            <a:spAutoFit/>
          </a:bodyPr>
          <a:lstStyle/>
          <a:p>
            <a:r>
              <a:rPr lang="en-US" dirty="0"/>
              <a:t>Brightness/</a:t>
            </a:r>
          </a:p>
          <a:p>
            <a:r>
              <a:rPr lang="en-US" dirty="0"/>
              <a:t>contrast </a:t>
            </a:r>
            <a:br>
              <a:rPr lang="en-US" dirty="0"/>
            </a:br>
            <a:r>
              <a:rPr lang="en-US" dirty="0"/>
              <a:t>adjustment layer</a:t>
            </a:r>
          </a:p>
        </p:txBody>
      </p:sp>
      <p:sp>
        <p:nvSpPr>
          <p:cNvPr id="15" name="Oval 14">
            <a:extLst>
              <a:ext uri="{FF2B5EF4-FFF2-40B4-BE49-F238E27FC236}">
                <a16:creationId xmlns:a16="http://schemas.microsoft.com/office/drawing/2014/main" id="{D016152F-A8C1-43F7-A139-3391E5350D6F}"/>
              </a:ext>
            </a:extLst>
          </p:cNvPr>
          <p:cNvSpPr/>
          <p:nvPr/>
        </p:nvSpPr>
        <p:spPr>
          <a:xfrm>
            <a:off x="578617" y="1993194"/>
            <a:ext cx="1052475" cy="5142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6" name="TextBox 15">
            <a:extLst>
              <a:ext uri="{FF2B5EF4-FFF2-40B4-BE49-F238E27FC236}">
                <a16:creationId xmlns:a16="http://schemas.microsoft.com/office/drawing/2014/main" id="{FD7D8A0E-C5D5-4037-A960-6AE69A76FFDE}"/>
              </a:ext>
            </a:extLst>
          </p:cNvPr>
          <p:cNvSpPr txBox="1"/>
          <p:nvPr/>
        </p:nvSpPr>
        <p:spPr>
          <a:xfrm>
            <a:off x="4198213" y="2184244"/>
            <a:ext cx="1467389" cy="369332"/>
          </a:xfrm>
          <a:prstGeom prst="rect">
            <a:avLst/>
          </a:prstGeom>
          <a:noFill/>
        </p:spPr>
        <p:txBody>
          <a:bodyPr wrap="none" rtlCol="0">
            <a:spAutoFit/>
          </a:bodyPr>
          <a:lstStyle/>
          <a:p>
            <a:r>
              <a:rPr lang="en-US" dirty="0"/>
              <a:t>Mask settings</a:t>
            </a:r>
          </a:p>
        </p:txBody>
      </p:sp>
      <p:pic>
        <p:nvPicPr>
          <p:cNvPr id="18" name="Picture 17" descr="Graphical user interface, application&#10;&#10;Description automatically generated">
            <a:extLst>
              <a:ext uri="{FF2B5EF4-FFF2-40B4-BE49-F238E27FC236}">
                <a16:creationId xmlns:a16="http://schemas.microsoft.com/office/drawing/2014/main" id="{69541E89-879C-4388-B5E2-8776B64069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41" t="205" r="-1"/>
          <a:stretch/>
        </p:blipFill>
        <p:spPr>
          <a:xfrm>
            <a:off x="6282523" y="1932121"/>
            <a:ext cx="3401551" cy="3948860"/>
          </a:xfrm>
          <a:prstGeom prst="rect">
            <a:avLst/>
          </a:prstGeom>
          <a:ln>
            <a:solidFill>
              <a:schemeClr val="tx1"/>
            </a:solidFill>
          </a:ln>
          <a:effectLst>
            <a:outerShdw blurRad="50800" dist="38100" dir="2700000" algn="tl" rotWithShape="0">
              <a:prstClr val="black">
                <a:alpha val="40000"/>
              </a:prstClr>
            </a:outerShdw>
          </a:effectLst>
        </p:spPr>
      </p:pic>
      <p:sp>
        <p:nvSpPr>
          <p:cNvPr id="19" name="Arrow: Left 18">
            <a:extLst>
              <a:ext uri="{FF2B5EF4-FFF2-40B4-BE49-F238E27FC236}">
                <a16:creationId xmlns:a16="http://schemas.microsoft.com/office/drawing/2014/main" id="{FCA7DA5D-ECDD-4268-8302-6E310F306BC7}"/>
              </a:ext>
            </a:extLst>
          </p:cNvPr>
          <p:cNvSpPr/>
          <p:nvPr/>
        </p:nvSpPr>
        <p:spPr>
          <a:xfrm rot="1180831">
            <a:off x="7987080" y="5723413"/>
            <a:ext cx="1687330" cy="315135"/>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D6A9E18-B541-43F7-81B4-616AAAC03106}"/>
              </a:ext>
            </a:extLst>
          </p:cNvPr>
          <p:cNvSpPr txBox="1"/>
          <p:nvPr/>
        </p:nvSpPr>
        <p:spPr>
          <a:xfrm>
            <a:off x="10058083" y="5835412"/>
            <a:ext cx="686406" cy="369332"/>
          </a:xfrm>
          <a:prstGeom prst="rect">
            <a:avLst/>
          </a:prstGeom>
          <a:noFill/>
        </p:spPr>
        <p:txBody>
          <a:bodyPr wrap="square" rtlCol="0">
            <a:spAutoFit/>
          </a:bodyPr>
          <a:lstStyle/>
          <a:p>
            <a:r>
              <a:rPr lang="en-US" dirty="0"/>
              <a:t>Mask</a:t>
            </a:r>
          </a:p>
        </p:txBody>
      </p:sp>
      <p:sp>
        <p:nvSpPr>
          <p:cNvPr id="12" name="Arrow: Left 11">
            <a:extLst>
              <a:ext uri="{FF2B5EF4-FFF2-40B4-BE49-F238E27FC236}">
                <a16:creationId xmlns:a16="http://schemas.microsoft.com/office/drawing/2014/main" id="{DA5679F8-A06A-49A3-8F7A-86E304F2DF6B}"/>
              </a:ext>
            </a:extLst>
          </p:cNvPr>
          <p:cNvSpPr/>
          <p:nvPr/>
        </p:nvSpPr>
        <p:spPr>
          <a:xfrm>
            <a:off x="9427172" y="2981379"/>
            <a:ext cx="513806" cy="261257"/>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52663196-B6A9-4388-9D0A-34A6AD99D995}"/>
              </a:ext>
            </a:extLst>
          </p:cNvPr>
          <p:cNvSpPr/>
          <p:nvPr/>
        </p:nvSpPr>
        <p:spPr>
          <a:xfrm rot="20314170">
            <a:off x="9297055" y="5149649"/>
            <a:ext cx="774039" cy="305038"/>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3">
            <a:extLst>
              <a:ext uri="{FF2B5EF4-FFF2-40B4-BE49-F238E27FC236}">
                <a16:creationId xmlns:a16="http://schemas.microsoft.com/office/drawing/2014/main" id="{B37A2767-0B2A-493E-B634-CB732A6FAEF5}"/>
              </a:ext>
            </a:extLst>
          </p:cNvPr>
          <p:cNvSpPr txBox="1">
            <a:spLocks/>
          </p:cNvSpPr>
          <p:nvPr/>
        </p:nvSpPr>
        <p:spPr>
          <a:xfrm>
            <a:off x="839788" y="749338"/>
            <a:ext cx="5157787" cy="374060"/>
          </a:xfrm>
          <a:prstGeom prst="rect">
            <a:avLst/>
          </a:prstGeom>
          <a:solidFill>
            <a:srgbClr val="CEE4EE"/>
          </a:solidFill>
          <a:effectLst>
            <a:outerShdw blurRad="50800" dist="38100" dir="2700000" algn="tl" rotWithShape="0">
              <a:prstClr val="black">
                <a:alpha val="40000"/>
              </a:prstClr>
            </a:outerShdw>
          </a:effectLst>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LR</a:t>
            </a:r>
            <a:endParaRPr lang="en-US" dirty="0"/>
          </a:p>
        </p:txBody>
      </p:sp>
      <p:sp>
        <p:nvSpPr>
          <p:cNvPr id="22" name="Text Placeholder 5">
            <a:extLst>
              <a:ext uri="{FF2B5EF4-FFF2-40B4-BE49-F238E27FC236}">
                <a16:creationId xmlns:a16="http://schemas.microsoft.com/office/drawing/2014/main" id="{21077E53-DD7E-46DA-9BF1-1C3AB0609F2C}"/>
              </a:ext>
            </a:extLst>
          </p:cNvPr>
          <p:cNvSpPr txBox="1">
            <a:spLocks/>
          </p:cNvSpPr>
          <p:nvPr/>
        </p:nvSpPr>
        <p:spPr>
          <a:xfrm>
            <a:off x="6172200" y="749338"/>
            <a:ext cx="5183188" cy="374060"/>
          </a:xfrm>
          <a:prstGeom prst="rect">
            <a:avLst/>
          </a:prstGeom>
          <a:solidFill>
            <a:srgbClr val="CEE4EE"/>
          </a:solidFill>
          <a:effectLst>
            <a:outerShdw blurRad="50800" dist="38100" dir="2700000" algn="tl" rotWithShape="0">
              <a:prstClr val="black">
                <a:alpha val="40000"/>
              </a:prstClr>
            </a:outerShdw>
          </a:effectLst>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PS/PSE</a:t>
            </a:r>
            <a:endParaRPr lang="en-US" dirty="0"/>
          </a:p>
        </p:txBody>
      </p:sp>
      <p:sp>
        <p:nvSpPr>
          <p:cNvPr id="23" name="Footer Placeholder 22">
            <a:extLst>
              <a:ext uri="{FF2B5EF4-FFF2-40B4-BE49-F238E27FC236}">
                <a16:creationId xmlns:a16="http://schemas.microsoft.com/office/drawing/2014/main" id="{AF352C2B-3A83-48AB-86EC-008AB83A7083}"/>
              </a:ext>
            </a:extLst>
          </p:cNvPr>
          <p:cNvSpPr>
            <a:spLocks noGrp="1"/>
          </p:cNvSpPr>
          <p:nvPr>
            <p:ph type="ftr" sz="quarter" idx="11"/>
          </p:nvPr>
        </p:nvSpPr>
        <p:spPr/>
        <p:txBody>
          <a:bodyPr/>
          <a:lstStyle/>
          <a:p>
            <a:endParaRPr lang="en-US"/>
          </a:p>
        </p:txBody>
      </p:sp>
      <p:sp>
        <p:nvSpPr>
          <p:cNvPr id="24" name="Slide Number Placeholder 23">
            <a:extLst>
              <a:ext uri="{FF2B5EF4-FFF2-40B4-BE49-F238E27FC236}">
                <a16:creationId xmlns:a16="http://schemas.microsoft.com/office/drawing/2014/main" id="{CD30D585-F533-4AA0-8E6C-C1794DF7F3E3}"/>
              </a:ext>
            </a:extLst>
          </p:cNvPr>
          <p:cNvSpPr>
            <a:spLocks noGrp="1"/>
          </p:cNvSpPr>
          <p:nvPr>
            <p:ph type="sldNum" sz="quarter" idx="12"/>
          </p:nvPr>
        </p:nvSpPr>
        <p:spPr/>
        <p:txBody>
          <a:bodyPr/>
          <a:lstStyle/>
          <a:p>
            <a:fld id="{67ADBC9F-EB1E-4BB9-8152-C03A3EF0A10F}" type="slidenum">
              <a:rPr lang="en-US" smtClean="0"/>
              <a:t>6</a:t>
            </a:fld>
            <a:endParaRPr lang="en-US"/>
          </a:p>
        </p:txBody>
      </p:sp>
    </p:spTree>
    <p:extLst>
      <p:ext uri="{BB962C8B-B14F-4D97-AF65-F5344CB8AC3E}">
        <p14:creationId xmlns:p14="http://schemas.microsoft.com/office/powerpoint/2010/main" val="352514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F40F-2582-4E93-9269-4973407835F9}"/>
              </a:ext>
            </a:extLst>
          </p:cNvPr>
          <p:cNvSpPr>
            <a:spLocks noGrp="1"/>
          </p:cNvSpPr>
          <p:nvPr>
            <p:ph type="title"/>
          </p:nvPr>
        </p:nvSpPr>
        <p:spPr>
          <a:xfrm>
            <a:off x="839788" y="-26765"/>
            <a:ext cx="10515600" cy="914216"/>
          </a:xfrm>
        </p:spPr>
        <p:txBody>
          <a:bodyPr/>
          <a:lstStyle/>
          <a:p>
            <a:r>
              <a:rPr lang="en-US" dirty="0"/>
              <a:t>LR vs. PS/PSE</a:t>
            </a:r>
          </a:p>
        </p:txBody>
      </p:sp>
      <p:sp>
        <p:nvSpPr>
          <p:cNvPr id="5" name="Content Placeholder 4">
            <a:extLst>
              <a:ext uri="{FF2B5EF4-FFF2-40B4-BE49-F238E27FC236}">
                <a16:creationId xmlns:a16="http://schemas.microsoft.com/office/drawing/2014/main" id="{1AA37C8B-484C-4874-864C-F50970F2A7F3}"/>
              </a:ext>
            </a:extLst>
          </p:cNvPr>
          <p:cNvSpPr>
            <a:spLocks noGrp="1"/>
          </p:cNvSpPr>
          <p:nvPr>
            <p:ph sz="half" idx="2"/>
          </p:nvPr>
        </p:nvSpPr>
        <p:spPr>
          <a:xfrm>
            <a:off x="839788" y="1298797"/>
            <a:ext cx="5157787" cy="4479952"/>
          </a:xfrm>
        </p:spPr>
        <p:txBody>
          <a:bodyPr>
            <a:normAutofit/>
          </a:bodyPr>
          <a:lstStyle/>
          <a:p>
            <a:endParaRPr lang="en-US" dirty="0"/>
          </a:p>
          <a:p>
            <a:endParaRPr lang="en-US" dirty="0"/>
          </a:p>
          <a:p>
            <a:endParaRPr lang="en-US" dirty="0"/>
          </a:p>
          <a:p>
            <a:endParaRPr lang="en-US" dirty="0"/>
          </a:p>
          <a:p>
            <a:pPr marL="0" indent="0">
              <a:buNone/>
            </a:pPr>
            <a:endParaRPr lang="en-US" dirty="0"/>
          </a:p>
        </p:txBody>
      </p:sp>
      <p:sp>
        <p:nvSpPr>
          <p:cNvPr id="7" name="Content Placeholder 6">
            <a:extLst>
              <a:ext uri="{FF2B5EF4-FFF2-40B4-BE49-F238E27FC236}">
                <a16:creationId xmlns:a16="http://schemas.microsoft.com/office/drawing/2014/main" id="{DF360CF2-B3DE-4BE1-A466-2C5468BB54D9}"/>
              </a:ext>
            </a:extLst>
          </p:cNvPr>
          <p:cNvSpPr>
            <a:spLocks noGrp="1"/>
          </p:cNvSpPr>
          <p:nvPr>
            <p:ph sz="quarter" idx="4"/>
          </p:nvPr>
        </p:nvSpPr>
        <p:spPr>
          <a:xfrm>
            <a:off x="6172200" y="1298797"/>
            <a:ext cx="5183188" cy="4479952"/>
          </a:xfrm>
        </p:spPr>
        <p:txBody>
          <a:bodyPr>
            <a:normAutofit/>
          </a:bodyPr>
          <a:lstStyle/>
          <a:p>
            <a:endParaRPr lang="en-US" dirty="0"/>
          </a:p>
          <a:p>
            <a:endParaRPr lang="en-US" dirty="0"/>
          </a:p>
          <a:p>
            <a:endParaRPr lang="en-US" dirty="0"/>
          </a:p>
        </p:txBody>
      </p:sp>
      <p:graphicFrame>
        <p:nvGraphicFramePr>
          <p:cNvPr id="3" name="Table 8">
            <a:extLst>
              <a:ext uri="{FF2B5EF4-FFF2-40B4-BE49-F238E27FC236}">
                <a16:creationId xmlns:a16="http://schemas.microsoft.com/office/drawing/2014/main" id="{8EB6708A-3203-443E-AA50-2FF0E9B19194}"/>
              </a:ext>
            </a:extLst>
          </p:cNvPr>
          <p:cNvGraphicFramePr>
            <a:graphicFrameLocks noGrp="1"/>
          </p:cNvGraphicFramePr>
          <p:nvPr>
            <p:extLst>
              <p:ext uri="{D42A27DB-BD31-4B8C-83A1-F6EECF244321}">
                <p14:modId xmlns:p14="http://schemas.microsoft.com/office/powerpoint/2010/main" val="1692251174"/>
              </p:ext>
            </p:extLst>
          </p:nvPr>
        </p:nvGraphicFramePr>
        <p:xfrm>
          <a:off x="836612" y="1708207"/>
          <a:ext cx="10515600" cy="35966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616322828"/>
                    </a:ext>
                  </a:extLst>
                </a:gridCol>
                <a:gridCol w="5257800">
                  <a:extLst>
                    <a:ext uri="{9D8B030D-6E8A-4147-A177-3AD203B41FA5}">
                      <a16:colId xmlns:a16="http://schemas.microsoft.com/office/drawing/2014/main" val="3964923775"/>
                    </a:ext>
                  </a:extLst>
                </a:gridCol>
              </a:tblGrid>
              <a:tr h="370840">
                <a:tc>
                  <a:txBody>
                    <a:bodyPr/>
                    <a:lstStyle/>
                    <a:p>
                      <a:r>
                        <a:rPr lang="en-US" sz="2800" b="0" dirty="0">
                          <a:solidFill>
                            <a:schemeClr val="tx1"/>
                          </a:solidFill>
                        </a:rPr>
                        <a:t>Limited spot removal capability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rPr>
                        <a:t>Multiple tools for spot removal, including content-aware fill for removing objects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511594"/>
                  </a:ext>
                </a:extLst>
              </a:tr>
              <a:tr h="370840">
                <a:tc>
                  <a:txBody>
                    <a:bodyPr/>
                    <a:lstStyle/>
                    <a:p>
                      <a:r>
                        <a:rPr lang="en-US" sz="2800" dirty="0">
                          <a:solidFill>
                            <a:schemeClr val="tx1"/>
                          </a:solidFill>
                        </a:rPr>
                        <a:t>Sliders for vignetting make it easy</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t>Vignetting done manually or using actions (similar to macros)</a:t>
                      </a:r>
                    </a:p>
                    <a:p>
                      <a:endParaRPr lang="en-US" sz="2800" dirty="0"/>
                    </a:p>
                    <a:p>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9634650"/>
                  </a:ext>
                </a:extLst>
              </a:tr>
            </a:tbl>
          </a:graphicData>
        </a:graphic>
      </p:graphicFrame>
      <p:sp>
        <p:nvSpPr>
          <p:cNvPr id="12" name="Text Placeholder 3">
            <a:extLst>
              <a:ext uri="{FF2B5EF4-FFF2-40B4-BE49-F238E27FC236}">
                <a16:creationId xmlns:a16="http://schemas.microsoft.com/office/drawing/2014/main" id="{FA3ED584-B6BD-493C-9381-A9AB6C66E4D0}"/>
              </a:ext>
            </a:extLst>
          </p:cNvPr>
          <p:cNvSpPr txBox="1">
            <a:spLocks/>
          </p:cNvSpPr>
          <p:nvPr/>
        </p:nvSpPr>
        <p:spPr>
          <a:xfrm>
            <a:off x="839788" y="749338"/>
            <a:ext cx="5157787" cy="374060"/>
          </a:xfrm>
          <a:prstGeom prst="rect">
            <a:avLst/>
          </a:prstGeom>
          <a:solidFill>
            <a:srgbClr val="CEE4EE"/>
          </a:solidFill>
          <a:effectLst>
            <a:outerShdw blurRad="50800" dist="38100" dir="2700000" algn="tl" rotWithShape="0">
              <a:prstClr val="black">
                <a:alpha val="40000"/>
              </a:prstClr>
            </a:outerShdw>
          </a:effectLst>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LR</a:t>
            </a:r>
            <a:endParaRPr lang="en-US" dirty="0"/>
          </a:p>
        </p:txBody>
      </p:sp>
      <p:sp>
        <p:nvSpPr>
          <p:cNvPr id="13" name="Text Placeholder 5">
            <a:extLst>
              <a:ext uri="{FF2B5EF4-FFF2-40B4-BE49-F238E27FC236}">
                <a16:creationId xmlns:a16="http://schemas.microsoft.com/office/drawing/2014/main" id="{F776616D-523E-40E6-A6B7-153409A876B1}"/>
              </a:ext>
            </a:extLst>
          </p:cNvPr>
          <p:cNvSpPr txBox="1">
            <a:spLocks/>
          </p:cNvSpPr>
          <p:nvPr/>
        </p:nvSpPr>
        <p:spPr>
          <a:xfrm>
            <a:off x="6172200" y="749338"/>
            <a:ext cx="5183188" cy="374060"/>
          </a:xfrm>
          <a:prstGeom prst="rect">
            <a:avLst/>
          </a:prstGeom>
          <a:solidFill>
            <a:srgbClr val="CEE4EE"/>
          </a:solidFill>
          <a:effectLst>
            <a:outerShdw blurRad="50800" dist="38100" dir="2700000" algn="tl" rotWithShape="0">
              <a:prstClr val="black">
                <a:alpha val="40000"/>
              </a:prstClr>
            </a:outerShdw>
          </a:effectLst>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PS/PSE</a:t>
            </a:r>
            <a:endParaRPr lang="en-US" dirty="0"/>
          </a:p>
        </p:txBody>
      </p:sp>
      <p:sp>
        <p:nvSpPr>
          <p:cNvPr id="14" name="Footer Placeholder 13">
            <a:extLst>
              <a:ext uri="{FF2B5EF4-FFF2-40B4-BE49-F238E27FC236}">
                <a16:creationId xmlns:a16="http://schemas.microsoft.com/office/drawing/2014/main" id="{AF749D9B-C32E-41C0-9DEA-26A9EB84DC81}"/>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90562F04-58A1-4470-89E6-B5E542AC86F3}"/>
              </a:ext>
            </a:extLst>
          </p:cNvPr>
          <p:cNvSpPr>
            <a:spLocks noGrp="1"/>
          </p:cNvSpPr>
          <p:nvPr>
            <p:ph type="sldNum" sz="quarter" idx="12"/>
          </p:nvPr>
        </p:nvSpPr>
        <p:spPr/>
        <p:txBody>
          <a:bodyPr/>
          <a:lstStyle/>
          <a:p>
            <a:fld id="{67ADBC9F-EB1E-4BB9-8152-C03A3EF0A10F}" type="slidenum">
              <a:rPr lang="en-US" smtClean="0"/>
              <a:t>7</a:t>
            </a:fld>
            <a:endParaRPr lang="en-US"/>
          </a:p>
        </p:txBody>
      </p:sp>
    </p:spTree>
    <p:extLst>
      <p:ext uri="{BB962C8B-B14F-4D97-AF65-F5344CB8AC3E}">
        <p14:creationId xmlns:p14="http://schemas.microsoft.com/office/powerpoint/2010/main" val="138882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4DAE2A-CE01-4F3C-B436-C2C1C8368881}"/>
              </a:ext>
            </a:extLst>
          </p:cNvPr>
          <p:cNvSpPr>
            <a:spLocks noGrp="1"/>
          </p:cNvSpPr>
          <p:nvPr>
            <p:ph type="title"/>
          </p:nvPr>
        </p:nvSpPr>
        <p:spPr>
          <a:xfrm>
            <a:off x="838200" y="365125"/>
            <a:ext cx="10515600" cy="706029"/>
          </a:xfrm>
        </p:spPr>
        <p:txBody>
          <a:bodyPr/>
          <a:lstStyle/>
          <a:p>
            <a:r>
              <a:rPr lang="en-US" dirty="0"/>
              <a:t>Tone Control</a:t>
            </a:r>
          </a:p>
        </p:txBody>
      </p:sp>
      <p:pic>
        <p:nvPicPr>
          <p:cNvPr id="9" name="Picture 8" descr="Background pattern&#10;&#10;Description automatically generated">
            <a:extLst>
              <a:ext uri="{FF2B5EF4-FFF2-40B4-BE49-F238E27FC236}">
                <a16:creationId xmlns:a16="http://schemas.microsoft.com/office/drawing/2014/main" id="{ED60648A-D056-44D8-ADFF-95AA9D98B0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8377" y="1213936"/>
            <a:ext cx="6649055" cy="4145972"/>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DA885513-66E4-4371-8724-4E6F95F6FC75}"/>
              </a:ext>
            </a:extLst>
          </p:cNvPr>
          <p:cNvSpPr txBox="1"/>
          <p:nvPr/>
        </p:nvSpPr>
        <p:spPr>
          <a:xfrm>
            <a:off x="2023872" y="3047476"/>
            <a:ext cx="4902925" cy="646331"/>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dirty="0"/>
              <a:t>16-bar gray scale with full </a:t>
            </a:r>
          </a:p>
          <a:p>
            <a:pPr algn="ctr"/>
            <a:r>
              <a:rPr lang="en-US" dirty="0"/>
              <a:t>tonal range of black to white</a:t>
            </a:r>
          </a:p>
        </p:txBody>
      </p:sp>
      <p:pic>
        <p:nvPicPr>
          <p:cNvPr id="12" name="Picture 11" descr="Chart&#10;&#10;Description automatically generated">
            <a:extLst>
              <a:ext uri="{FF2B5EF4-FFF2-40B4-BE49-F238E27FC236}">
                <a16:creationId xmlns:a16="http://schemas.microsoft.com/office/drawing/2014/main" id="{73C85570-AC07-4B58-B71E-0AFD5650D88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4000" contrast="57000"/>
                    </a14:imgEffect>
                  </a14:imgLayer>
                </a14:imgProps>
              </a:ext>
            </a:extLst>
          </a:blip>
          <a:stretch>
            <a:fillRect/>
          </a:stretch>
        </p:blipFill>
        <p:spPr>
          <a:xfrm>
            <a:off x="7822008" y="2107623"/>
            <a:ext cx="4155140" cy="1879706"/>
          </a:xfrm>
          <a:prstGeom prst="rect">
            <a:avLst/>
          </a:prstGeom>
          <a:ln>
            <a:solidFill>
              <a:schemeClr val="tx1"/>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9048DA07-65DF-45F7-9623-230C35CF89B1}"/>
              </a:ext>
            </a:extLst>
          </p:cNvPr>
          <p:cNvSpPr txBox="1"/>
          <p:nvPr/>
        </p:nvSpPr>
        <p:spPr>
          <a:xfrm>
            <a:off x="8896835" y="4230624"/>
            <a:ext cx="2005485" cy="369332"/>
          </a:xfrm>
          <a:prstGeom prst="rect">
            <a:avLst/>
          </a:prstGeom>
          <a:noFill/>
        </p:spPr>
        <p:txBody>
          <a:bodyPr wrap="none" rtlCol="0">
            <a:spAutoFit/>
          </a:bodyPr>
          <a:lstStyle/>
          <a:p>
            <a:r>
              <a:rPr lang="en-US" dirty="0"/>
              <a:t>Tone control sliders</a:t>
            </a:r>
          </a:p>
        </p:txBody>
      </p:sp>
      <p:sp>
        <p:nvSpPr>
          <p:cNvPr id="3" name="Footer Placeholder 2">
            <a:extLst>
              <a:ext uri="{FF2B5EF4-FFF2-40B4-BE49-F238E27FC236}">
                <a16:creationId xmlns:a16="http://schemas.microsoft.com/office/drawing/2014/main" id="{E24C4B52-A29C-4E96-9ACB-B87D3F6892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FF4FAA-61A1-4385-91A5-A26292157FB2}"/>
              </a:ext>
            </a:extLst>
          </p:cNvPr>
          <p:cNvSpPr>
            <a:spLocks noGrp="1"/>
          </p:cNvSpPr>
          <p:nvPr>
            <p:ph type="sldNum" sz="quarter" idx="12"/>
          </p:nvPr>
        </p:nvSpPr>
        <p:spPr/>
        <p:txBody>
          <a:bodyPr/>
          <a:lstStyle/>
          <a:p>
            <a:fld id="{67ADBC9F-EB1E-4BB9-8152-C03A3EF0A10F}" type="slidenum">
              <a:rPr lang="en-US" smtClean="0"/>
              <a:t>8</a:t>
            </a:fld>
            <a:endParaRPr lang="en-US"/>
          </a:p>
        </p:txBody>
      </p:sp>
    </p:spTree>
    <p:extLst>
      <p:ext uri="{BB962C8B-B14F-4D97-AF65-F5344CB8AC3E}">
        <p14:creationId xmlns:p14="http://schemas.microsoft.com/office/powerpoint/2010/main" val="121514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8DF8-A55D-4941-B20F-30238B8F064A}"/>
              </a:ext>
            </a:extLst>
          </p:cNvPr>
          <p:cNvSpPr>
            <a:spLocks noGrp="1"/>
          </p:cNvSpPr>
          <p:nvPr>
            <p:ph type="title"/>
          </p:nvPr>
        </p:nvSpPr>
        <p:spPr>
          <a:xfrm>
            <a:off x="838200" y="146916"/>
            <a:ext cx="10515600" cy="777875"/>
          </a:xfrm>
        </p:spPr>
        <p:txBody>
          <a:bodyPr/>
          <a:lstStyle/>
          <a:p>
            <a:r>
              <a:rPr lang="en-US" dirty="0"/>
              <a:t>Brightness and Contrast</a:t>
            </a:r>
          </a:p>
        </p:txBody>
      </p:sp>
      <p:sp>
        <p:nvSpPr>
          <p:cNvPr id="5" name="TextBox 4">
            <a:extLst>
              <a:ext uri="{FF2B5EF4-FFF2-40B4-BE49-F238E27FC236}">
                <a16:creationId xmlns:a16="http://schemas.microsoft.com/office/drawing/2014/main" id="{8F5515F1-FD4A-4508-8004-0305091416CC}"/>
              </a:ext>
            </a:extLst>
          </p:cNvPr>
          <p:cNvSpPr txBox="1"/>
          <p:nvPr/>
        </p:nvSpPr>
        <p:spPr>
          <a:xfrm>
            <a:off x="930951" y="806772"/>
            <a:ext cx="6453918" cy="369332"/>
          </a:xfrm>
          <a:prstGeom prst="rect">
            <a:avLst/>
          </a:prstGeom>
          <a:noFill/>
        </p:spPr>
        <p:txBody>
          <a:bodyPr wrap="square">
            <a:spAutoFit/>
          </a:bodyPr>
          <a:lstStyle/>
          <a:p>
            <a:r>
              <a:rPr lang="en-US" dirty="0"/>
              <a:t>Small changes to brightness and contrast can make a big difference</a:t>
            </a:r>
          </a:p>
        </p:txBody>
      </p:sp>
      <p:pic>
        <p:nvPicPr>
          <p:cNvPr id="7" name="Picture 6" descr="Background pattern&#10;&#10;Description automatically generated">
            <a:extLst>
              <a:ext uri="{FF2B5EF4-FFF2-40B4-BE49-F238E27FC236}">
                <a16:creationId xmlns:a16="http://schemas.microsoft.com/office/drawing/2014/main" id="{527F1669-F24A-4AFD-911C-B0D216C535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69561" y="1429503"/>
            <a:ext cx="7051899" cy="1584611"/>
          </a:xfrm>
          <a:prstGeom prst="rect">
            <a:avLst/>
          </a:prstGeom>
          <a:ln>
            <a:solidFill>
              <a:schemeClr val="tx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CABF358A-7884-47A9-9330-AB4FF377A11F}"/>
              </a:ext>
            </a:extLst>
          </p:cNvPr>
          <p:cNvSpPr txBox="1"/>
          <p:nvPr/>
        </p:nvSpPr>
        <p:spPr>
          <a:xfrm>
            <a:off x="5344519" y="2240853"/>
            <a:ext cx="5488954" cy="646331"/>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dirty="0"/>
              <a:t>Exposure increased (+1.65).  If overused, can create loss of differentiation in </a:t>
            </a:r>
            <a:r>
              <a:rPr lang="en-US" dirty="0" err="1"/>
              <a:t>brights</a:t>
            </a:r>
            <a:r>
              <a:rPr lang="en-US" dirty="0"/>
              <a:t> or darks</a:t>
            </a:r>
          </a:p>
        </p:txBody>
      </p:sp>
      <p:pic>
        <p:nvPicPr>
          <p:cNvPr id="13" name="Picture 12" descr="Background pattern&#10;&#10;Description automatically generated">
            <a:extLst>
              <a:ext uri="{FF2B5EF4-FFF2-40B4-BE49-F238E27FC236}">
                <a16:creationId xmlns:a16="http://schemas.microsoft.com/office/drawing/2014/main" id="{C472A4E0-1C1A-441F-B1F0-875DCD40BE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69561" y="3931239"/>
            <a:ext cx="7051899" cy="1609725"/>
          </a:xfrm>
          <a:prstGeom prst="rect">
            <a:avLst/>
          </a:prstGeom>
          <a:ln>
            <a:solidFill>
              <a:schemeClr val="tx1"/>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086CCDFA-10DD-4791-A12E-44B97F505FF0}"/>
              </a:ext>
            </a:extLst>
          </p:cNvPr>
          <p:cNvSpPr txBox="1"/>
          <p:nvPr/>
        </p:nvSpPr>
        <p:spPr>
          <a:xfrm>
            <a:off x="4639444" y="5034199"/>
            <a:ext cx="6712131" cy="369332"/>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dirty="0"/>
              <a:t>Contrast increased (+52), driving more tones to appear black or white</a:t>
            </a:r>
          </a:p>
        </p:txBody>
      </p:sp>
      <p:sp>
        <p:nvSpPr>
          <p:cNvPr id="18" name="TextBox 17">
            <a:extLst>
              <a:ext uri="{FF2B5EF4-FFF2-40B4-BE49-F238E27FC236}">
                <a16:creationId xmlns:a16="http://schemas.microsoft.com/office/drawing/2014/main" id="{3C4717EB-006E-4D20-AF35-0D278B14B0EA}"/>
              </a:ext>
            </a:extLst>
          </p:cNvPr>
          <p:cNvSpPr txBox="1"/>
          <p:nvPr/>
        </p:nvSpPr>
        <p:spPr>
          <a:xfrm>
            <a:off x="508768" y="5599350"/>
            <a:ext cx="3442096" cy="646331"/>
          </a:xfrm>
          <a:prstGeom prst="rect">
            <a:avLst/>
          </a:prstGeom>
          <a:noFill/>
        </p:spPr>
        <p:txBody>
          <a:bodyPr wrap="none" rtlCol="0">
            <a:spAutoFit/>
          </a:bodyPr>
          <a:lstStyle/>
          <a:p>
            <a:r>
              <a:rPr lang="en-US" dirty="0"/>
              <a:t>Contrast disproportionately affects</a:t>
            </a:r>
            <a:br>
              <a:rPr lang="en-US" dirty="0"/>
            </a:br>
            <a:r>
              <a:rPr lang="en-US" dirty="0"/>
              <a:t>brightest and darkest tones</a:t>
            </a:r>
          </a:p>
        </p:txBody>
      </p:sp>
      <p:pic>
        <p:nvPicPr>
          <p:cNvPr id="19" name="Picture 18" descr="Chart&#10;&#10;Description automatically generated">
            <a:extLst>
              <a:ext uri="{FF2B5EF4-FFF2-40B4-BE49-F238E27FC236}">
                <a16:creationId xmlns:a16="http://schemas.microsoft.com/office/drawing/2014/main" id="{6A1C3387-1794-4D92-A371-984043F7453E}"/>
              </a:ext>
            </a:extLst>
          </p:cNvPr>
          <p:cNvPicPr>
            <a:picLocks noChangeAspect="1"/>
          </p:cNvPicPr>
          <p:nvPr/>
        </p:nvPicPr>
        <p:blipFill>
          <a:blip r:embed="rId4"/>
          <a:stretch>
            <a:fillRect/>
          </a:stretch>
        </p:blipFill>
        <p:spPr>
          <a:xfrm>
            <a:off x="508768" y="1430800"/>
            <a:ext cx="3590925" cy="1609725"/>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19" descr="Chart&#10;&#10;Description automatically generated">
            <a:extLst>
              <a:ext uri="{FF2B5EF4-FFF2-40B4-BE49-F238E27FC236}">
                <a16:creationId xmlns:a16="http://schemas.microsoft.com/office/drawing/2014/main" id="{BBBA4BF1-8859-40FA-B499-71DBB5FAC1FE}"/>
              </a:ext>
            </a:extLst>
          </p:cNvPr>
          <p:cNvPicPr>
            <a:picLocks noChangeAspect="1"/>
          </p:cNvPicPr>
          <p:nvPr/>
        </p:nvPicPr>
        <p:blipFill>
          <a:blip r:embed="rId5"/>
          <a:stretch>
            <a:fillRect/>
          </a:stretch>
        </p:blipFill>
        <p:spPr>
          <a:xfrm>
            <a:off x="517463" y="3951933"/>
            <a:ext cx="3590925" cy="1609725"/>
          </a:xfrm>
          <a:prstGeom prst="rect">
            <a:avLst/>
          </a:prstGeom>
          <a:ln>
            <a:solidFill>
              <a:schemeClr val="tx1"/>
            </a:solidFill>
          </a:ln>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A17BC5B7-F2D1-47EF-877B-989EC01B1A46}"/>
              </a:ext>
            </a:extLst>
          </p:cNvPr>
          <p:cNvSpPr txBox="1"/>
          <p:nvPr/>
        </p:nvSpPr>
        <p:spPr>
          <a:xfrm>
            <a:off x="517463" y="3040525"/>
            <a:ext cx="3364383" cy="646331"/>
          </a:xfrm>
          <a:prstGeom prst="rect">
            <a:avLst/>
          </a:prstGeom>
          <a:noFill/>
        </p:spPr>
        <p:txBody>
          <a:bodyPr wrap="none" rtlCol="0">
            <a:spAutoFit/>
          </a:bodyPr>
          <a:lstStyle/>
          <a:p>
            <a:r>
              <a:rPr lang="en-US" dirty="0"/>
              <a:t>Exposure brightens or</a:t>
            </a:r>
          </a:p>
          <a:p>
            <a:r>
              <a:rPr lang="en-US" dirty="0"/>
              <a:t>darkens uniformly across all tones</a:t>
            </a:r>
          </a:p>
        </p:txBody>
      </p:sp>
      <p:sp>
        <p:nvSpPr>
          <p:cNvPr id="3" name="Footer Placeholder 2">
            <a:extLst>
              <a:ext uri="{FF2B5EF4-FFF2-40B4-BE49-F238E27FC236}">
                <a16:creationId xmlns:a16="http://schemas.microsoft.com/office/drawing/2014/main" id="{E1684E88-F857-4CF9-8C4B-A34C758970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D88CC5-6A4B-43AF-B549-3F3357A096CF}"/>
              </a:ext>
            </a:extLst>
          </p:cNvPr>
          <p:cNvSpPr>
            <a:spLocks noGrp="1"/>
          </p:cNvSpPr>
          <p:nvPr>
            <p:ph type="sldNum" sz="quarter" idx="12"/>
          </p:nvPr>
        </p:nvSpPr>
        <p:spPr/>
        <p:txBody>
          <a:bodyPr/>
          <a:lstStyle/>
          <a:p>
            <a:fld id="{67ADBC9F-EB1E-4BB9-8152-C03A3EF0A10F}" type="slidenum">
              <a:rPr lang="en-US" smtClean="0"/>
              <a:t>9</a:t>
            </a:fld>
            <a:endParaRPr lang="en-US"/>
          </a:p>
        </p:txBody>
      </p:sp>
    </p:spTree>
    <p:extLst>
      <p:ext uri="{BB962C8B-B14F-4D97-AF65-F5344CB8AC3E}">
        <p14:creationId xmlns:p14="http://schemas.microsoft.com/office/powerpoint/2010/main" val="1876234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5171</TotalTime>
  <Words>1738</Words>
  <Application>Microsoft Office PowerPoint</Application>
  <PresentationFormat>Widescreen</PresentationFormat>
  <Paragraphs>246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Common Edits Using Adobe Lightroom</vt:lpstr>
      <vt:lpstr>Overview</vt:lpstr>
      <vt:lpstr>Topics</vt:lpstr>
      <vt:lpstr>PowerPoint Presentation</vt:lpstr>
      <vt:lpstr>LR vs. PS/PSE – Dashboard vs. Layers</vt:lpstr>
      <vt:lpstr>LR vs. PS/PSE</vt:lpstr>
      <vt:lpstr>LR vs. PS/PSE</vt:lpstr>
      <vt:lpstr>Tone Control</vt:lpstr>
      <vt:lpstr>Brightness and Contrast</vt:lpstr>
      <vt:lpstr>Highlights, Shadows, Whites, and Blacks</vt:lpstr>
      <vt:lpstr>Tone Control</vt:lpstr>
      <vt:lpstr>Another Tone Control Example</vt:lpstr>
      <vt:lpstr>Horizon and Perspective (Transform Tool)</vt:lpstr>
      <vt:lpstr>Transform Tool</vt:lpstr>
      <vt:lpstr>Another Transform Tool Example</vt:lpstr>
      <vt:lpstr>Spot Removal</vt:lpstr>
      <vt:lpstr>Masking (Adjustment Brush)</vt:lpstr>
      <vt:lpstr>Masking (Adjustment Brush)</vt:lpstr>
      <vt:lpstr>Masking</vt:lpstr>
      <vt:lpstr>Cropping</vt:lpstr>
      <vt:lpstr>Cropping</vt:lpstr>
      <vt:lpstr>Vignette</vt:lpstr>
      <vt:lpstr>One More…</vt:lpstr>
      <vt:lpstr>Lightroom Editing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Rosenbaum</dc:creator>
  <cp:lastModifiedBy>Nancy Rosenbaum</cp:lastModifiedBy>
  <cp:revision>23</cp:revision>
  <dcterms:created xsi:type="dcterms:W3CDTF">2021-07-08T04:56:12Z</dcterms:created>
  <dcterms:modified xsi:type="dcterms:W3CDTF">2021-08-11T04:27:28Z</dcterms:modified>
</cp:coreProperties>
</file>