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70" r:id="rId3"/>
    <p:sldId id="276" r:id="rId4"/>
    <p:sldId id="287" r:id="rId5"/>
    <p:sldId id="274" r:id="rId6"/>
    <p:sldId id="288" r:id="rId7"/>
    <p:sldId id="292" r:id="rId8"/>
    <p:sldId id="275" r:id="rId9"/>
    <p:sldId id="272" r:id="rId10"/>
    <p:sldId id="277" r:id="rId11"/>
    <p:sldId id="273" r:id="rId12"/>
    <p:sldId id="278" r:id="rId13"/>
    <p:sldId id="279" r:id="rId14"/>
    <p:sldId id="280" r:id="rId15"/>
    <p:sldId id="290" r:id="rId16"/>
    <p:sldId id="281" r:id="rId17"/>
    <p:sldId id="283" r:id="rId18"/>
    <p:sldId id="284" r:id="rId19"/>
    <p:sldId id="282" r:id="rId20"/>
    <p:sldId id="285" r:id="rId21"/>
    <p:sldId id="286" r:id="rId22"/>
    <p:sldId id="294" r:id="rId23"/>
    <p:sldId id="293" r:id="rId24"/>
    <p:sldId id="296" r:id="rId25"/>
    <p:sldId id="297" r:id="rId26"/>
    <p:sldId id="295" r:id="rId27"/>
    <p:sldId id="298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 autoAdjust="0"/>
    <p:restoredTop sz="94660"/>
  </p:normalViewPr>
  <p:slideViewPr>
    <p:cSldViewPr>
      <p:cViewPr>
        <p:scale>
          <a:sx n="100" d="100"/>
          <a:sy n="100" d="100"/>
        </p:scale>
        <p:origin x="-123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F6882-7ADA-4970-99D5-E588BB30DC9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AE82A-E5F3-456B-9EB6-45692908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7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3A02-4404-4E54-9ECD-E5DA5CDF5F21}" type="datetime1">
              <a:rPr lang="en-US" smtClean="0"/>
              <a:t>8/12/2014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6586-9C82-44E3-9B80-3EF8FBA3777E}" type="datetime1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1269-54F6-4012-8A3C-77A852822C3D}" type="datetime1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A6F-759B-4485-A9C9-5D78B4BE7395}" type="datetime1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4902-FBE9-4494-87EF-6275B3B01A7C}" type="datetime1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B81B-76AF-440E-89E0-287916811AFD}" type="datetime1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CE02-3F1D-42EB-8C62-4FE86C2EC06E}" type="datetime1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D72D-8310-4CD1-89AD-FD9CC4CA845A}" type="datetime1">
              <a:rPr lang="en-US" smtClean="0"/>
              <a:t>8/12/2014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3B63-1C44-4FB9-A1D9-5118D7115D5E}" type="datetime1">
              <a:rPr lang="en-US" smtClean="0"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5C-470F-4783-AF68-D5DE659DB4F5}" type="datetime1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D2126BA-735B-4B63-8F7D-02407D2EF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B9DA611-8C37-428D-B17C-7D7AA5D6D142}" type="datetime1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1C3125-75F5-4B13-945B-21D3E85FE6AA}" type="datetime1">
              <a:rPr lang="en-US" smtClean="0"/>
              <a:t>8/12/2014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2126BA-735B-4B63-8F7D-02407D2EF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elargonium" TargetMode="Externa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timescap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42785517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youtu.be/5WKU7gG_ApU?t=1m27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igital-photography-school.com/forum/how-i-took/10164-patterned-water-drop-shot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114736" cy="2301240"/>
          </a:xfrm>
        </p:spPr>
        <p:txBody>
          <a:bodyPr/>
          <a:lstStyle/>
          <a:p>
            <a:r>
              <a:rPr lang="en-US" dirty="0" smtClean="0"/>
              <a:t>GSFC Photo Club</a:t>
            </a:r>
            <a:br>
              <a:rPr lang="en-US" dirty="0" smtClean="0"/>
            </a:br>
            <a:r>
              <a:rPr lang="en-US" dirty="0" smtClean="0"/>
              <a:t>Extreme Shutter Speeds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7034550" cy="1752600"/>
          </a:xfrm>
        </p:spPr>
        <p:txBody>
          <a:bodyPr/>
          <a:lstStyle/>
          <a:p>
            <a:r>
              <a:rPr lang="en-US" dirty="0" smtClean="0"/>
              <a:t>Tyler Evans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5257800"/>
            <a:ext cx="8077200" cy="4572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Wednesday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 13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lang="en-US" sz="2000" dirty="0" smtClean="0">
                <a:solidFill>
                  <a:srgbClr val="FFFFFF"/>
                </a:solidFill>
              </a:rPr>
              <a:t>, </a:t>
            </a:r>
            <a:r>
              <a:rPr lang="en-US" sz="2000" dirty="0" smtClean="0">
                <a:solidFill>
                  <a:srgbClr val="FFFFFF"/>
                </a:solidFill>
              </a:rPr>
              <a:t>2014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C:\Users\tcevans1\Documents\Photo Club\datelin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47625"/>
            <a:ext cx="7905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Shutter Speed vs. Aperture (f/#)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 may notice that on your camera, the shutter speeds all change by about a factor of 2 </a:t>
            </a:r>
          </a:p>
          <a:p>
            <a:pPr lvl="1"/>
            <a:r>
              <a:rPr lang="en-US" dirty="0" smtClean="0"/>
              <a:t>1 second, 1/2, 1/4, 1/8, 1/15, 1/30, 1/60, 1/125, 1/250, 1/500, 1/1000, 1/2000, 1/4000</a:t>
            </a:r>
          </a:p>
          <a:p>
            <a:r>
              <a:rPr lang="en-US" dirty="0" smtClean="0"/>
              <a:t>The Apertures change by the </a:t>
            </a:r>
            <a:r>
              <a:rPr lang="en-US" dirty="0" err="1" smtClean="0"/>
              <a:t>sqrt</a:t>
            </a:r>
            <a:r>
              <a:rPr lang="en-US" dirty="0" smtClean="0"/>
              <a:t> of 2</a:t>
            </a:r>
          </a:p>
          <a:p>
            <a:pPr lvl="1"/>
            <a:r>
              <a:rPr lang="en-US" dirty="0" smtClean="0"/>
              <a:t>f/2.8, f/4, f/5.6, f/8, f/11, f/16</a:t>
            </a:r>
          </a:p>
          <a:p>
            <a:r>
              <a:rPr lang="en-US" dirty="0" smtClean="0"/>
              <a:t>If you increase the speed by 1 step, and decrease the f number by one step, the same amount of light gets into the camera</a:t>
            </a:r>
          </a:p>
          <a:p>
            <a:pPr lvl="1"/>
            <a:r>
              <a:rPr lang="en-US" dirty="0" smtClean="0"/>
              <a:t>1 second at f/5.6 = 1/2 second at f/4 = 1/4 second at f/2.8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Waterfall at various shutter speeds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267199"/>
            <a:ext cx="8839200" cy="22860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Set camera to Shutter Priority Mode (usually </a:t>
            </a:r>
            <a:r>
              <a:rPr lang="en-US" dirty="0"/>
              <a:t>“S” </a:t>
            </a:r>
            <a:r>
              <a:rPr lang="en-US" dirty="0" smtClean="0"/>
              <a:t>symbol) or manual (“M”)</a:t>
            </a:r>
          </a:p>
          <a:p>
            <a:r>
              <a:rPr lang="en-US" dirty="0" smtClean="0"/>
              <a:t>For slow shutter speeds, go with higher f/# to let in less light (f/big number)</a:t>
            </a:r>
          </a:p>
          <a:p>
            <a:r>
              <a:rPr lang="en-US" dirty="0" smtClean="0"/>
              <a:t>For extreme cases, or sunny days, put an ND filter on your lens for less light</a:t>
            </a:r>
          </a:p>
          <a:p>
            <a:r>
              <a:rPr lang="en-US" dirty="0" smtClean="0"/>
              <a:t>For slow shutter speeds, use tripod or set on a rock </a:t>
            </a:r>
          </a:p>
          <a:p>
            <a:r>
              <a:rPr lang="en-US" dirty="0" smtClean="0"/>
              <a:t>Use a remote or self-timer to eliminate camera shake of pressing button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848"/>
          <a:stretch/>
        </p:blipFill>
        <p:spPr bwMode="auto">
          <a:xfrm>
            <a:off x="5486400" y="1524000"/>
            <a:ext cx="2057400" cy="139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831"/>
          <a:stretch/>
        </p:blipFill>
        <p:spPr bwMode="auto">
          <a:xfrm>
            <a:off x="7315200" y="1524000"/>
            <a:ext cx="2057400" cy="139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49"/>
          <a:stretch/>
        </p:blipFill>
        <p:spPr bwMode="auto">
          <a:xfrm>
            <a:off x="1820332" y="1524000"/>
            <a:ext cx="1981437" cy="137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24"/>
          <a:stretch/>
        </p:blipFill>
        <p:spPr bwMode="auto">
          <a:xfrm>
            <a:off x="3657600" y="1524000"/>
            <a:ext cx="2057400" cy="13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959"/>
          <a:stretch/>
        </p:blipFill>
        <p:spPr bwMode="auto">
          <a:xfrm>
            <a:off x="59267" y="1524000"/>
            <a:ext cx="1998133" cy="138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2334" y="3124201"/>
            <a:ext cx="9101666" cy="914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en-US" u="sng" dirty="0" smtClean="0"/>
              <a:t>Shutter Speed in Seconds</a:t>
            </a:r>
          </a:p>
          <a:p>
            <a:pPr marL="36576" indent="0">
              <a:buNone/>
            </a:pPr>
            <a:r>
              <a:rPr lang="en-US" dirty="0" smtClean="0"/>
              <a:t> 1/800	  1/200	    1/30	     1/3	     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80200"/>
            <a:ext cx="3015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http://en.wikipedia.org/wiki/Shutter_speed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of thumb for camera shake</a:t>
            </a:r>
            <a:br>
              <a:rPr lang="en-US" dirty="0" smtClean="0"/>
            </a:br>
            <a:r>
              <a:rPr lang="en-US" dirty="0" smtClean="0"/>
              <a:t>Shutter speed = 1 / lens in 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the rule of thumb for how long of a shutter speed you can use is equal to the lens of the camera you are using</a:t>
            </a:r>
          </a:p>
          <a:p>
            <a:r>
              <a:rPr lang="en-US" dirty="0" smtClean="0"/>
              <a:t>For an 18-55mm lens set to 55 mm, a 1/50 second exposure could be used without a tripod</a:t>
            </a:r>
          </a:p>
          <a:p>
            <a:r>
              <a:rPr lang="en-US" dirty="0" smtClean="0"/>
              <a:t>For a zoomed in picture at 200mm, a 1/200 second exposure could be used without a tripod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shutter speeds for cars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7467600" cy="1935163"/>
          </a:xfrm>
        </p:spPr>
        <p:txBody>
          <a:bodyPr/>
          <a:lstStyle/>
          <a:p>
            <a:r>
              <a:rPr lang="en-US" dirty="0" smtClean="0"/>
              <a:t>Image on right was taken with slower shutter speed than the one on the left, creating longer streaks of light from car brake lights and headlights</a:t>
            </a:r>
            <a:endParaRPr lang="en-US" dirty="0"/>
          </a:p>
        </p:txBody>
      </p:sp>
      <p:pic>
        <p:nvPicPr>
          <p:cNvPr id="3078" name="Picture 6" descr="http://upload.wikimedia.org/wikipedia/commons/thumb/2/2e/E17_-_korte_sluitertijd.JPG/200px-E17_-_korte_sluitertij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2/25/E17_-_lange_sluitertijd.JPG/200px-E17_-_lange_sluiterti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31445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shutter speed for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70437"/>
            <a:ext cx="7467600" cy="140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Can be used to tell the story of past, present, and future in a game of pool</a:t>
            </a:r>
          </a:p>
          <a:p>
            <a:r>
              <a:rPr lang="en-US" dirty="0" smtClean="0"/>
              <a:t>This image was a 3 second exposure</a:t>
            </a:r>
            <a:endParaRPr lang="en-US" dirty="0"/>
          </a:p>
        </p:txBody>
      </p:sp>
      <p:pic>
        <p:nvPicPr>
          <p:cNvPr id="4098" name="Picture 2" descr="http://upload.wikimedia.org/wikipedia/en/thumb/2/24/Shutter_speed_pool.jpg/220px-Shutter_speed_p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140325" cy="34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3200"/>
            <a:ext cx="487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Light Painting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Painting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648200" cy="5181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Gjon</a:t>
            </a:r>
            <a:r>
              <a:rPr lang="en-US" dirty="0" smtClean="0"/>
              <a:t> </a:t>
            </a:r>
            <a:r>
              <a:rPr lang="en-US" dirty="0" err="1" smtClean="0"/>
              <a:t>Mili</a:t>
            </a:r>
            <a:r>
              <a:rPr lang="en-US" dirty="0" smtClean="0"/>
              <a:t>: Pioneered light painting in the 1930’s and 1940’s</a:t>
            </a:r>
          </a:p>
          <a:p>
            <a:pPr lvl="1"/>
            <a:r>
              <a:rPr lang="en-US" dirty="0" smtClean="0"/>
              <a:t>Worked with MIT to pioneer photoflash photography</a:t>
            </a:r>
          </a:p>
          <a:p>
            <a:pPr lvl="1"/>
            <a:r>
              <a:rPr lang="en-US" dirty="0" smtClean="0"/>
              <a:t>Attached lights to boots of ice skaters featured in LIFE magazine</a:t>
            </a:r>
          </a:p>
          <a:p>
            <a:pPr lvl="1"/>
            <a:r>
              <a:rPr lang="en-US" dirty="0" smtClean="0"/>
              <a:t>Photographed Pablo Picasso and Henri Matisse for LIFE Magazine painting light</a:t>
            </a:r>
            <a:endParaRPr lang="en-US" dirty="0"/>
          </a:p>
        </p:txBody>
      </p:sp>
      <p:pic>
        <p:nvPicPr>
          <p:cNvPr id="6146" name="Picture 2" descr="Figure Skater Carol Lynne by Light Painting Photographer Gjon Mi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523719"/>
            <a:ext cx="2067938" cy="263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gure Skater Carol Lynne by Light Painting Photographer Gjon Mi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738" y="1506584"/>
            <a:ext cx="2107931" cy="26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asso Draws a Centaur, Pablo Picasso by Light Painting Photographer Gjon Mi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2067938" cy="20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enri Matisse Light Painti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739" y="4343400"/>
            <a:ext cx="2046862" cy="209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Painting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153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Can either move the object or the camera, most are done by moving the object</a:t>
            </a:r>
          </a:p>
          <a:p>
            <a:r>
              <a:rPr lang="en-US" dirty="0" smtClean="0"/>
              <a:t>Common objects include sparklers, glow-sticks, LED lights, candles, colored flashlights, steel wool, etc. (safety first!)</a:t>
            </a:r>
          </a:p>
          <a:p>
            <a:pPr lvl="1"/>
            <a:r>
              <a:rPr lang="en-US" dirty="0" smtClean="0"/>
              <a:t>Safety first if swinging something that is on fire, for person swinging and for camera person and camera (goggles, long sleeves, long zoom,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Glow sticks on a string would be much safer</a:t>
            </a:r>
          </a:p>
          <a:p>
            <a:r>
              <a:rPr lang="en-US" dirty="0" smtClean="0"/>
              <a:t>Can be used to draw designs or spell out words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Painting Examples</a:t>
            </a:r>
            <a:endParaRPr lang="en-US" dirty="0"/>
          </a:p>
        </p:txBody>
      </p:sp>
      <p:pic>
        <p:nvPicPr>
          <p:cNvPr id="7170" name="Picture 2" descr="File:Light Painting 2 - Booyeembara Par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85928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Orb, spiral and silhoutt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399" y="1447800"/>
            <a:ext cx="285928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digital-photography-school.com/wp-content/uploads/2009/11/light-painting-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diziznewz.files.wordpress.com/2011/09/light-painting_4ad3bb2f2bcc3_hires-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859287" cy="18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fc08.deviantart.net/fs29/f/2008/157/b/1/Light_Painting___Heart_by_angstfool1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0042" y="3496733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lightpaintingphotography.com/wp-content/uploads/2010/12/cube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468" y="3491091"/>
            <a:ext cx="2827864" cy="1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full moon to 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41837"/>
            <a:ext cx="7696200" cy="132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Using a dark night and bright moon, you can move your camera during a long exposure to “paint” the moon across the sky</a:t>
            </a:r>
            <a:endParaRPr lang="en-US" dirty="0"/>
          </a:p>
        </p:txBody>
      </p:sp>
      <p:pic>
        <p:nvPicPr>
          <p:cNvPr id="5122" name="Picture 2" descr="http://upload.wikimedia.org/wikipedia/commons/thumb/b/b6/Full_moon_on_dark_night.JPG/1280px-Full_moon_on_dark_nigh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600" y="1295400"/>
            <a:ext cx="4755041" cy="31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Short shutter speeds to freeze motion</a:t>
            </a:r>
          </a:p>
          <a:p>
            <a:pPr lvl="1"/>
            <a:r>
              <a:rPr lang="en-US" dirty="0" smtClean="0"/>
              <a:t>Ex: water droplets falling into pool of water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Long shutter speeds to blur motion</a:t>
            </a:r>
          </a:p>
          <a:p>
            <a:pPr lvl="1"/>
            <a:r>
              <a:rPr lang="en-US" dirty="0" smtClean="0"/>
              <a:t>Ex: car headlights and brake lights, water flowing, light painting, time lapse photography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Light Scythe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153400" cy="132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Open source with plans online to build programmable LED light stick for light painting photography</a:t>
            </a:r>
            <a:endParaRPr lang="en-US" dirty="0"/>
          </a:p>
        </p:txBody>
      </p:sp>
      <p:pic>
        <p:nvPicPr>
          <p:cNvPr id="8194" name="Picture 2" descr="https://sites.google.com/site/mechatronicsguy/_/rsrc/1309261823264/lightscythe/LightScythe-sma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13386"/>
            <a:ext cx="5722192" cy="322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https://sites.google.com/site/mechatronicsguy/lightscythe</a:t>
            </a:r>
          </a:p>
        </p:txBody>
      </p:sp>
      <p:pic>
        <p:nvPicPr>
          <p:cNvPr id="8196" name="Picture 4" descr="https://sites.google.com/site/mechatronicsguy/_/rsrc/1309262084792/lightscythe/Pacman2.JPG?height=283&amp;width=4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413386"/>
            <a:ext cx="2133600" cy="15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ites.google.com/site/mechatronicsguy/_/rsrc/1309261881739/lightscythe/hardware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042887"/>
            <a:ext cx="2133600" cy="15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painting with a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7467600" cy="1020763"/>
          </a:xfrm>
        </p:spPr>
        <p:txBody>
          <a:bodyPr/>
          <a:lstStyle/>
          <a:p>
            <a:r>
              <a:rPr lang="en-US" dirty="0" smtClean="0"/>
              <a:t>Flight scythe, put LED strip on a remote control airplane and flew it over park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78055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25925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3200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Lapse Photography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Lapse Photography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524000"/>
            <a:ext cx="2857500" cy="2143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3752166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Blossoming </a:t>
            </a:r>
            <a:r>
              <a:rPr lang="en-US" sz="1200" dirty="0">
                <a:hlinkClick r:id="rId3" tooltip="Pelargonium"/>
              </a:rPr>
              <a:t>Pelargonium</a:t>
            </a:r>
            <a:r>
              <a:rPr lang="en-US" sz="1200" dirty="0"/>
              <a:t>. 2 hours are collapsed to a few seconds</a:t>
            </a:r>
            <a:endParaRPr lang="en-US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600200"/>
            <a:ext cx="5638800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Common subjects include</a:t>
            </a:r>
          </a:p>
          <a:p>
            <a:pPr lvl="1"/>
            <a:r>
              <a:rPr lang="en-US" dirty="0" smtClean="0"/>
              <a:t>Cloudscapes and star trails</a:t>
            </a:r>
          </a:p>
          <a:p>
            <a:pPr lvl="1"/>
            <a:r>
              <a:rPr lang="en-US" dirty="0" smtClean="0"/>
              <a:t>Plants growing or blossoming</a:t>
            </a:r>
          </a:p>
          <a:p>
            <a:pPr lvl="1"/>
            <a:r>
              <a:rPr lang="en-US" dirty="0" smtClean="0"/>
              <a:t>Evolution of a project</a:t>
            </a:r>
          </a:p>
          <a:p>
            <a:pPr lvl="1"/>
            <a:r>
              <a:rPr lang="en-US" dirty="0" smtClean="0"/>
              <a:t>People or cars in a city</a:t>
            </a:r>
          </a:p>
          <a:p>
            <a:r>
              <a:rPr lang="en-US" dirty="0" smtClean="0"/>
              <a:t>HDR </a:t>
            </a:r>
            <a:r>
              <a:rPr lang="en-US" dirty="0" err="1" smtClean="0"/>
              <a:t>timelapse</a:t>
            </a:r>
            <a:r>
              <a:rPr lang="en-US" dirty="0" smtClean="0"/>
              <a:t> (taking 3 photos of each scene exposed differently) enables light and dark subjects to show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6390" name="Picture 6" descr="http://www.cowboywithacamera.com/wp-content/uploads/2013/02/Star-Trails-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1" y="4393142"/>
            <a:ext cx="2819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Intervalometer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Intervalometer</a:t>
            </a:r>
            <a:r>
              <a:rPr lang="en-US" dirty="0" smtClean="0"/>
              <a:t> is a device which counts intervals of time. Can be used to activate a camera every 30 seconds for example</a:t>
            </a:r>
          </a:p>
          <a:p>
            <a:r>
              <a:rPr lang="en-US" dirty="0" smtClean="0"/>
              <a:t>Can be done through software on camera</a:t>
            </a:r>
          </a:p>
          <a:p>
            <a:r>
              <a:rPr lang="en-US" dirty="0" smtClean="0"/>
              <a:t>Magic Lantern is a 3</a:t>
            </a:r>
            <a:r>
              <a:rPr lang="en-US" baseline="30000" dirty="0" smtClean="0"/>
              <a:t>rd</a:t>
            </a:r>
            <a:r>
              <a:rPr lang="en-US" dirty="0" smtClean="0"/>
              <a:t> party firmware update for canon DSLR cameras and gives the user more settings such as an </a:t>
            </a:r>
            <a:r>
              <a:rPr lang="en-US" dirty="0" err="1" smtClean="0"/>
              <a:t>intervaolometer</a:t>
            </a:r>
            <a:r>
              <a:rPr lang="en-US" dirty="0" smtClean="0"/>
              <a:t>, bulb timer up to 8 hours, etc.</a:t>
            </a:r>
          </a:p>
          <a:p>
            <a:r>
              <a:rPr lang="en-US" dirty="0" smtClean="0"/>
              <a:t>Most Nikon cameras have built in </a:t>
            </a:r>
            <a:r>
              <a:rPr lang="en-US" dirty="0" err="1" smtClean="0"/>
              <a:t>intervalometers</a:t>
            </a:r>
            <a:endParaRPr lang="en-US" dirty="0" smtClean="0"/>
          </a:p>
          <a:p>
            <a:r>
              <a:rPr lang="en-US" dirty="0" smtClean="0"/>
              <a:t>They also sell external </a:t>
            </a:r>
            <a:r>
              <a:rPr lang="en-US" dirty="0" err="1" smtClean="0"/>
              <a:t>intervalometers</a:t>
            </a:r>
            <a:r>
              <a:rPr lang="en-US" dirty="0" smtClean="0"/>
              <a:t> that you can plug into your camera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Lapse Rigs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400800" cy="4754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convey motion, during a time lapse photo shoot, some people move their cameras very slowly and controlled at a constant speed</a:t>
            </a:r>
          </a:p>
          <a:p>
            <a:endParaRPr lang="en-US" dirty="0" smtClean="0"/>
          </a:p>
          <a:p>
            <a:r>
              <a:rPr lang="en-US" dirty="0" smtClean="0"/>
              <a:t>Low-tech solution is strapping your camera to a kitchen timer</a:t>
            </a:r>
          </a:p>
          <a:p>
            <a:endParaRPr lang="en-US" dirty="0" smtClean="0"/>
          </a:p>
          <a:p>
            <a:r>
              <a:rPr lang="en-US" dirty="0" smtClean="0"/>
              <a:t>People also build or buy rail systems to get a slow pan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7410" name="Picture 2" descr="https://c1.staticflickr.com/7/6202/6069214349_3402cd7f48_z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3200" y="457200"/>
            <a:ext cx="2514600" cy="319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encrypted-tbn0.gstatic.com/images?q=tbn:ANd9GcTTNX6nC-BnnZfyqNrV5iRnOff8LOix2uBJ-7MmVpuDkY9VGp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TimeScapes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7467600" cy="1524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TimeScapes</a:t>
            </a:r>
            <a:r>
              <a:rPr lang="en-US" dirty="0" smtClean="0"/>
              <a:t> (from astronomy photographer of the year, Tom Lowe)</a:t>
            </a:r>
          </a:p>
          <a:p>
            <a:r>
              <a:rPr lang="en-US" dirty="0">
                <a:hlinkClick r:id="rId2"/>
              </a:rPr>
              <a:t>http://www.timescapes.org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5364" name="Picture 4" descr="http://www.motionvfx.com/pliki/image/mBlog_PICTURES/June-12/tom-lo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3739" y="2743200"/>
            <a:ext cx="5520403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88668"/>
            <a:ext cx="716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vimeo.com/42785517</a:t>
            </a:r>
            <a:r>
              <a:rPr lang="en-US" dirty="0" smtClean="0"/>
              <a:t> for 2 minute trailer to </a:t>
            </a:r>
            <a:r>
              <a:rPr lang="en-US" dirty="0" err="1" smtClean="0"/>
              <a:t>TimeScapes</a:t>
            </a:r>
            <a:r>
              <a:rPr lang="en-US" dirty="0" smtClean="0"/>
              <a:t> movie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3200"/>
            <a:ext cx="5486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7467600" cy="2133600"/>
          </a:xfrm>
        </p:spPr>
        <p:txBody>
          <a:bodyPr/>
          <a:lstStyle/>
          <a:p>
            <a:r>
              <a:rPr lang="en-US" dirty="0" smtClean="0"/>
              <a:t>Photography is all about freezing time</a:t>
            </a:r>
          </a:p>
          <a:p>
            <a:r>
              <a:rPr lang="en-US" dirty="0" smtClean="0"/>
              <a:t>It’s all about how much time you want to freeze, from a thousandth of a second, to hours strung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3314" name="Picture 2" descr="http://www.the-scientist.com/images/library/Freezing%20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657599"/>
            <a:ext cx="2362200" cy="31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load.wikimedia.org/wikipedia/en/d/dd/The_Persistence_of_Mem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657596"/>
            <a:ext cx="4220669" cy="31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32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Fast Shutter Speed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High-Speed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124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Generally defined as greater than 128 frames per second</a:t>
            </a:r>
          </a:p>
          <a:p>
            <a:pPr lvl="1"/>
            <a:r>
              <a:rPr lang="en-US" dirty="0" smtClean="0"/>
              <a:t>Most DSLR’s only shoot up to 5 fps images</a:t>
            </a:r>
          </a:p>
          <a:p>
            <a:pPr lvl="1"/>
            <a:r>
              <a:rPr lang="en-US" dirty="0" smtClean="0"/>
              <a:t>Most DSLR’s shoot up to 60 fps video</a:t>
            </a:r>
          </a:p>
          <a:p>
            <a:r>
              <a:rPr lang="en-US" dirty="0" smtClean="0"/>
              <a:t>Can be used to show water droplets impacting water, fruit exploding, water balloons popping, etc.</a:t>
            </a:r>
          </a:p>
          <a:p>
            <a:pPr lvl="1"/>
            <a:r>
              <a:rPr lang="en-US" dirty="0" smtClean="0"/>
              <a:t>Bullet images are probably the most famous</a:t>
            </a:r>
          </a:p>
          <a:p>
            <a:r>
              <a:rPr lang="en-US" dirty="0" err="1" smtClean="0"/>
              <a:t>GoPro</a:t>
            </a:r>
            <a:r>
              <a:rPr lang="en-US" dirty="0" smtClean="0"/>
              <a:t> has Hero3+ for $300 that captures 10MP photos with 10fps burst, or 720p HD video at 120 fps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266" name="Picture 2" descr="http://2.bp.blogspot.com/_wN0myvL0Cps/TK7bchWvRvI/AAAAAAAABfU/wPHcf6gkgMc/s1600/w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1" y="4766959"/>
            <a:ext cx="3124200" cy="191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3.amazonaws.com/pbblogassets/uploads/2014/06/holding-the-wat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776" y="4800826"/>
            <a:ext cx="2548247" cy="19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Slow Mo Guys on YouTube</a:t>
            </a:r>
            <a:br>
              <a:rPr lang="en-US" dirty="0" smtClean="0"/>
            </a:br>
            <a:r>
              <a:rPr lang="en-US" sz="2200" dirty="0"/>
              <a:t>	</a:t>
            </a:r>
            <a:r>
              <a:rPr lang="en-US" sz="2200" dirty="0" smtClean="0"/>
              <a:t>3 minute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77000"/>
            <a:ext cx="7467600" cy="381000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sz="2000" dirty="0">
                <a:hlinkClick r:id="rId2"/>
              </a:rPr>
              <a:t>http://youtu.be/5WKU7gG_ApU?t=1m27s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781800" cy="489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Photograph Water Drops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13657"/>
            <a:ext cx="5183994" cy="578273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Don’t need fancy camera, but do need patience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Background ideas</a:t>
            </a:r>
          </a:p>
          <a:p>
            <a:pPr lvl="1"/>
            <a:r>
              <a:rPr lang="en-US" dirty="0" smtClean="0"/>
              <a:t>Nicely colored bowl, wider is better</a:t>
            </a:r>
          </a:p>
          <a:p>
            <a:pPr lvl="1"/>
            <a:r>
              <a:rPr lang="en-US" dirty="0" smtClean="0"/>
              <a:t>DVDs in bottom of bowl add reflections</a:t>
            </a:r>
          </a:p>
          <a:p>
            <a:pPr lvl="1"/>
            <a:r>
              <a:rPr lang="en-US" dirty="0" smtClean="0"/>
              <a:t>Oil ripples spread slower than water</a:t>
            </a:r>
          </a:p>
          <a:p>
            <a:pPr lvl="1"/>
            <a:r>
              <a:rPr lang="en-US" dirty="0" smtClean="0"/>
              <a:t>Milk makes better “crown” splashes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Before shot, hold a ruler where water drops would be to set and lock focus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Settings</a:t>
            </a:r>
          </a:p>
          <a:p>
            <a:pPr lvl="1"/>
            <a:r>
              <a:rPr lang="en-US" dirty="0" smtClean="0"/>
              <a:t>Shutter Speed – Fast to freeze motion (~1/500)</a:t>
            </a:r>
          </a:p>
          <a:p>
            <a:pPr lvl="1"/>
            <a:r>
              <a:rPr lang="en-US" dirty="0" smtClean="0"/>
              <a:t>Aperture – big opening to let in light and blur background (f/2.4)</a:t>
            </a:r>
          </a:p>
          <a:p>
            <a:pPr lvl="1"/>
            <a:r>
              <a:rPr lang="en-US" dirty="0" smtClean="0"/>
              <a:t>Focal length – Close, with macro lens if possible</a:t>
            </a:r>
          </a:p>
          <a:p>
            <a:pPr lvl="1"/>
            <a:r>
              <a:rPr lang="en-US" dirty="0" smtClean="0"/>
              <a:t>Tripod, not for shake but for repeatable shots</a:t>
            </a:r>
          </a:p>
          <a:p>
            <a:pPr lvl="1"/>
            <a:r>
              <a:rPr lang="en-US" dirty="0" smtClean="0"/>
              <a:t>Burst mode if possible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Need lots of light with fast shutter speed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Method for dropping water</a:t>
            </a:r>
          </a:p>
          <a:p>
            <a:pPr lvl="1"/>
            <a:r>
              <a:rPr lang="en-US" dirty="0" smtClean="0"/>
              <a:t>Hand dropper or turkey baster</a:t>
            </a:r>
          </a:p>
          <a:p>
            <a:pPr lvl="1"/>
            <a:r>
              <a:rPr lang="en-US" dirty="0" smtClean="0"/>
              <a:t>Water bottle with loose cap or punched hole</a:t>
            </a:r>
          </a:p>
          <a:p>
            <a:pPr lvl="1"/>
            <a:r>
              <a:rPr lang="en-US" dirty="0" smtClean="0"/>
              <a:t>Dripping faucet</a:t>
            </a:r>
          </a:p>
          <a:p>
            <a:pPr lvl="1"/>
            <a:r>
              <a:rPr lang="en-US" dirty="0" smtClean="0"/>
              <a:t>Dripping rag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96390"/>
            <a:ext cx="8763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2"/>
              </a:rPr>
              <a:t>http://</a:t>
            </a:r>
            <a:r>
              <a:rPr lang="en-US" sz="1050" dirty="0" smtClean="0">
                <a:hlinkClick r:id="rId2"/>
              </a:rPr>
              <a:t>digital-photography-school.com/forum/how-i-took/10164-patterned-water-drop-shots.html</a:t>
            </a:r>
            <a:r>
              <a:rPr lang="en-US" sz="1050" dirty="0" smtClean="0"/>
              <a:t>	(user </a:t>
            </a:r>
            <a:r>
              <a:rPr lang="en-US" sz="1050" dirty="0" err="1" smtClean="0"/>
              <a:t>Aperthetic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212279" y="762000"/>
            <a:ext cx="3698794" cy="2667000"/>
            <a:chOff x="6985000" y="762000"/>
            <a:chExt cx="1960763" cy="1451522"/>
          </a:xfrm>
        </p:grpSpPr>
        <p:pic>
          <p:nvPicPr>
            <p:cNvPr id="27" name="Picture 2" descr="Drop!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762000"/>
              <a:ext cx="1935363" cy="1451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985000" y="763601"/>
              <a:ext cx="1074777" cy="176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Canon </a:t>
              </a:r>
              <a:r>
                <a:rPr lang="en-US" sz="1400" dirty="0" err="1" smtClean="0"/>
                <a:t>Powershot</a:t>
              </a:r>
              <a:r>
                <a:rPr lang="en-US" sz="1400" dirty="0" smtClean="0"/>
                <a:t> G9</a:t>
              </a:r>
              <a:endParaRPr lang="en-US" sz="1400" dirty="0"/>
            </a:p>
          </p:txBody>
        </p:sp>
      </p:grpSp>
      <p:pic>
        <p:nvPicPr>
          <p:cNvPr id="29" name="Picture 18" descr="Water-Droplets-Photography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4538" y="3581400"/>
            <a:ext cx="1896535" cy="24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water droplet photograph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375" y="3581400"/>
            <a:ext cx="1615983" cy="24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 smtClean="0"/>
              <a:t>More Water photo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9" descr="Photobucke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825" y="4953000"/>
            <a:ext cx="2749525" cy="17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66816" y="1143000"/>
            <a:ext cx="2781535" cy="2057402"/>
            <a:chOff x="4717867" y="1447287"/>
            <a:chExt cx="2538933" cy="1864064"/>
          </a:xfrm>
        </p:grpSpPr>
        <p:pic>
          <p:nvPicPr>
            <p:cNvPr id="7" name="Picture 11" descr="Water play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867" y="1447287"/>
              <a:ext cx="2538933" cy="1690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717867" y="2820742"/>
              <a:ext cx="2330056" cy="49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Plastic dog bowl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0" y="3124200"/>
            <a:ext cx="3048000" cy="1828800"/>
            <a:chOff x="6654800" y="4191000"/>
            <a:chExt cx="2057400" cy="1219200"/>
          </a:xfrm>
        </p:grpSpPr>
        <p:pic>
          <p:nvPicPr>
            <p:cNvPr id="10" name="Picture 7" descr="http://farm3.static.flickr.com/2186/2198816833_d9dae60c94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00" y="4191000"/>
              <a:ext cx="1877536" cy="11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654800" y="5040868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Martini Glass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79776" y="4943475"/>
            <a:ext cx="276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DVDs in bottom of bowl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03688" y="1143000"/>
            <a:ext cx="2620608" cy="3534651"/>
            <a:chOff x="4724399" y="2234144"/>
            <a:chExt cx="2057400" cy="2633622"/>
          </a:xfrm>
        </p:grpSpPr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012" y="2234144"/>
              <a:ext cx="1969949" cy="2633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724399" y="2234144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Colored Rocks</a:t>
              </a:r>
              <a:endParaRPr lang="en-US" dirty="0"/>
            </a:p>
          </p:txBody>
        </p:sp>
      </p:grpSp>
      <p:pic>
        <p:nvPicPr>
          <p:cNvPr id="17" name="Picture 16" descr="Disco b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99407"/>
            <a:ext cx="2667000" cy="400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8125" y="2366520"/>
            <a:ext cx="267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Clear Wine Glass wrapped in colored foil</a:t>
            </a:r>
            <a:endParaRPr lang="en-US" sz="16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692" y="4932805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57175" y="5486400"/>
            <a:ext cx="2667000" cy="8570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Final Tip: Don’t get your camera wet! Zoom a little if you need to be farther away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33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32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Slow Shutter Speed (&gt; 1 second)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Shutter Speed vs. Aperture (f/#)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you decrease the amount of time your shutter is open by a factor of 2, half the light gets in</a:t>
            </a:r>
          </a:p>
          <a:p>
            <a:pPr lvl="1"/>
            <a:r>
              <a:rPr lang="en-US" dirty="0" smtClean="0"/>
              <a:t>Ex: Go from shutter speed of 1 second, to 1/2 second, to 1/4 second</a:t>
            </a:r>
          </a:p>
          <a:p>
            <a:r>
              <a:rPr lang="en-US" dirty="0" smtClean="0"/>
              <a:t>If you decrease the area of your aperture size by a factor of 2, half the light gets in</a:t>
            </a:r>
          </a:p>
          <a:p>
            <a:pPr lvl="1"/>
            <a:r>
              <a:rPr lang="en-US" dirty="0" smtClean="0"/>
              <a:t>*Remember: 	f/small number = big hole    = more light </a:t>
            </a:r>
            <a:br>
              <a:rPr lang="en-US" dirty="0" smtClean="0"/>
            </a:br>
            <a:r>
              <a:rPr lang="en-US" dirty="0" smtClean="0"/>
              <a:t>                    	f/big number    = small hole = less light</a:t>
            </a:r>
          </a:p>
          <a:p>
            <a:pPr lvl="1"/>
            <a:r>
              <a:rPr lang="en-US" dirty="0" smtClean="0"/>
              <a:t>Area = pi * radius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Go from f/2.8 to f/4 to f/5.6 (increase by </a:t>
            </a:r>
            <a:r>
              <a:rPr lang="en-US" dirty="0" err="1" smtClean="0"/>
              <a:t>sqrt</a:t>
            </a:r>
            <a:r>
              <a:rPr lang="en-US" dirty="0" smtClean="0"/>
              <a:t> of 2)</a:t>
            </a:r>
          </a:p>
          <a:p>
            <a:pPr lvl="1"/>
            <a:r>
              <a:rPr lang="en-US" dirty="0" smtClean="0"/>
              <a:t>(2.8</a:t>
            </a:r>
            <a:r>
              <a:rPr lang="en-US" baseline="30000" dirty="0" smtClean="0"/>
              <a:t>2</a:t>
            </a:r>
            <a:r>
              <a:rPr lang="en-US" dirty="0" smtClean="0"/>
              <a:t> = 8) to (4</a:t>
            </a:r>
            <a:r>
              <a:rPr lang="en-US" baseline="30000" dirty="0" smtClean="0"/>
              <a:t>2</a:t>
            </a:r>
            <a:r>
              <a:rPr lang="en-US" dirty="0" smtClean="0"/>
              <a:t> = 16) to (5.6</a:t>
            </a:r>
            <a:r>
              <a:rPr lang="en-US" baseline="30000" dirty="0" smtClean="0"/>
              <a:t>2</a:t>
            </a:r>
            <a:r>
              <a:rPr lang="en-US" dirty="0" smtClean="0"/>
              <a:t> = 32)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26BA-735B-4B63-8F7D-02407D2EF9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1671</TotalTime>
  <Words>1124</Words>
  <Application>Microsoft Office PowerPoint</Application>
  <PresentationFormat>On-screen Show (4:3)</PresentationFormat>
  <Paragraphs>160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Technic</vt:lpstr>
      <vt:lpstr>GSFC Photo Club Extreme Shutter Speeds</vt:lpstr>
      <vt:lpstr>Overview</vt:lpstr>
      <vt:lpstr>Fast Shutter Speed  </vt:lpstr>
      <vt:lpstr>High-Speed Photography</vt:lpstr>
      <vt:lpstr>Slow Mo Guys on YouTube  3 minute video</vt:lpstr>
      <vt:lpstr>How to Photograph Water Drops</vt:lpstr>
      <vt:lpstr>More Water photo examples</vt:lpstr>
      <vt:lpstr>Slow Shutter Speed (&gt; 1 second)</vt:lpstr>
      <vt:lpstr>Shutter Speed vs. Aperture (f/#) Concept</vt:lpstr>
      <vt:lpstr>Shutter Speed vs. Aperture (f/#) Application</vt:lpstr>
      <vt:lpstr>Waterfall at various shutter speeds</vt:lpstr>
      <vt:lpstr>Rule of thumb for camera shake Shutter speed = 1 / lens in mm</vt:lpstr>
      <vt:lpstr>Slow shutter speeds for cars</vt:lpstr>
      <vt:lpstr>Slow shutter speed for sports</vt:lpstr>
      <vt:lpstr>Light Painting</vt:lpstr>
      <vt:lpstr>Light Painting History</vt:lpstr>
      <vt:lpstr>Light Painting Technique</vt:lpstr>
      <vt:lpstr>Light Painting Examples</vt:lpstr>
      <vt:lpstr>Using the full moon to paint</vt:lpstr>
      <vt:lpstr>Open Source Light Scythe</vt:lpstr>
      <vt:lpstr>Light painting with a plane</vt:lpstr>
      <vt:lpstr>Time Lapse Photography</vt:lpstr>
      <vt:lpstr>Time Lapse Photography</vt:lpstr>
      <vt:lpstr>Intervalometer</vt:lpstr>
      <vt:lpstr>Time Lapse Rigs</vt:lpstr>
      <vt:lpstr>TimeScapes</vt:lpstr>
      <vt:lpstr>Conclusion</vt:lpstr>
      <vt:lpstr>Freezing Time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GSFC Photo Club Photo Slideshow</dc:title>
  <dc:creator>HTPC_User</dc:creator>
  <cp:lastModifiedBy>Evans, Tyler C. (GSFC-551.0)</cp:lastModifiedBy>
  <cp:revision>76</cp:revision>
  <dcterms:created xsi:type="dcterms:W3CDTF">2013-05-06T21:35:11Z</dcterms:created>
  <dcterms:modified xsi:type="dcterms:W3CDTF">2014-08-13T15:34:14Z</dcterms:modified>
</cp:coreProperties>
</file>