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  <p:sldId id="260" r:id="rId3"/>
    <p:sldId id="261" r:id="rId4"/>
    <p:sldId id="262" r:id="rId5"/>
    <p:sldId id="258" r:id="rId6"/>
    <p:sldId id="264" r:id="rId7"/>
    <p:sldId id="256" r:id="rId8"/>
    <p:sldId id="266" r:id="rId9"/>
    <p:sldId id="268" r:id="rId10"/>
    <p:sldId id="267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63" autoAdjust="0"/>
    <p:restoredTop sz="94660"/>
  </p:normalViewPr>
  <p:slideViewPr>
    <p:cSldViewPr snapToGrid="0">
      <p:cViewPr varScale="1">
        <p:scale>
          <a:sx n="124" d="100"/>
          <a:sy n="124" d="100"/>
        </p:scale>
        <p:origin x="144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B3C6B-4711-452E-8D59-EEFA728DAF5A}" type="datetimeFigureOut">
              <a:rPr lang="en-US" smtClean="0"/>
              <a:t>10/10/19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139FB-B958-433D-B6C8-C96807EB53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54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B3C6B-4711-452E-8D59-EEFA728DAF5A}" type="datetimeFigureOut">
              <a:rPr lang="en-US" smtClean="0"/>
              <a:t>10/10/19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139FB-B958-433D-B6C8-C96807EB53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2854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B3C6B-4711-452E-8D59-EEFA728DAF5A}" type="datetimeFigureOut">
              <a:rPr lang="en-US" smtClean="0"/>
              <a:t>10/10/19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139FB-B958-433D-B6C8-C96807EB53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031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B3C6B-4711-452E-8D59-EEFA728DAF5A}" type="datetimeFigureOut">
              <a:rPr lang="en-US" smtClean="0"/>
              <a:t>10/10/19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139FB-B958-433D-B6C8-C96807EB53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1114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B3C6B-4711-452E-8D59-EEFA728DAF5A}" type="datetimeFigureOut">
              <a:rPr lang="en-US" smtClean="0"/>
              <a:t>10/10/19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139FB-B958-433D-B6C8-C96807EB53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6901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B3C6B-4711-452E-8D59-EEFA728DAF5A}" type="datetimeFigureOut">
              <a:rPr lang="en-US" smtClean="0"/>
              <a:t>10/10/19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139FB-B958-433D-B6C8-C96807EB53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431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9861" y="365126"/>
            <a:ext cx="6986679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B3C6B-4711-452E-8D59-EEFA728DAF5A}" type="datetimeFigureOut">
              <a:rPr lang="en-US" smtClean="0"/>
              <a:t>10/10/19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139FB-B958-433D-B6C8-C96807EB53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9258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B3C6B-4711-452E-8D59-EEFA728DAF5A}" type="datetimeFigureOut">
              <a:rPr lang="en-US" smtClean="0"/>
              <a:t>10/10/19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139FB-B958-433D-B6C8-C96807EB53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8698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B3C6B-4711-452E-8D59-EEFA728DAF5A}" type="datetimeFigureOut">
              <a:rPr lang="en-US" smtClean="0"/>
              <a:t>10/10/19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139FB-B958-433D-B6C8-C96807EB53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845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B3C6B-4711-452E-8D59-EEFA728DAF5A}" type="datetimeFigureOut">
              <a:rPr lang="en-US" smtClean="0"/>
              <a:t>10/10/19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139FB-B958-433D-B6C8-C96807EB53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22838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B3C6B-4711-452E-8D59-EEFA728DAF5A}" type="datetimeFigureOut">
              <a:rPr lang="en-US" smtClean="0"/>
              <a:t>10/10/19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139FB-B958-433D-B6C8-C96807EB53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7569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9862" y="365126"/>
            <a:ext cx="6985488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0B3C6B-4711-452E-8D59-EEFA728DAF5A}" type="datetimeFigureOut">
              <a:rPr lang="en-US" smtClean="0"/>
              <a:t>10/10/19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4139FB-B958-433D-B6C8-C96807EB53B8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/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730" y="365126"/>
            <a:ext cx="1218406" cy="11557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680144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2019 Membership Meeting</a:t>
            </a:r>
          </a:p>
        </p:txBody>
      </p:sp>
    </p:spTree>
    <p:extLst>
      <p:ext uri="{BB962C8B-B14F-4D97-AF65-F5344CB8AC3E}">
        <p14:creationId xmlns:p14="http://schemas.microsoft.com/office/powerpoint/2010/main" val="35355477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Coming Attractions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4039" y="1488333"/>
            <a:ext cx="7886700" cy="4120898"/>
          </a:xfrm>
        </p:spPr>
        <p:txBody>
          <a:bodyPr>
            <a:normAutofit/>
          </a:bodyPr>
          <a:lstStyle/>
          <a:p>
            <a:r>
              <a:rPr lang="en-US" b="1" dirty="0"/>
              <a:t>SHOWCASE!  Two days – November 13 and 14</a:t>
            </a:r>
          </a:p>
          <a:p>
            <a:pPr lvl="1"/>
            <a:r>
              <a:rPr lang="en-US" dirty="0"/>
              <a:t>Building 28 atrium</a:t>
            </a:r>
          </a:p>
          <a:p>
            <a:pPr lvl="1"/>
            <a:r>
              <a:rPr lang="en-US" dirty="0"/>
              <a:t>Reception for friends and family on November 13 and pizza for lunch on November 14</a:t>
            </a:r>
          </a:p>
          <a:p>
            <a:pPr lvl="1"/>
            <a:r>
              <a:rPr lang="en-US" dirty="0"/>
              <a:t>People’s Choice Awards for Best Image and Best Collection</a:t>
            </a:r>
          </a:p>
          <a:p>
            <a:pPr lvl="1"/>
            <a:r>
              <a:rPr lang="en-US" dirty="0"/>
              <a:t>Professional judging &amp; awards</a:t>
            </a:r>
          </a:p>
          <a:p>
            <a:r>
              <a:rPr lang="en-US" dirty="0"/>
              <a:t>More great meetings, Snap and Shares, field trips, exhibits, and workshops</a:t>
            </a:r>
          </a:p>
          <a:p>
            <a:r>
              <a:rPr lang="en-US" dirty="0"/>
              <a:t>MPA events and classes</a:t>
            </a:r>
          </a:p>
        </p:txBody>
      </p:sp>
      <p:sp>
        <p:nvSpPr>
          <p:cNvPr id="4" name="Rectangle 3"/>
          <p:cNvSpPr/>
          <p:nvPr/>
        </p:nvSpPr>
        <p:spPr>
          <a:xfrm>
            <a:off x="579428" y="5609230"/>
            <a:ext cx="7862089" cy="646331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n-US" sz="3600" dirty="0">
                <a:solidFill>
                  <a:srgbClr val="00B0F0"/>
                </a:solidFill>
                <a:latin typeface="Broadway" panose="04040905080B02020502" pitchFamily="82" charset="0"/>
              </a:rPr>
              <a:t>What else would you like to do?</a:t>
            </a:r>
          </a:p>
        </p:txBody>
      </p:sp>
    </p:spTree>
    <p:extLst>
      <p:ext uri="{BB962C8B-B14F-4D97-AF65-F5344CB8AC3E}">
        <p14:creationId xmlns:p14="http://schemas.microsoft.com/office/powerpoint/2010/main" val="21322102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58411" y="382711"/>
            <a:ext cx="7886700" cy="1325563"/>
          </a:xfrm>
        </p:spPr>
        <p:txBody>
          <a:bodyPr/>
          <a:lstStyle/>
          <a:p>
            <a:r>
              <a:rPr lang="en-US" dirty="0"/>
              <a:t>Current Board (Executive Committee) Members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5594" y="2090057"/>
            <a:ext cx="6564573" cy="4086906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President		Nancy Rosenbaum</a:t>
            </a:r>
          </a:p>
          <a:p>
            <a:pPr marL="0" indent="0">
              <a:buNone/>
            </a:pPr>
            <a:r>
              <a:rPr lang="en-US" dirty="0"/>
              <a:t>Vice President	Dave </a:t>
            </a:r>
            <a:r>
              <a:rPr lang="en-US" dirty="0" err="1"/>
              <a:t>Schaible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Secretary		Kristin Rutkowski</a:t>
            </a:r>
          </a:p>
          <a:p>
            <a:pPr marL="0" indent="0">
              <a:buNone/>
            </a:pPr>
            <a:r>
              <a:rPr lang="en-US" dirty="0"/>
              <a:t>Treasurer		Scott Hull</a:t>
            </a:r>
          </a:p>
          <a:p>
            <a:pPr marL="0" indent="0">
              <a:buNone/>
            </a:pPr>
            <a:r>
              <a:rPr lang="en-US" dirty="0"/>
              <a:t>Webmaster		Karen Smale</a:t>
            </a:r>
          </a:p>
        </p:txBody>
      </p:sp>
    </p:spTree>
    <p:extLst>
      <p:ext uri="{BB962C8B-B14F-4D97-AF65-F5344CB8AC3E}">
        <p14:creationId xmlns:p14="http://schemas.microsoft.com/office/powerpoint/2010/main" val="32960163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2018-2019 Special Chairs/Coordinators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Picnic			Kimberly Engle	</a:t>
            </a:r>
          </a:p>
          <a:p>
            <a:pPr marL="0" indent="0">
              <a:buNone/>
            </a:pPr>
            <a:r>
              <a:rPr lang="en-US" dirty="0"/>
              <a:t>Field Trips		Brent Warner </a:t>
            </a:r>
          </a:p>
          <a:p>
            <a:pPr marL="0" indent="0">
              <a:buNone/>
            </a:pPr>
            <a:r>
              <a:rPr lang="en-US" dirty="0"/>
              <a:t>Building 1 Exhibits	Wayne Robinson	</a:t>
            </a:r>
          </a:p>
          <a:p>
            <a:pPr marL="0" indent="0">
              <a:buNone/>
            </a:pPr>
            <a:r>
              <a:rPr lang="en-US" dirty="0"/>
              <a:t>Showcase		Kristin Rutkowski</a:t>
            </a:r>
          </a:p>
          <a:p>
            <a:pPr marL="0" indent="0">
              <a:buNone/>
            </a:pPr>
            <a:r>
              <a:rPr lang="en-US" dirty="0"/>
              <a:t>Education		Bill Dusterwald	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98651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2019 Election Slate of Officers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8895" y="1829883"/>
            <a:ext cx="7906455" cy="410142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President		Kristin Rutkowski</a:t>
            </a:r>
          </a:p>
          <a:p>
            <a:pPr marL="0" indent="0">
              <a:buNone/>
            </a:pPr>
            <a:r>
              <a:rPr lang="en-US" dirty="0"/>
              <a:t>Vice President	Dave </a:t>
            </a:r>
            <a:r>
              <a:rPr lang="en-US" dirty="0" err="1"/>
              <a:t>Schaible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Secretary		</a:t>
            </a:r>
            <a:r>
              <a:rPr lang="en-US" dirty="0" err="1"/>
              <a:t>Tumkur</a:t>
            </a:r>
            <a:r>
              <a:rPr lang="en-US" dirty="0"/>
              <a:t> Raghuram (Raghu)</a:t>
            </a:r>
          </a:p>
          <a:p>
            <a:pPr marL="0" indent="0">
              <a:buNone/>
            </a:pPr>
            <a:r>
              <a:rPr lang="en-US" dirty="0"/>
              <a:t>Treasurer		Scott Hull</a:t>
            </a:r>
          </a:p>
          <a:p>
            <a:pPr marL="0" indent="0">
              <a:buNone/>
            </a:pPr>
            <a:r>
              <a:rPr lang="en-US" dirty="0"/>
              <a:t>Webmaster		Karen Smale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3600" i="1" dirty="0">
                <a:solidFill>
                  <a:srgbClr val="FF0000"/>
                </a:solidFill>
              </a:rPr>
              <a:t>Additional nominations from the floor?</a:t>
            </a:r>
          </a:p>
        </p:txBody>
      </p:sp>
    </p:spTree>
    <p:extLst>
      <p:ext uri="{BB962C8B-B14F-4D97-AF65-F5344CB8AC3E}">
        <p14:creationId xmlns:p14="http://schemas.microsoft.com/office/powerpoint/2010/main" val="33480516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Membership as of 10/2019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2302615"/>
              </p:ext>
            </p:extLst>
          </p:nvPr>
        </p:nvGraphicFramePr>
        <p:xfrm>
          <a:off x="1722001" y="2139141"/>
          <a:ext cx="5361186" cy="316738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569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837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2050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 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FY 2018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FY 2019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Total Membership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59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Badged Members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54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Family Members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Retired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Civil Servants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Contractors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37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Other (Intern)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765773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Finances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2475540"/>
              </p:ext>
            </p:extLst>
          </p:nvPr>
        </p:nvGraphicFramePr>
        <p:xfrm>
          <a:off x="1265493" y="2186712"/>
          <a:ext cx="5681217" cy="263956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2249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562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FY 2019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</a:rPr>
                        <a:t>Starting Balance</a:t>
                      </a:r>
                      <a:endParaRPr lang="en-US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$1704</a:t>
                      </a:r>
                      <a:r>
                        <a:rPr lang="en-US" sz="2000" b="1" baseline="30000" dirty="0">
                          <a:effectLst/>
                        </a:rPr>
                        <a:t>1</a:t>
                      </a:r>
                      <a:endParaRPr lang="en-US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Dues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$295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Equipment Purchase (green screen)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($80)</a:t>
                      </a:r>
                      <a:r>
                        <a:rPr lang="en-US" sz="2000" baseline="30000" dirty="0">
                          <a:effectLst/>
                        </a:rPr>
                        <a:t>2</a:t>
                      </a:r>
                      <a:endParaRPr lang="en-US" sz="2000" baseline="30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Picnic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($182)</a:t>
                      </a:r>
                      <a:r>
                        <a:rPr lang="en-US" sz="2000" baseline="30000" dirty="0">
                          <a:effectLst/>
                        </a:rPr>
                        <a:t>3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Showcase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($69)</a:t>
                      </a:r>
                      <a:r>
                        <a:rPr lang="en-US" sz="2000" baseline="30000" dirty="0">
                          <a:effectLst/>
                        </a:rPr>
                        <a:t>3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MPA Membership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($150)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</a:rPr>
                        <a:t>Ending Balance</a:t>
                      </a:r>
                      <a:endParaRPr lang="en-US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$1790</a:t>
                      </a:r>
                      <a:r>
                        <a:rPr lang="en-US" sz="2000" b="1" baseline="30000" dirty="0">
                          <a:effectLst/>
                        </a:rPr>
                        <a:t>1</a:t>
                      </a:r>
                      <a:endParaRPr lang="en-US" sz="2000" b="1" baseline="30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194215" y="1473028"/>
            <a:ext cx="5061257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Our fiscal year runs 10/31/2018 to 10/30/2019</a:t>
            </a:r>
            <a:b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Annual dues are $5 (no</a:t>
            </a:r>
            <a:r>
              <a:rPr kumimoji="0" lang="en-US" altLang="en-US" sz="20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change for FY 2020)</a:t>
            </a: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194215" y="4970298"/>
            <a:ext cx="7321135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000" baseline="30000" dirty="0">
                <a:ea typeface="Calibri" panose="020F0502020204030204" pitchFamily="34" charset="0"/>
                <a:cs typeface="Times New Roman" panose="02020603050405020304" pitchFamily="18" charset="0"/>
              </a:rPr>
              <a:t>1  </a:t>
            </a:r>
            <a:r>
              <a:rPr lang="en-US" alt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Includes some dues (paid before FY start)</a:t>
            </a:r>
            <a:br>
              <a:rPr lang="en-US" alt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altLang="en-US" sz="2000" baseline="30000" dirty="0">
                <a:ea typeface="Calibri" panose="020F0502020204030204" pitchFamily="34" charset="0"/>
                <a:cs typeface="Times New Roman" panose="02020603050405020304" pitchFamily="18" charset="0"/>
              </a:rPr>
              <a:t>2  </a:t>
            </a:r>
            <a:r>
              <a:rPr lang="en-US" alt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Includes supplies for Riversdale exhibit</a:t>
            </a:r>
            <a:br>
              <a:rPr lang="en-US" alt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altLang="en-US" sz="2000" baseline="30000" dirty="0">
                <a:ea typeface="Calibri" panose="020F0502020204030204" pitchFamily="34" charset="0"/>
                <a:cs typeface="Times New Roman" panose="02020603050405020304" pitchFamily="18" charset="0"/>
              </a:rPr>
              <a:t>3  </a:t>
            </a:r>
            <a:r>
              <a:rPr lang="en-US" alt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Club subsidized some expenses, but attendees absorbed most costs</a:t>
            </a:r>
            <a:endParaRPr lang="en-US" altLang="en-US" sz="2000" dirty="0"/>
          </a:p>
        </p:txBody>
      </p:sp>
    </p:spTree>
    <p:extLst>
      <p:ext uri="{BB962C8B-B14F-4D97-AF65-F5344CB8AC3E}">
        <p14:creationId xmlns:p14="http://schemas.microsoft.com/office/powerpoint/2010/main" val="36181792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2018-2019 Accomplishments</a:t>
            </a:r>
          </a:p>
        </p:txBody>
      </p:sp>
      <p:sp>
        <p:nvSpPr>
          <p:cNvPr id="6" name="Text Placeholder 6"/>
          <p:cNvSpPr txBox="1">
            <a:spLocks/>
          </p:cNvSpPr>
          <p:nvPr/>
        </p:nvSpPr>
        <p:spPr>
          <a:xfrm>
            <a:off x="1689705" y="1483885"/>
            <a:ext cx="2530797" cy="44767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800" b="1" dirty="0"/>
              <a:t>Monthly Meetings (9)</a:t>
            </a:r>
          </a:p>
        </p:txBody>
      </p:sp>
      <p:sp>
        <p:nvSpPr>
          <p:cNvPr id="7" name="Content Placeholder 7"/>
          <p:cNvSpPr txBox="1">
            <a:spLocks/>
          </p:cNvSpPr>
          <p:nvPr/>
        </p:nvSpPr>
        <p:spPr>
          <a:xfrm>
            <a:off x="1689705" y="1931560"/>
            <a:ext cx="2530797" cy="3821390"/>
          </a:xfrm>
          <a:prstGeom prst="rect">
            <a:avLst/>
          </a:prstGeom>
          <a:ln>
            <a:solidFill>
              <a:schemeClr val="accent1">
                <a:lumMod val="75000"/>
              </a:schemeClr>
            </a:solidFill>
          </a:ln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en-US" sz="1400" dirty="0"/>
              <a:t>Photographer's Journey</a:t>
            </a:r>
          </a:p>
          <a:p>
            <a:pPr marL="0"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en-US" sz="1400" dirty="0"/>
              <a:t>Light Sculpting</a:t>
            </a:r>
          </a:p>
          <a:p>
            <a:pPr marL="0"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en-US" sz="1400" dirty="0"/>
              <a:t>Experience an Eclipse from the Sky</a:t>
            </a:r>
          </a:p>
          <a:p>
            <a:pPr marL="0"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en-US" sz="1400" dirty="0"/>
              <a:t>Minimalism</a:t>
            </a:r>
          </a:p>
          <a:p>
            <a:pPr marL="0"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en-US" sz="1400" dirty="0"/>
              <a:t>What Makes a Good Competition Photo</a:t>
            </a:r>
          </a:p>
          <a:p>
            <a:pPr marL="0"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en-US" sz="1400" dirty="0"/>
              <a:t>Kaleidoscope Images</a:t>
            </a:r>
          </a:p>
          <a:p>
            <a:pPr marL="0"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en-US" sz="1400" dirty="0"/>
              <a:t>Compose and Crop</a:t>
            </a:r>
          </a:p>
          <a:p>
            <a:pPr marL="0"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en-US" sz="1400" dirty="0"/>
              <a:t>Drawing from Photographs</a:t>
            </a:r>
          </a:p>
          <a:p>
            <a:pPr marL="0"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en-US" sz="1400" dirty="0"/>
              <a:t>Flickr</a:t>
            </a:r>
          </a:p>
          <a:p>
            <a:pPr marL="0"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en-US" sz="1200" i="1" dirty="0"/>
              <a:t>(January shutdown, so no meeting)</a:t>
            </a:r>
          </a:p>
          <a:p>
            <a:pPr marL="0"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None/>
            </a:pPr>
            <a:endParaRPr lang="en-US" sz="1400" dirty="0"/>
          </a:p>
        </p:txBody>
      </p:sp>
      <p:sp>
        <p:nvSpPr>
          <p:cNvPr id="8" name="Text Placeholder 6"/>
          <p:cNvSpPr txBox="1">
            <a:spLocks/>
          </p:cNvSpPr>
          <p:nvPr/>
        </p:nvSpPr>
        <p:spPr>
          <a:xfrm>
            <a:off x="4609504" y="1483885"/>
            <a:ext cx="2530797" cy="46196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800" b="1" dirty="0"/>
              <a:t>Snap and Shares (9)</a:t>
            </a:r>
          </a:p>
        </p:txBody>
      </p:sp>
      <p:sp>
        <p:nvSpPr>
          <p:cNvPr id="9" name="Content Placeholder 7"/>
          <p:cNvSpPr txBox="1">
            <a:spLocks/>
          </p:cNvSpPr>
          <p:nvPr/>
        </p:nvSpPr>
        <p:spPr>
          <a:xfrm>
            <a:off x="4609504" y="1945848"/>
            <a:ext cx="2530797" cy="3807102"/>
          </a:xfrm>
          <a:prstGeom prst="rect">
            <a:avLst/>
          </a:prstGeom>
          <a:ln>
            <a:solidFill>
              <a:schemeClr val="accent1">
                <a:lumMod val="75000"/>
              </a:schemeClr>
            </a:solidFill>
          </a:ln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en-US" sz="1400" dirty="0"/>
              <a:t>Silhouettes &amp; Shadows</a:t>
            </a:r>
          </a:p>
          <a:p>
            <a:pPr marL="0"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en-US" sz="1400" dirty="0"/>
              <a:t>Wood</a:t>
            </a:r>
          </a:p>
          <a:p>
            <a:pPr marL="0"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en-US" sz="1400" dirty="0"/>
              <a:t>Minimalism</a:t>
            </a:r>
          </a:p>
          <a:p>
            <a:pPr marL="0"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en-US" sz="1400" dirty="0"/>
              <a:t>Shoot it 5 Ways</a:t>
            </a:r>
          </a:p>
          <a:p>
            <a:pPr marL="0"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en-US" sz="1400" dirty="0"/>
              <a:t>Symmetry</a:t>
            </a:r>
          </a:p>
          <a:p>
            <a:pPr marL="0"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en-US" sz="1400" dirty="0"/>
              <a:t>Things with Wings</a:t>
            </a:r>
          </a:p>
          <a:p>
            <a:pPr marL="0"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en-US" sz="1400" dirty="0"/>
              <a:t>Fruits &amp; Vegetables</a:t>
            </a:r>
          </a:p>
          <a:p>
            <a:pPr marL="0"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en-US" sz="1400" dirty="0"/>
              <a:t>Weather</a:t>
            </a:r>
          </a:p>
          <a:p>
            <a:pPr marL="0"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en-US" sz="1400" dirty="0"/>
              <a:t>Street Photography (Oct)</a:t>
            </a:r>
          </a:p>
          <a:p>
            <a:pPr marL="0"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None/>
            </a:pPr>
            <a:endParaRPr lang="en-US" sz="1400" dirty="0"/>
          </a:p>
          <a:p>
            <a:pPr marL="0"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en-US" sz="1200" i="1" dirty="0"/>
              <a:t>(January shutdown, so no meeting)</a:t>
            </a:r>
          </a:p>
          <a:p>
            <a:pPr marL="0"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None/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8475274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2018-2019 Accomplishments</a:t>
            </a:r>
          </a:p>
        </p:txBody>
      </p:sp>
      <p:sp>
        <p:nvSpPr>
          <p:cNvPr id="10" name="Text Placeholder 6"/>
          <p:cNvSpPr txBox="1">
            <a:spLocks/>
          </p:cNvSpPr>
          <p:nvPr/>
        </p:nvSpPr>
        <p:spPr>
          <a:xfrm>
            <a:off x="1273998" y="1459707"/>
            <a:ext cx="3359870" cy="461963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anchor="ctr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800" b="1" dirty="0"/>
              <a:t>Photo Field Trips (9)</a:t>
            </a:r>
          </a:p>
        </p:txBody>
      </p:sp>
      <p:sp>
        <p:nvSpPr>
          <p:cNvPr id="11" name="Content Placeholder 7"/>
          <p:cNvSpPr txBox="1">
            <a:spLocks/>
          </p:cNvSpPr>
          <p:nvPr/>
        </p:nvSpPr>
        <p:spPr>
          <a:xfrm>
            <a:off x="1273997" y="1921670"/>
            <a:ext cx="3359870" cy="2684762"/>
          </a:xfrm>
          <a:prstGeom prst="rect">
            <a:avLst/>
          </a:prstGeom>
          <a:ln>
            <a:solidFill>
              <a:schemeClr val="accent1">
                <a:lumMod val="75000"/>
              </a:schemeClr>
            </a:solidFill>
          </a:ln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en-US" sz="1400" dirty="0"/>
              <a:t>Kite Festival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en-US" sz="1400" dirty="0"/>
              <a:t>UMD Golf Course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en-US" sz="1400" dirty="0"/>
              <a:t>Osprey Bird Banding at Patuxent River Park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en-US" sz="1400" dirty="0"/>
              <a:t>Ospreys at North Beach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en-US" sz="1400" dirty="0"/>
              <a:t>Monuments at Night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en-US" sz="1400" dirty="0"/>
              <a:t>Kenilworth Aquatic Gardens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en-US" sz="1400" dirty="0"/>
              <a:t>Fashion Photography workshop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en-US" sz="1400" dirty="0"/>
              <a:t>Sunset Sail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en-US" sz="1400" dirty="0"/>
              <a:t>Goddard Car Show</a:t>
            </a:r>
          </a:p>
        </p:txBody>
      </p:sp>
      <p:sp>
        <p:nvSpPr>
          <p:cNvPr id="12" name="Text Placeholder 6"/>
          <p:cNvSpPr txBox="1">
            <a:spLocks/>
          </p:cNvSpPr>
          <p:nvPr/>
        </p:nvSpPr>
        <p:spPr>
          <a:xfrm>
            <a:off x="4843192" y="1453083"/>
            <a:ext cx="2530797" cy="46196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800" b="1" dirty="0"/>
              <a:t>Building 1 Exhibits (7)</a:t>
            </a:r>
          </a:p>
        </p:txBody>
      </p:sp>
      <p:sp>
        <p:nvSpPr>
          <p:cNvPr id="13" name="Content Placeholder 7"/>
          <p:cNvSpPr txBox="1">
            <a:spLocks/>
          </p:cNvSpPr>
          <p:nvPr/>
        </p:nvSpPr>
        <p:spPr>
          <a:xfrm>
            <a:off x="4843192" y="1915047"/>
            <a:ext cx="2530797" cy="1860508"/>
          </a:xfrm>
          <a:prstGeom prst="rect">
            <a:avLst/>
          </a:prstGeom>
          <a:ln>
            <a:solidFill>
              <a:schemeClr val="accent1">
                <a:lumMod val="75000"/>
              </a:schemeClr>
            </a:solidFill>
          </a:ln>
        </p:spPr>
        <p:txBody>
          <a:bodyPr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en-US" sz="1400" dirty="0"/>
              <a:t>Curves</a:t>
            </a:r>
          </a:p>
          <a:p>
            <a:pPr marL="0"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en-US" sz="1400" dirty="0"/>
              <a:t>Sunrise/Sunset</a:t>
            </a:r>
          </a:p>
          <a:p>
            <a:pPr marL="0"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en-US" sz="1400" dirty="0"/>
              <a:t>Nighttime</a:t>
            </a:r>
          </a:p>
          <a:p>
            <a:pPr marL="0"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en-US" sz="1400" dirty="0"/>
              <a:t>Field Trips</a:t>
            </a:r>
          </a:p>
          <a:p>
            <a:pPr marL="0"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en-US" sz="1400" dirty="0"/>
              <a:t>Frame within a Frame</a:t>
            </a:r>
          </a:p>
          <a:p>
            <a:pPr marL="0"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en-US" sz="1400" dirty="0"/>
              <a:t>Body Parts</a:t>
            </a:r>
          </a:p>
          <a:p>
            <a:pPr marL="0"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en-US" sz="1400" dirty="0"/>
              <a:t>Black &amp; White</a:t>
            </a:r>
          </a:p>
          <a:p>
            <a:pPr marL="0"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None/>
            </a:pPr>
            <a:endParaRPr lang="en-US" sz="1400" dirty="0"/>
          </a:p>
        </p:txBody>
      </p:sp>
      <p:sp>
        <p:nvSpPr>
          <p:cNvPr id="14" name="Text Placeholder 6"/>
          <p:cNvSpPr txBox="1">
            <a:spLocks/>
          </p:cNvSpPr>
          <p:nvPr/>
        </p:nvSpPr>
        <p:spPr>
          <a:xfrm>
            <a:off x="1273996" y="4606432"/>
            <a:ext cx="3359870" cy="46196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800" b="1" dirty="0"/>
              <a:t>Special Events (5)</a:t>
            </a:r>
          </a:p>
        </p:txBody>
      </p:sp>
      <p:sp>
        <p:nvSpPr>
          <p:cNvPr id="15" name="Content Placeholder 7"/>
          <p:cNvSpPr txBox="1">
            <a:spLocks/>
          </p:cNvSpPr>
          <p:nvPr/>
        </p:nvSpPr>
        <p:spPr>
          <a:xfrm>
            <a:off x="1273997" y="5061769"/>
            <a:ext cx="3359870" cy="1362420"/>
          </a:xfrm>
          <a:prstGeom prst="rect">
            <a:avLst/>
          </a:prstGeom>
          <a:ln>
            <a:solidFill>
              <a:schemeClr val="accent1">
                <a:lumMod val="75000"/>
              </a:schemeClr>
            </a:solidFill>
          </a:ln>
        </p:spPr>
        <p:txBody>
          <a:bodyPr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en-US" sz="1400" dirty="0"/>
              <a:t>Showcase</a:t>
            </a:r>
          </a:p>
          <a:p>
            <a:pPr marL="0"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en-US" sz="1400" dirty="0"/>
              <a:t>Club picnic</a:t>
            </a:r>
          </a:p>
          <a:p>
            <a:pPr marL="0"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en-US" sz="1400" dirty="0"/>
              <a:t>Silhouettes &amp; Shadows Workshop</a:t>
            </a:r>
          </a:p>
          <a:p>
            <a:pPr marL="0"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en-US" sz="1400" dirty="0"/>
              <a:t>Intern Orientation</a:t>
            </a:r>
          </a:p>
          <a:p>
            <a:pPr marL="0"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en-US" sz="1400" dirty="0"/>
              <a:t>Course: Intro to Digital Photography</a:t>
            </a:r>
          </a:p>
          <a:p>
            <a:pPr marL="0"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None/>
            </a:pPr>
            <a:endParaRPr lang="en-US" sz="1400" dirty="0"/>
          </a:p>
        </p:txBody>
      </p:sp>
      <p:sp>
        <p:nvSpPr>
          <p:cNvPr id="9" name="Text Placeholder 6">
            <a:extLst>
              <a:ext uri="{FF2B5EF4-FFF2-40B4-BE49-F238E27FC236}">
                <a16:creationId xmlns:a16="http://schemas.microsoft.com/office/drawing/2014/main" id="{30DA7A62-AF45-5548-8B7C-74CD3BD8E8F0}"/>
              </a:ext>
            </a:extLst>
          </p:cNvPr>
          <p:cNvSpPr txBox="1">
            <a:spLocks/>
          </p:cNvSpPr>
          <p:nvPr/>
        </p:nvSpPr>
        <p:spPr>
          <a:xfrm>
            <a:off x="4843192" y="4101717"/>
            <a:ext cx="2530797" cy="46196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800" b="1" dirty="0"/>
              <a:t>External Exhibits (2)</a:t>
            </a:r>
          </a:p>
        </p:txBody>
      </p:sp>
      <p:sp>
        <p:nvSpPr>
          <p:cNvPr id="16" name="Content Placeholder 7">
            <a:extLst>
              <a:ext uri="{FF2B5EF4-FFF2-40B4-BE49-F238E27FC236}">
                <a16:creationId xmlns:a16="http://schemas.microsoft.com/office/drawing/2014/main" id="{74D6FC0F-CA88-CA45-94F4-D3D117493169}"/>
              </a:ext>
            </a:extLst>
          </p:cNvPr>
          <p:cNvSpPr txBox="1">
            <a:spLocks/>
          </p:cNvSpPr>
          <p:nvPr/>
        </p:nvSpPr>
        <p:spPr>
          <a:xfrm>
            <a:off x="4843192" y="4563681"/>
            <a:ext cx="2530797" cy="1860508"/>
          </a:xfrm>
          <a:prstGeom prst="rect">
            <a:avLst/>
          </a:prstGeom>
          <a:ln>
            <a:solidFill>
              <a:schemeClr val="accent1">
                <a:lumMod val="75000"/>
              </a:schemeClr>
            </a:solidFill>
          </a:ln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en-US" sz="1400" dirty="0"/>
              <a:t>Riversdale Mansion</a:t>
            </a:r>
          </a:p>
          <a:p>
            <a:pPr marL="0"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en-US" sz="1400" dirty="0"/>
              <a:t>Greenbelt Arts Center</a:t>
            </a:r>
          </a:p>
          <a:p>
            <a:pPr marL="0"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None/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1042095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MPA 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Club joined Maryland Photography Alliance 8/17/2018</a:t>
            </a:r>
          </a:p>
          <a:p>
            <a:pPr lvl="1"/>
            <a:r>
              <a:rPr lang="en-US" dirty="0"/>
              <a:t>One time cost of $150; monthly meetings in Baltimore</a:t>
            </a:r>
          </a:p>
          <a:p>
            <a:r>
              <a:rPr lang="en-US" dirty="0"/>
              <a:t>“Street Photography: What the Masters Can Teach Us”, 10/13/2018, 2 members attended </a:t>
            </a:r>
          </a:p>
          <a:p>
            <a:r>
              <a:rPr lang="en-US" dirty="0"/>
              <a:t>Odyssey of Light Seminar, 4/27/2019, 5 members attended </a:t>
            </a:r>
          </a:p>
          <a:p>
            <a:r>
              <a:rPr lang="en-US" dirty="0"/>
              <a:t>Contests</a:t>
            </a:r>
          </a:p>
          <a:p>
            <a:pPr lvl="1"/>
            <a:r>
              <a:rPr lang="en-US" dirty="0"/>
              <a:t>2018 Nancy Honorable Mention, 2 images exhibited</a:t>
            </a:r>
          </a:p>
          <a:p>
            <a:pPr lvl="1"/>
            <a:r>
              <a:rPr lang="en-US" dirty="0"/>
              <a:t>2019 3 images exhibited, back to back shows</a:t>
            </a:r>
          </a:p>
          <a:p>
            <a:r>
              <a:rPr lang="en-US" dirty="0"/>
              <a:t>Judges Training: Keith Chamberlin completed training, Bill </a:t>
            </a:r>
            <a:r>
              <a:rPr lang="en-US" dirty="0" err="1"/>
              <a:t>Dusterwald</a:t>
            </a:r>
            <a:r>
              <a:rPr lang="en-US" dirty="0"/>
              <a:t> is in training now</a:t>
            </a:r>
          </a:p>
          <a:p>
            <a:r>
              <a:rPr lang="en-US" dirty="0"/>
              <a:t>Travelling Exhibit: two images on a rotating basis</a:t>
            </a:r>
          </a:p>
          <a:p>
            <a:r>
              <a:rPr lang="en-US" dirty="0"/>
              <a:t>Reimbursement to the club: $97.69</a:t>
            </a:r>
          </a:p>
        </p:txBody>
      </p:sp>
    </p:spTree>
    <p:extLst>
      <p:ext uri="{BB962C8B-B14F-4D97-AF65-F5344CB8AC3E}">
        <p14:creationId xmlns:p14="http://schemas.microsoft.com/office/powerpoint/2010/main" val="7937547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243</TotalTime>
  <Words>438</Words>
  <Application>Microsoft Macintosh PowerPoint</Application>
  <PresentationFormat>On-screen Show (4:3)</PresentationFormat>
  <Paragraphs>137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Broadway</vt:lpstr>
      <vt:lpstr>Calibri</vt:lpstr>
      <vt:lpstr>Calibri Light</vt:lpstr>
      <vt:lpstr>Office Theme</vt:lpstr>
      <vt:lpstr>2019 Membership Meeting</vt:lpstr>
      <vt:lpstr>Current Board (Executive Committee) Members</vt:lpstr>
      <vt:lpstr>2018-2019 Special Chairs/Coordinators</vt:lpstr>
      <vt:lpstr>2019 Election Slate of Officers</vt:lpstr>
      <vt:lpstr>Membership as of 10/2019</vt:lpstr>
      <vt:lpstr>Finances</vt:lpstr>
      <vt:lpstr>2018-2019 Accomplishments</vt:lpstr>
      <vt:lpstr>2018-2019 Accomplishments</vt:lpstr>
      <vt:lpstr>MPA Overview</vt:lpstr>
      <vt:lpstr>Coming Attractions</vt:lpstr>
    </vt:vector>
  </TitlesOfParts>
  <Company>HPES ACES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Rosenbaum, Nancy B. (GSFC-400.0)[ASRC RESEARCH &amp; TECHNOLOGY SOLUTIONS]</dc:creator>
  <cp:lastModifiedBy>Smale, Karen M. (GSFC-606.1)[ADNET SYSTEMS INC]</cp:lastModifiedBy>
  <cp:revision>32</cp:revision>
  <dcterms:created xsi:type="dcterms:W3CDTF">2016-10-07T18:52:31Z</dcterms:created>
  <dcterms:modified xsi:type="dcterms:W3CDTF">2019-10-10T17:26:05Z</dcterms:modified>
</cp:coreProperties>
</file>