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1" r:id="rId5"/>
    <p:sldId id="263" r:id="rId6"/>
    <p:sldId id="258" r:id="rId7"/>
    <p:sldId id="259" r:id="rId8"/>
    <p:sldId id="262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4"/>
    <p:restoredTop sz="94014"/>
  </p:normalViewPr>
  <p:slideViewPr>
    <p:cSldViewPr snapToGrid="0">
      <p:cViewPr varScale="1">
        <p:scale>
          <a:sx n="116" d="100"/>
          <a:sy n="116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D287E-D0E5-42D7-BB08-244EEA523DD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20AF1B-41DE-4E38-9860-DBBB5098BE76}">
      <dgm:prSet/>
      <dgm:spPr/>
      <dgm:t>
        <a:bodyPr/>
        <a:lstStyle/>
        <a:p>
          <a:r>
            <a:rPr lang="en-US" b="1" dirty="0" err="1"/>
            <a:t>Pixsy.com</a:t>
          </a:r>
          <a:r>
            <a:rPr lang="en-US" b="1" dirty="0"/>
            <a:t> </a:t>
          </a:r>
          <a:r>
            <a:rPr lang="en-US" dirty="0"/>
            <a:t>– Upload images or sync to social media apps to continuously search; help with legal/compensation</a:t>
          </a:r>
        </a:p>
      </dgm:t>
    </dgm:pt>
    <dgm:pt modelId="{D1A06106-54C3-4566-A5B6-13C48AB1DEE7}" type="parTrans" cxnId="{8ED9F4FB-B1A0-4365-950C-953261D634FC}">
      <dgm:prSet/>
      <dgm:spPr/>
      <dgm:t>
        <a:bodyPr/>
        <a:lstStyle/>
        <a:p>
          <a:endParaRPr lang="en-US"/>
        </a:p>
      </dgm:t>
    </dgm:pt>
    <dgm:pt modelId="{B390CD1A-4696-4552-A558-E3D83EF4F900}" type="sibTrans" cxnId="{8ED9F4FB-B1A0-4365-950C-953261D634FC}">
      <dgm:prSet/>
      <dgm:spPr/>
      <dgm:t>
        <a:bodyPr/>
        <a:lstStyle/>
        <a:p>
          <a:endParaRPr lang="en-US"/>
        </a:p>
      </dgm:t>
    </dgm:pt>
    <dgm:pt modelId="{5651825F-AA97-4377-97FA-C0CCAC13765D}">
      <dgm:prSet/>
      <dgm:spPr/>
      <dgm:t>
        <a:bodyPr/>
        <a:lstStyle/>
        <a:p>
          <a:r>
            <a:rPr lang="en-US" b="1" dirty="0" err="1"/>
            <a:t>Copytrack.com</a:t>
          </a:r>
          <a:r>
            <a:rPr lang="en-US" b="1" dirty="0"/>
            <a:t> </a:t>
          </a:r>
          <a:r>
            <a:rPr lang="en-US" dirty="0"/>
            <a:t>– Upload or use Lightroom plugin to continuously search; help with legal/compensation</a:t>
          </a:r>
        </a:p>
      </dgm:t>
    </dgm:pt>
    <dgm:pt modelId="{D3EF349F-DC2C-400E-B6E5-0A01C9B58E52}" type="parTrans" cxnId="{2331BBA6-98D7-4E13-BA0B-3276F6965BD4}">
      <dgm:prSet/>
      <dgm:spPr/>
      <dgm:t>
        <a:bodyPr/>
        <a:lstStyle/>
        <a:p>
          <a:endParaRPr lang="en-US"/>
        </a:p>
      </dgm:t>
    </dgm:pt>
    <dgm:pt modelId="{3D77437B-6A0D-451D-9B08-D3CF4945E1D7}" type="sibTrans" cxnId="{2331BBA6-98D7-4E13-BA0B-3276F6965BD4}">
      <dgm:prSet/>
      <dgm:spPr/>
      <dgm:t>
        <a:bodyPr/>
        <a:lstStyle/>
        <a:p>
          <a:endParaRPr lang="en-US"/>
        </a:p>
      </dgm:t>
    </dgm:pt>
    <dgm:pt modelId="{C03FA9C8-F80B-4DFC-82DC-D7743C695117}">
      <dgm:prSet/>
      <dgm:spPr/>
      <dgm:t>
        <a:bodyPr/>
        <a:lstStyle/>
        <a:p>
          <a:r>
            <a:rPr lang="en-US" b="1" dirty="0"/>
            <a:t>One-time image checks</a:t>
          </a:r>
          <a:endParaRPr lang="en-US" dirty="0"/>
        </a:p>
      </dgm:t>
    </dgm:pt>
    <dgm:pt modelId="{299A92EF-AB64-4D1C-BAD6-019E24656AEC}" type="parTrans" cxnId="{0F674FD9-2860-4731-9079-F60D1A36F79F}">
      <dgm:prSet/>
      <dgm:spPr/>
      <dgm:t>
        <a:bodyPr/>
        <a:lstStyle/>
        <a:p>
          <a:endParaRPr lang="en-US"/>
        </a:p>
      </dgm:t>
    </dgm:pt>
    <dgm:pt modelId="{D3EC9735-5246-4B16-B190-47691E1C66C1}" type="sibTrans" cxnId="{0F674FD9-2860-4731-9079-F60D1A36F79F}">
      <dgm:prSet/>
      <dgm:spPr/>
      <dgm:t>
        <a:bodyPr/>
        <a:lstStyle/>
        <a:p>
          <a:endParaRPr lang="en-US"/>
        </a:p>
      </dgm:t>
    </dgm:pt>
    <dgm:pt modelId="{2BEA46BB-ED77-4365-AED9-20F012584639}">
      <dgm:prSet/>
      <dgm:spPr/>
      <dgm:t>
        <a:bodyPr/>
        <a:lstStyle/>
        <a:p>
          <a:r>
            <a:rPr lang="en-US" b="1" dirty="0" err="1"/>
            <a:t>Images.google.com</a:t>
          </a:r>
          <a:r>
            <a:rPr lang="en-US" b="1" dirty="0"/>
            <a:t> </a:t>
          </a:r>
          <a:r>
            <a:rPr lang="en-US" dirty="0"/>
            <a:t>– Upload an image and find exact matches and similar images</a:t>
          </a:r>
        </a:p>
      </dgm:t>
    </dgm:pt>
    <dgm:pt modelId="{BDA7886B-A212-4ACA-8C1D-4DFB197EC14B}" type="parTrans" cxnId="{195AD57E-89F7-4337-93AE-3FDA6FFC9B10}">
      <dgm:prSet/>
      <dgm:spPr/>
      <dgm:t>
        <a:bodyPr/>
        <a:lstStyle/>
        <a:p>
          <a:endParaRPr lang="en-US"/>
        </a:p>
      </dgm:t>
    </dgm:pt>
    <dgm:pt modelId="{54A2CA25-9B15-4F77-9D9E-342F823A99A0}" type="sibTrans" cxnId="{195AD57E-89F7-4337-93AE-3FDA6FFC9B10}">
      <dgm:prSet/>
      <dgm:spPr/>
      <dgm:t>
        <a:bodyPr/>
        <a:lstStyle/>
        <a:p>
          <a:endParaRPr lang="en-US"/>
        </a:p>
      </dgm:t>
    </dgm:pt>
    <dgm:pt modelId="{0D2DF8D2-44D3-48C4-8226-AD60A5B9F6C2}">
      <dgm:prSet/>
      <dgm:spPr/>
      <dgm:t>
        <a:bodyPr/>
        <a:lstStyle/>
        <a:p>
          <a:r>
            <a:rPr lang="en-US" b="1"/>
            <a:t>Chrome extension </a:t>
          </a:r>
          <a:r>
            <a:rPr lang="en-US"/>
            <a:t>– recently rolled into Google Lens (images.google.com)</a:t>
          </a:r>
        </a:p>
      </dgm:t>
    </dgm:pt>
    <dgm:pt modelId="{42D33977-E869-4D3D-BDA2-1CF1EDA354AE}" type="parTrans" cxnId="{9C723D4E-AF8C-4171-84F3-6A11DBEC3305}">
      <dgm:prSet/>
      <dgm:spPr/>
      <dgm:t>
        <a:bodyPr/>
        <a:lstStyle/>
        <a:p>
          <a:endParaRPr lang="en-US"/>
        </a:p>
      </dgm:t>
    </dgm:pt>
    <dgm:pt modelId="{4D8B492C-3D05-4ECB-868C-E6A7F4D685FE}" type="sibTrans" cxnId="{9C723D4E-AF8C-4171-84F3-6A11DBEC3305}">
      <dgm:prSet/>
      <dgm:spPr/>
      <dgm:t>
        <a:bodyPr/>
        <a:lstStyle/>
        <a:p>
          <a:endParaRPr lang="en-US"/>
        </a:p>
      </dgm:t>
    </dgm:pt>
    <dgm:pt modelId="{7325BC71-749A-40CA-BA93-A88A9B1A9D5E}">
      <dgm:prSet/>
      <dgm:spPr/>
      <dgm:t>
        <a:bodyPr/>
        <a:lstStyle/>
        <a:p>
          <a:r>
            <a:rPr lang="en-US" b="1" dirty="0"/>
            <a:t>AI databases</a:t>
          </a:r>
          <a:endParaRPr lang="en-US" dirty="0"/>
        </a:p>
      </dgm:t>
    </dgm:pt>
    <dgm:pt modelId="{557BB76A-E7F9-4643-BAF4-0BABC04C271F}" type="parTrans" cxnId="{004D81EF-B669-4210-9F78-6820E8CEA9DD}">
      <dgm:prSet/>
      <dgm:spPr/>
      <dgm:t>
        <a:bodyPr/>
        <a:lstStyle/>
        <a:p>
          <a:endParaRPr lang="en-US"/>
        </a:p>
      </dgm:t>
    </dgm:pt>
    <dgm:pt modelId="{82E977DC-F144-408E-AA03-A71B0B854E3E}" type="sibTrans" cxnId="{004D81EF-B669-4210-9F78-6820E8CEA9DD}">
      <dgm:prSet/>
      <dgm:spPr/>
      <dgm:t>
        <a:bodyPr/>
        <a:lstStyle/>
        <a:p>
          <a:endParaRPr lang="en-US"/>
        </a:p>
      </dgm:t>
    </dgm:pt>
    <dgm:pt modelId="{737992A9-B638-466F-BE61-24ABDE440842}">
      <dgm:prSet/>
      <dgm:spPr/>
      <dgm:t>
        <a:bodyPr/>
        <a:lstStyle/>
        <a:p>
          <a:r>
            <a:rPr lang="en-US" b="1" dirty="0" err="1"/>
            <a:t>Haveibeentrained.com</a:t>
          </a:r>
          <a:r>
            <a:rPr lang="en-US" b="1" dirty="0"/>
            <a:t> </a:t>
          </a:r>
          <a:r>
            <a:rPr lang="en-US" dirty="0"/>
            <a:t>– search billions of images used to train popular AI art models, flag yours for removal if you like</a:t>
          </a:r>
        </a:p>
      </dgm:t>
    </dgm:pt>
    <dgm:pt modelId="{FAC42291-A2AF-4DD5-914C-ED25F4CAB505}" type="parTrans" cxnId="{2A0B50CB-0A74-4472-B834-2F2BEA3E7D0C}">
      <dgm:prSet/>
      <dgm:spPr/>
      <dgm:t>
        <a:bodyPr/>
        <a:lstStyle/>
        <a:p>
          <a:endParaRPr lang="en-US"/>
        </a:p>
      </dgm:t>
    </dgm:pt>
    <dgm:pt modelId="{CC62A11B-AEFF-4EA4-AC1C-97B17DF318BA}" type="sibTrans" cxnId="{2A0B50CB-0A74-4472-B834-2F2BEA3E7D0C}">
      <dgm:prSet/>
      <dgm:spPr/>
      <dgm:t>
        <a:bodyPr/>
        <a:lstStyle/>
        <a:p>
          <a:endParaRPr lang="en-US"/>
        </a:p>
      </dgm:t>
    </dgm:pt>
    <dgm:pt modelId="{2F9418CF-1ED1-4A72-A341-372F78D9AE21}">
      <dgm:prSet/>
      <dgm:spPr/>
      <dgm:t>
        <a:bodyPr/>
        <a:lstStyle/>
        <a:p>
          <a:r>
            <a:rPr lang="en-US" b="1"/>
            <a:t>Full Service</a:t>
          </a:r>
          <a:endParaRPr lang="en-US"/>
        </a:p>
      </dgm:t>
    </dgm:pt>
    <dgm:pt modelId="{1B35AF84-6E97-420D-9A44-8EC1D95645DC}" type="sibTrans" cxnId="{12249AE2-9642-4C52-9881-657A6F1FEDC6}">
      <dgm:prSet/>
      <dgm:spPr/>
      <dgm:t>
        <a:bodyPr/>
        <a:lstStyle/>
        <a:p>
          <a:endParaRPr lang="en-US"/>
        </a:p>
      </dgm:t>
    </dgm:pt>
    <dgm:pt modelId="{062C3341-8348-4947-8F8A-DEF5A12A36E8}" type="parTrans" cxnId="{12249AE2-9642-4C52-9881-657A6F1FEDC6}">
      <dgm:prSet/>
      <dgm:spPr/>
      <dgm:t>
        <a:bodyPr/>
        <a:lstStyle/>
        <a:p>
          <a:endParaRPr lang="en-US"/>
        </a:p>
      </dgm:t>
    </dgm:pt>
    <dgm:pt modelId="{547D5EF0-BEB5-DB4B-9F29-6BC296716672}" type="pres">
      <dgm:prSet presAssocID="{4C0D287E-D0E5-42D7-BB08-244EEA523DD9}" presName="Name0" presStyleCnt="0">
        <dgm:presLayoutVars>
          <dgm:dir/>
          <dgm:animLvl val="lvl"/>
          <dgm:resizeHandles val="exact"/>
        </dgm:presLayoutVars>
      </dgm:prSet>
      <dgm:spPr/>
    </dgm:pt>
    <dgm:pt modelId="{9BBE42C5-BEC0-0E41-9690-DA1D3F050FA5}" type="pres">
      <dgm:prSet presAssocID="{2F9418CF-1ED1-4A72-A341-372F78D9AE21}" presName="composite" presStyleCnt="0"/>
      <dgm:spPr/>
    </dgm:pt>
    <dgm:pt modelId="{E7022235-0956-1B46-8508-6FD686412ACF}" type="pres">
      <dgm:prSet presAssocID="{2F9418CF-1ED1-4A72-A341-372F78D9AE21}" presName="parTx" presStyleLbl="alignNode1" presStyleIdx="0" presStyleCnt="3" custLinFactX="14000" custLinFactNeighborX="100000" custLinFactNeighborY="-985">
        <dgm:presLayoutVars>
          <dgm:chMax val="0"/>
          <dgm:chPref val="0"/>
          <dgm:bulletEnabled val="1"/>
        </dgm:presLayoutVars>
      </dgm:prSet>
      <dgm:spPr/>
    </dgm:pt>
    <dgm:pt modelId="{6398A617-E7F9-9444-97CE-E1E27677B396}" type="pres">
      <dgm:prSet presAssocID="{2F9418CF-1ED1-4A72-A341-372F78D9AE21}" presName="desTx" presStyleLbl="alignAccFollowNode1" presStyleIdx="0" presStyleCnt="3" custLinFactX="14000" custLinFactNeighborX="100000" custLinFactNeighborY="-2">
        <dgm:presLayoutVars>
          <dgm:bulletEnabled val="1"/>
        </dgm:presLayoutVars>
      </dgm:prSet>
      <dgm:spPr/>
    </dgm:pt>
    <dgm:pt modelId="{3D1E9A1B-EAD6-264E-A2BF-44A3DCE03ACD}" type="pres">
      <dgm:prSet presAssocID="{1B35AF84-6E97-420D-9A44-8EC1D95645DC}" presName="space" presStyleCnt="0"/>
      <dgm:spPr/>
    </dgm:pt>
    <dgm:pt modelId="{795D65C1-EF1D-0541-B213-27AC34A86C01}" type="pres">
      <dgm:prSet presAssocID="{C03FA9C8-F80B-4DFC-82DC-D7743C695117}" presName="composite" presStyleCnt="0"/>
      <dgm:spPr/>
    </dgm:pt>
    <dgm:pt modelId="{0B9517EB-E54A-8542-995A-EED3229134BF}" type="pres">
      <dgm:prSet presAssocID="{C03FA9C8-F80B-4DFC-82DC-D7743C695117}" presName="parTx" presStyleLbl="alignNode1" presStyleIdx="1" presStyleCnt="3" custLinFactX="-13545" custLinFactNeighborX="-100000" custLinFactNeighborY="-985">
        <dgm:presLayoutVars>
          <dgm:chMax val="0"/>
          <dgm:chPref val="0"/>
          <dgm:bulletEnabled val="1"/>
        </dgm:presLayoutVars>
      </dgm:prSet>
      <dgm:spPr/>
    </dgm:pt>
    <dgm:pt modelId="{C6C4641B-4B19-0947-809C-E909DD3E8F99}" type="pres">
      <dgm:prSet presAssocID="{C03FA9C8-F80B-4DFC-82DC-D7743C695117}" presName="desTx" presStyleLbl="alignAccFollowNode1" presStyleIdx="1" presStyleCnt="3" custLinFactX="-13237" custLinFactNeighborX="-100000" custLinFactNeighborY="93">
        <dgm:presLayoutVars>
          <dgm:bulletEnabled val="1"/>
        </dgm:presLayoutVars>
      </dgm:prSet>
      <dgm:spPr/>
    </dgm:pt>
    <dgm:pt modelId="{98448EE9-11EE-FD4A-A8B1-C0513243A3CF}" type="pres">
      <dgm:prSet presAssocID="{D3EC9735-5246-4B16-B190-47691E1C66C1}" presName="space" presStyleCnt="0"/>
      <dgm:spPr/>
    </dgm:pt>
    <dgm:pt modelId="{2CDFFA9B-076C-6C40-ABCB-F30F032FAD1B}" type="pres">
      <dgm:prSet presAssocID="{7325BC71-749A-40CA-BA93-A88A9B1A9D5E}" presName="composite" presStyleCnt="0"/>
      <dgm:spPr/>
    </dgm:pt>
    <dgm:pt modelId="{FF7F562A-6009-A14C-9A0F-2BAAD3B880AA}" type="pres">
      <dgm:prSet presAssocID="{7325BC71-749A-40CA-BA93-A88A9B1A9D5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6970B7B-EEFB-D248-9460-184FC792B114}" type="pres">
      <dgm:prSet presAssocID="{7325BC71-749A-40CA-BA93-A88A9B1A9D5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3BBF717-F48F-1542-B9DB-3A347BBEA5FC}" type="presOf" srcId="{7325BC71-749A-40CA-BA93-A88A9B1A9D5E}" destId="{FF7F562A-6009-A14C-9A0F-2BAAD3B880AA}" srcOrd="0" destOrd="0" presId="urn:microsoft.com/office/officeart/2005/8/layout/hList1"/>
    <dgm:cxn modelId="{0A22A31D-B9CD-3B4A-ADEB-972EA5C423B7}" type="presOf" srcId="{5820AF1B-41DE-4E38-9860-DBBB5098BE76}" destId="{6398A617-E7F9-9444-97CE-E1E27677B396}" srcOrd="0" destOrd="0" presId="urn:microsoft.com/office/officeart/2005/8/layout/hList1"/>
    <dgm:cxn modelId="{3BB9A931-C64F-C74F-A7BA-9255566C3C1E}" type="presOf" srcId="{0D2DF8D2-44D3-48C4-8226-AD60A5B9F6C2}" destId="{C6C4641B-4B19-0947-809C-E909DD3E8F99}" srcOrd="0" destOrd="1" presId="urn:microsoft.com/office/officeart/2005/8/layout/hList1"/>
    <dgm:cxn modelId="{56C95445-5106-434A-A176-FD2A1B2D0C50}" type="presOf" srcId="{5651825F-AA97-4377-97FA-C0CCAC13765D}" destId="{6398A617-E7F9-9444-97CE-E1E27677B396}" srcOrd="0" destOrd="1" presId="urn:microsoft.com/office/officeart/2005/8/layout/hList1"/>
    <dgm:cxn modelId="{9C723D4E-AF8C-4171-84F3-6A11DBEC3305}" srcId="{C03FA9C8-F80B-4DFC-82DC-D7743C695117}" destId="{0D2DF8D2-44D3-48C4-8226-AD60A5B9F6C2}" srcOrd="1" destOrd="0" parTransId="{42D33977-E869-4D3D-BDA2-1CF1EDA354AE}" sibTransId="{4D8B492C-3D05-4ECB-868C-E6A7F4D685FE}"/>
    <dgm:cxn modelId="{3F25855B-DBF3-1E45-9361-6069876E470F}" type="presOf" srcId="{2F9418CF-1ED1-4A72-A341-372F78D9AE21}" destId="{E7022235-0956-1B46-8508-6FD686412ACF}" srcOrd="0" destOrd="0" presId="urn:microsoft.com/office/officeart/2005/8/layout/hList1"/>
    <dgm:cxn modelId="{195AD57E-89F7-4337-93AE-3FDA6FFC9B10}" srcId="{C03FA9C8-F80B-4DFC-82DC-D7743C695117}" destId="{2BEA46BB-ED77-4365-AED9-20F012584639}" srcOrd="0" destOrd="0" parTransId="{BDA7886B-A212-4ACA-8C1D-4DFB197EC14B}" sibTransId="{54A2CA25-9B15-4F77-9D9E-342F823A99A0}"/>
    <dgm:cxn modelId="{C1DC1191-BA6B-524E-8E2E-A5501BEE4935}" type="presOf" srcId="{2BEA46BB-ED77-4365-AED9-20F012584639}" destId="{C6C4641B-4B19-0947-809C-E909DD3E8F99}" srcOrd="0" destOrd="0" presId="urn:microsoft.com/office/officeart/2005/8/layout/hList1"/>
    <dgm:cxn modelId="{8CC77DA4-9358-4B4D-B719-8066B8A4F7D4}" type="presOf" srcId="{C03FA9C8-F80B-4DFC-82DC-D7743C695117}" destId="{0B9517EB-E54A-8542-995A-EED3229134BF}" srcOrd="0" destOrd="0" presId="urn:microsoft.com/office/officeart/2005/8/layout/hList1"/>
    <dgm:cxn modelId="{2331BBA6-98D7-4E13-BA0B-3276F6965BD4}" srcId="{2F9418CF-1ED1-4A72-A341-372F78D9AE21}" destId="{5651825F-AA97-4377-97FA-C0CCAC13765D}" srcOrd="1" destOrd="0" parTransId="{D3EF349F-DC2C-400E-B6E5-0A01C9B58E52}" sibTransId="{3D77437B-6A0D-451D-9B08-D3CF4945E1D7}"/>
    <dgm:cxn modelId="{CACDE1A6-F46A-474F-BE18-8075660333E0}" type="presOf" srcId="{4C0D287E-D0E5-42D7-BB08-244EEA523DD9}" destId="{547D5EF0-BEB5-DB4B-9F29-6BC296716672}" srcOrd="0" destOrd="0" presId="urn:microsoft.com/office/officeart/2005/8/layout/hList1"/>
    <dgm:cxn modelId="{2A0B50CB-0A74-4472-B834-2F2BEA3E7D0C}" srcId="{7325BC71-749A-40CA-BA93-A88A9B1A9D5E}" destId="{737992A9-B638-466F-BE61-24ABDE440842}" srcOrd="0" destOrd="0" parTransId="{FAC42291-A2AF-4DD5-914C-ED25F4CAB505}" sibTransId="{CC62A11B-AEFF-4EA4-AC1C-97B17DF318BA}"/>
    <dgm:cxn modelId="{6069EED2-E683-D54E-B626-C996BCB531F9}" type="presOf" srcId="{737992A9-B638-466F-BE61-24ABDE440842}" destId="{B6970B7B-EEFB-D248-9460-184FC792B114}" srcOrd="0" destOrd="0" presId="urn:microsoft.com/office/officeart/2005/8/layout/hList1"/>
    <dgm:cxn modelId="{0F674FD9-2860-4731-9079-F60D1A36F79F}" srcId="{4C0D287E-D0E5-42D7-BB08-244EEA523DD9}" destId="{C03FA9C8-F80B-4DFC-82DC-D7743C695117}" srcOrd="1" destOrd="0" parTransId="{299A92EF-AB64-4D1C-BAD6-019E24656AEC}" sibTransId="{D3EC9735-5246-4B16-B190-47691E1C66C1}"/>
    <dgm:cxn modelId="{12249AE2-9642-4C52-9881-657A6F1FEDC6}" srcId="{4C0D287E-D0E5-42D7-BB08-244EEA523DD9}" destId="{2F9418CF-1ED1-4A72-A341-372F78D9AE21}" srcOrd="0" destOrd="0" parTransId="{062C3341-8348-4947-8F8A-DEF5A12A36E8}" sibTransId="{1B35AF84-6E97-420D-9A44-8EC1D95645DC}"/>
    <dgm:cxn modelId="{004D81EF-B669-4210-9F78-6820E8CEA9DD}" srcId="{4C0D287E-D0E5-42D7-BB08-244EEA523DD9}" destId="{7325BC71-749A-40CA-BA93-A88A9B1A9D5E}" srcOrd="2" destOrd="0" parTransId="{557BB76A-E7F9-4643-BAF4-0BABC04C271F}" sibTransId="{82E977DC-F144-408E-AA03-A71B0B854E3E}"/>
    <dgm:cxn modelId="{8ED9F4FB-B1A0-4365-950C-953261D634FC}" srcId="{2F9418CF-1ED1-4A72-A341-372F78D9AE21}" destId="{5820AF1B-41DE-4E38-9860-DBBB5098BE76}" srcOrd="0" destOrd="0" parTransId="{D1A06106-54C3-4566-A5B6-13C48AB1DEE7}" sibTransId="{B390CD1A-4696-4552-A558-E3D83EF4F900}"/>
    <dgm:cxn modelId="{35C69653-8163-7F4E-8152-AEEB10ACD5F5}" type="presParOf" srcId="{547D5EF0-BEB5-DB4B-9F29-6BC296716672}" destId="{9BBE42C5-BEC0-0E41-9690-DA1D3F050FA5}" srcOrd="0" destOrd="0" presId="urn:microsoft.com/office/officeart/2005/8/layout/hList1"/>
    <dgm:cxn modelId="{87A1B158-8E91-B24E-B5F2-5E4885339288}" type="presParOf" srcId="{9BBE42C5-BEC0-0E41-9690-DA1D3F050FA5}" destId="{E7022235-0956-1B46-8508-6FD686412ACF}" srcOrd="0" destOrd="0" presId="urn:microsoft.com/office/officeart/2005/8/layout/hList1"/>
    <dgm:cxn modelId="{71268647-2099-C54A-B4DA-4048AD433569}" type="presParOf" srcId="{9BBE42C5-BEC0-0E41-9690-DA1D3F050FA5}" destId="{6398A617-E7F9-9444-97CE-E1E27677B396}" srcOrd="1" destOrd="0" presId="urn:microsoft.com/office/officeart/2005/8/layout/hList1"/>
    <dgm:cxn modelId="{058F5C93-E26D-374B-B450-EED216EFC1A2}" type="presParOf" srcId="{547D5EF0-BEB5-DB4B-9F29-6BC296716672}" destId="{3D1E9A1B-EAD6-264E-A2BF-44A3DCE03ACD}" srcOrd="1" destOrd="0" presId="urn:microsoft.com/office/officeart/2005/8/layout/hList1"/>
    <dgm:cxn modelId="{C9AC4F71-D9B8-5B44-AE30-6B8D6D9F505A}" type="presParOf" srcId="{547D5EF0-BEB5-DB4B-9F29-6BC296716672}" destId="{795D65C1-EF1D-0541-B213-27AC34A86C01}" srcOrd="2" destOrd="0" presId="urn:microsoft.com/office/officeart/2005/8/layout/hList1"/>
    <dgm:cxn modelId="{D395FFCA-44A8-8443-B501-EDBAF0853940}" type="presParOf" srcId="{795D65C1-EF1D-0541-B213-27AC34A86C01}" destId="{0B9517EB-E54A-8542-995A-EED3229134BF}" srcOrd="0" destOrd="0" presId="urn:microsoft.com/office/officeart/2005/8/layout/hList1"/>
    <dgm:cxn modelId="{CEB62D0C-9095-0845-B154-F13B708E3A9A}" type="presParOf" srcId="{795D65C1-EF1D-0541-B213-27AC34A86C01}" destId="{C6C4641B-4B19-0947-809C-E909DD3E8F99}" srcOrd="1" destOrd="0" presId="urn:microsoft.com/office/officeart/2005/8/layout/hList1"/>
    <dgm:cxn modelId="{A6A89C69-AFD0-534D-8EAF-8E1CFACCF1E1}" type="presParOf" srcId="{547D5EF0-BEB5-DB4B-9F29-6BC296716672}" destId="{98448EE9-11EE-FD4A-A8B1-C0513243A3CF}" srcOrd="3" destOrd="0" presId="urn:microsoft.com/office/officeart/2005/8/layout/hList1"/>
    <dgm:cxn modelId="{D86EE33C-EB79-754F-9493-C9BB95ADD2DA}" type="presParOf" srcId="{547D5EF0-BEB5-DB4B-9F29-6BC296716672}" destId="{2CDFFA9B-076C-6C40-ABCB-F30F032FAD1B}" srcOrd="4" destOrd="0" presId="urn:microsoft.com/office/officeart/2005/8/layout/hList1"/>
    <dgm:cxn modelId="{08B0AC67-8D0F-EB4C-850E-5F04837B3BDE}" type="presParOf" srcId="{2CDFFA9B-076C-6C40-ABCB-F30F032FAD1B}" destId="{FF7F562A-6009-A14C-9A0F-2BAAD3B880AA}" srcOrd="0" destOrd="0" presId="urn:microsoft.com/office/officeart/2005/8/layout/hList1"/>
    <dgm:cxn modelId="{78B428A8-02DB-1044-851F-FBFDE30B28EB}" type="presParOf" srcId="{2CDFFA9B-076C-6C40-ABCB-F30F032FAD1B}" destId="{B6970B7B-EEFB-D248-9460-184FC792B1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22235-0956-1B46-8508-6FD686412ACF}">
      <dsp:nvSpPr>
        <dsp:cNvPr id="0" name=""/>
        <dsp:cNvSpPr/>
      </dsp:nvSpPr>
      <dsp:spPr>
        <a:xfrm>
          <a:off x="3655814" y="80316"/>
          <a:ext cx="3203971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Full Service</a:t>
          </a:r>
          <a:endParaRPr lang="en-US" sz="2100" kern="1200"/>
        </a:p>
      </dsp:txBody>
      <dsp:txXfrm>
        <a:off x="3655814" y="80316"/>
        <a:ext cx="3203971" cy="604800"/>
      </dsp:txXfrm>
    </dsp:sp>
    <dsp:sp modelId="{6398A617-E7F9-9444-97CE-E1E27677B396}">
      <dsp:nvSpPr>
        <dsp:cNvPr id="0" name=""/>
        <dsp:cNvSpPr/>
      </dsp:nvSpPr>
      <dsp:spPr>
        <a:xfrm>
          <a:off x="3655814" y="691002"/>
          <a:ext cx="3203971" cy="35739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 err="1"/>
            <a:t>Pixsy.com</a:t>
          </a:r>
          <a:r>
            <a:rPr lang="en-US" sz="2100" b="1" kern="1200" dirty="0"/>
            <a:t> </a:t>
          </a:r>
          <a:r>
            <a:rPr lang="en-US" sz="2100" kern="1200" dirty="0"/>
            <a:t>– Upload images or sync to social media apps to continuously search; help with legal/compensation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 err="1"/>
            <a:t>Copytrack.com</a:t>
          </a:r>
          <a:r>
            <a:rPr lang="en-US" sz="2100" b="1" kern="1200" dirty="0"/>
            <a:t> </a:t>
          </a:r>
          <a:r>
            <a:rPr lang="en-US" sz="2100" kern="1200" dirty="0"/>
            <a:t>– Upload or use Lightroom plugin to continuously search; help with legal/compensation</a:t>
          </a:r>
        </a:p>
      </dsp:txBody>
      <dsp:txXfrm>
        <a:off x="3655814" y="691002"/>
        <a:ext cx="3203971" cy="3573990"/>
      </dsp:txXfrm>
    </dsp:sp>
    <dsp:sp modelId="{0B9517EB-E54A-8542-995A-EED3229134BF}">
      <dsp:nvSpPr>
        <dsp:cNvPr id="0" name=""/>
        <dsp:cNvSpPr/>
      </dsp:nvSpPr>
      <dsp:spPr>
        <a:xfrm>
          <a:off x="17864" y="80316"/>
          <a:ext cx="3203971" cy="60480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One-time image checks</a:t>
          </a:r>
          <a:endParaRPr lang="en-US" sz="2100" kern="1200" dirty="0"/>
        </a:p>
      </dsp:txBody>
      <dsp:txXfrm>
        <a:off x="17864" y="80316"/>
        <a:ext cx="3203971" cy="604800"/>
      </dsp:txXfrm>
    </dsp:sp>
    <dsp:sp modelId="{C6C4641B-4B19-0947-809C-E909DD3E8F99}">
      <dsp:nvSpPr>
        <dsp:cNvPr id="0" name=""/>
        <dsp:cNvSpPr/>
      </dsp:nvSpPr>
      <dsp:spPr>
        <a:xfrm>
          <a:off x="27732" y="694397"/>
          <a:ext cx="3203971" cy="357399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 err="1"/>
            <a:t>Images.google.com</a:t>
          </a:r>
          <a:r>
            <a:rPr lang="en-US" sz="2100" b="1" kern="1200" dirty="0"/>
            <a:t> </a:t>
          </a:r>
          <a:r>
            <a:rPr lang="en-US" sz="2100" kern="1200" dirty="0"/>
            <a:t>– Upload an image and find exact matches and similar images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Chrome extension </a:t>
          </a:r>
          <a:r>
            <a:rPr lang="en-US" sz="2100" kern="1200"/>
            <a:t>– recently rolled into Google Lens (images.google.com)</a:t>
          </a:r>
        </a:p>
      </dsp:txBody>
      <dsp:txXfrm>
        <a:off x="27732" y="694397"/>
        <a:ext cx="3203971" cy="3573990"/>
      </dsp:txXfrm>
    </dsp:sp>
    <dsp:sp modelId="{FF7F562A-6009-A14C-9A0F-2BAAD3B880AA}">
      <dsp:nvSpPr>
        <dsp:cNvPr id="0" name=""/>
        <dsp:cNvSpPr/>
      </dsp:nvSpPr>
      <dsp:spPr>
        <a:xfrm>
          <a:off x="7308342" y="86274"/>
          <a:ext cx="3203971" cy="6048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AI databases</a:t>
          </a:r>
          <a:endParaRPr lang="en-US" sz="2100" kern="1200" dirty="0"/>
        </a:p>
      </dsp:txBody>
      <dsp:txXfrm>
        <a:off x="7308342" y="86274"/>
        <a:ext cx="3203971" cy="604800"/>
      </dsp:txXfrm>
    </dsp:sp>
    <dsp:sp modelId="{B6970B7B-EEFB-D248-9460-184FC792B114}">
      <dsp:nvSpPr>
        <dsp:cNvPr id="0" name=""/>
        <dsp:cNvSpPr/>
      </dsp:nvSpPr>
      <dsp:spPr>
        <a:xfrm>
          <a:off x="7308342" y="691074"/>
          <a:ext cx="3203971" cy="357399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 err="1"/>
            <a:t>Haveibeentrained.com</a:t>
          </a:r>
          <a:r>
            <a:rPr lang="en-US" sz="2100" b="1" kern="1200" dirty="0"/>
            <a:t> </a:t>
          </a:r>
          <a:r>
            <a:rPr lang="en-US" sz="2100" kern="1200" dirty="0"/>
            <a:t>– search billions of images used to train popular AI art models, flag yours for removal if you like</a:t>
          </a:r>
        </a:p>
      </dsp:txBody>
      <dsp:txXfrm>
        <a:off x="7308342" y="691074"/>
        <a:ext cx="3203971" cy="357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F8527-62F6-4948-B006-133A3BF7F0C3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03188-DE96-D644-93F8-34C8A2C3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all made images and posted them online: Facebook, Twitter, Instagram, Flickr, etc. Some of those photos may have been downloaded/screenshotted by other internet users and claimed as their own, or used on their websites without your permission. How do you find out if that’s been done?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03188-DE96-D644-93F8-34C8A2C36B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0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popular of my images on my Flickr site. Is on multiple sites (Flickr x 2, Fine Art America, Facebook,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03188-DE96-D644-93F8-34C8A2C36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a.k.a., Google Lens. Did not find Flickr accounts or my Fine Art America account (true of ALL services I’ve tried).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03188-DE96-D644-93F8-34C8A2C36B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an extension. Now rolled into Google Lens. Image has to be on a website first. Great solutions for single image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03188-DE96-D644-93F8-34C8A2C36B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images simultaneously; continues to look.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03188-DE96-D644-93F8-34C8A2C36B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not find info about costs if &gt; 500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03188-DE96-D644-93F8-34C8A2C36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5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take a lot of pictures of traffic lights or crosswalks…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03188-DE96-D644-93F8-34C8A2C36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anyone has used other services or tools, please chime in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03188-DE96-D644-93F8-34C8A2C36B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8D9D-9C5E-032F-8EBD-130A3E12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A9D95-4F45-9F01-A562-434BD88AC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C2D2-DB77-9E84-00F3-2BD86AD5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AAF4-2A92-5BCF-3807-18036BE9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46ED4-108F-5B73-C6FD-E8D450C6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33D3-3939-96A1-2F7F-4586CED6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88D30-CC23-D7F4-3A6E-69149FCC7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AE3A8-CC20-7802-2020-33EF7CDD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969B-56F9-6423-5DF2-15736999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219D6-48AE-E14E-480B-C7343CAC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7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1BA79-1219-4B69-245C-5348204D1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0D2C9-049F-9A45-34C0-615C5EF85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7BC07-7AEF-4946-AFB6-FC256278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8256-3306-D8C0-21B8-CFBC681E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A7C8-C8C1-D9D1-42E8-1FB9BA90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A73A-3770-6F6C-7A9E-E16B8DF8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310C-400C-888B-AD9C-AD110371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579F-7B59-0A77-BE20-EA5252BC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68251-B2FB-9DE8-0C9E-8D70239D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88800-125B-F41D-18BA-45C8E15D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AAF6-5B0C-99C7-7979-B7705D8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EDDB1-766D-CD5C-8691-3E1140980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D77B0-7AC0-FD02-5AB2-7D65B0AD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45CE-9BC5-3C83-C4E7-9B46FE7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82BC9-45F3-B824-BF71-93DAB9D9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125B-BD76-5AD3-E4C7-2DAF1979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0903-A374-3C4C-1B04-7707C6332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70800-A2DB-35C5-E1A7-04A0DAF00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43A79-1AF2-A7EE-97A3-4D6E14D9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14302-85F7-83F6-6D82-019891A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7CD20-AE73-D4E7-CBAF-21EFFA97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6346-9C61-CC1C-4654-8581C6A6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20312-A388-F522-CEDD-09AADDD91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84884-E3B0-0C12-FD02-32B79FEC5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7A795-48EA-8288-0ECA-C3BDBEFFE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EFE0C-928D-72F6-E595-84022BC50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1C023-85AE-26E0-8D3B-E21CA3ED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7EA88-B135-DDCA-B3E2-408CA0C3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668EC-609C-F39A-5DA2-0C1F4011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289B-1389-70B4-D04A-3EF1EF34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EA3B4-D113-0EFE-57BD-AC7908E2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935A2-12BD-9A93-7C61-36D042D6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CC330-7BA5-E874-7F78-833A68CA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6FAF8-E3FA-0239-DF15-0C8CA5CC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FF28A-993D-D13F-F332-83A5BE43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8C625-E690-443D-BF95-620AEDB6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E536-22A9-038F-8903-D207CB61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CF4B-7AF7-DB82-2E6D-2C278079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E582A-644E-A58A-DEDE-026B70A81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B70C7-023D-94FF-2668-DC8AF389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B1D17-97FE-17C9-8205-54A0714A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BE71-A2E2-63C1-E866-4DB4DB07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2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F69E-0069-7650-743E-10A65768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EB97D-2B1F-A98C-34CC-AC4DDBFE5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4CB59-1B02-3105-3E33-9061D2A93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CA925-6CC7-4229-BD33-E23C108D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6330E-A71A-9565-BD28-5C5ACFB8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F06F2-15ED-16A4-F7AD-8EA466F4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13508-76B6-D5DE-9E78-D4FE1D8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FF679-88F4-40D3-E28E-B0EB51DB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D62BC-22D4-4FA8-F2F5-578C2B3F8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8FB51-167B-1340-9E72-9CEB462F798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3439-47BB-267E-16D7-E4581146F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85B2F-8412-53A9-FA79-FB3956CC9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3F14-42FB-F341-8840-C91E89AB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stechnica.com/information-technology/2022/09/have-ai-image-generators-assimilated-your-art-new-tool-lets-you-check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dpreview.com/news/6341509927/adobes-content-analysis-program-raises-privacy-concern" TargetMode="External"/><Relationship Id="rId4" Type="http://schemas.openxmlformats.org/officeDocument/2006/relationships/hyperlink" Target="https://www.vice.com/en/article/3ad58k/ai-is-probably-using-your-images-and-its-not-easy-to-opt-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C4BF6-A630-8290-EE95-4FD671998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 sz="5600" b="1" dirty="0"/>
              <a:t>Who’s Using your Photos Online?</a:t>
            </a:r>
            <a:br>
              <a:rPr lang="en-US" sz="5600" dirty="0"/>
            </a:br>
            <a:r>
              <a:rPr lang="en-US" sz="4400" dirty="0"/>
              <a:t>Find Stolen Images</a:t>
            </a: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9035F-BD60-3E57-1B71-D45DADEC3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en-US" dirty="0"/>
              <a:t>Karen Smale</a:t>
            </a:r>
          </a:p>
          <a:p>
            <a:r>
              <a:rPr lang="en-US" dirty="0"/>
              <a:t>January 2023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D73A4-08C5-5FFA-4007-E6EA84EC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Comparison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0E63AA-77B5-21E3-82E2-EDB55A9F5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75075"/>
              </p:ext>
            </p:extLst>
          </p:nvPr>
        </p:nvGraphicFramePr>
        <p:xfrm>
          <a:off x="762001" y="1657297"/>
          <a:ext cx="10667998" cy="5029254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65000"/>
                    <a:lumOff val="35000"/>
                  </a:schemeClr>
                </a:solidFill>
                <a:tableStyleId>{5C22544A-7EE6-4342-B048-85BDC9FD1C3A}</a:tableStyleId>
              </a:tblPr>
              <a:tblGrid>
                <a:gridCol w="2496546">
                  <a:extLst>
                    <a:ext uri="{9D8B030D-6E8A-4147-A177-3AD203B41FA5}">
                      <a16:colId xmlns:a16="http://schemas.microsoft.com/office/drawing/2014/main" val="2765633831"/>
                    </a:ext>
                  </a:extLst>
                </a:gridCol>
                <a:gridCol w="1780541">
                  <a:extLst>
                    <a:ext uri="{9D8B030D-6E8A-4147-A177-3AD203B41FA5}">
                      <a16:colId xmlns:a16="http://schemas.microsoft.com/office/drawing/2014/main" val="1385218904"/>
                    </a:ext>
                  </a:extLst>
                </a:gridCol>
                <a:gridCol w="2924150">
                  <a:extLst>
                    <a:ext uri="{9D8B030D-6E8A-4147-A177-3AD203B41FA5}">
                      <a16:colId xmlns:a16="http://schemas.microsoft.com/office/drawing/2014/main" val="80033997"/>
                    </a:ext>
                  </a:extLst>
                </a:gridCol>
                <a:gridCol w="1479942">
                  <a:extLst>
                    <a:ext uri="{9D8B030D-6E8A-4147-A177-3AD203B41FA5}">
                      <a16:colId xmlns:a16="http://schemas.microsoft.com/office/drawing/2014/main" val="1354519584"/>
                    </a:ext>
                  </a:extLst>
                </a:gridCol>
                <a:gridCol w="1986819">
                  <a:extLst>
                    <a:ext uri="{9D8B030D-6E8A-4147-A177-3AD203B41FA5}">
                      <a16:colId xmlns:a16="http://schemas.microsoft.com/office/drawing/2014/main" val="1367968598"/>
                    </a:ext>
                  </a:extLst>
                </a:gridCol>
              </a:tblGrid>
              <a:tr h="692037">
                <a:tc>
                  <a:txBody>
                    <a:bodyPr/>
                    <a:lstStyle/>
                    <a:p>
                      <a:r>
                        <a:rPr lang="en-US" sz="1100" b="1" cap="all" spc="60" dirty="0">
                          <a:solidFill>
                            <a:schemeClr val="accent4"/>
                          </a:solidFill>
                        </a:rPr>
                        <a:t>Service</a:t>
                      </a:r>
                    </a:p>
                  </a:txBody>
                  <a:tcPr marL="128959" marR="128959" marT="128959" marB="1289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cap="all" spc="60" dirty="0">
                          <a:solidFill>
                            <a:schemeClr val="accent4"/>
                          </a:solidFill>
                        </a:rPr>
                        <a:t>Cost</a:t>
                      </a:r>
                    </a:p>
                  </a:txBody>
                  <a:tcPr marL="128959" marR="128959" marT="128959" marB="1289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cap="all" spc="60" dirty="0">
                          <a:solidFill>
                            <a:schemeClr val="accent4"/>
                          </a:solidFill>
                        </a:rPr>
                        <a:t>Uploads</a:t>
                      </a:r>
                    </a:p>
                  </a:txBody>
                  <a:tcPr marL="128959" marR="128959" marT="128959" marB="1289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cap="all" spc="60" dirty="0">
                          <a:solidFill>
                            <a:schemeClr val="accent4"/>
                          </a:solidFill>
                        </a:rPr>
                        <a:t>Ongoing?</a:t>
                      </a:r>
                    </a:p>
                  </a:txBody>
                  <a:tcPr marL="128959" marR="128959" marT="128959" marB="1289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cap="all" spc="60" dirty="0">
                          <a:solidFill>
                            <a:schemeClr val="accent4"/>
                          </a:solidFill>
                        </a:rPr>
                        <a:t>Help with take-down, licensing?</a:t>
                      </a:r>
                    </a:p>
                  </a:txBody>
                  <a:tcPr marL="128959" marR="128959" marT="128959" marB="1289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23657"/>
                  </a:ext>
                </a:extLst>
              </a:tr>
              <a:tr h="917320">
                <a:tc>
                  <a:txBody>
                    <a:bodyPr/>
                    <a:lstStyle/>
                    <a:p>
                      <a:r>
                        <a:rPr lang="en-US" sz="1500" cap="none" spc="0" dirty="0" err="1">
                          <a:solidFill>
                            <a:schemeClr val="bg1"/>
                          </a:solidFill>
                        </a:rPr>
                        <a:t>Images.google.com</a:t>
                      </a:r>
                      <a:endParaRPr lang="en-US" sz="15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Free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One image at a time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bg1"/>
                          </a:solidFill>
                        </a:rPr>
                        <a:t>Instantaneous search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00390"/>
                  </a:ext>
                </a:extLst>
              </a:tr>
              <a:tr h="667937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Chrome browser extension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Free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None – uses image on the web already; one image at a time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Instantaneous search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80015"/>
                  </a:ext>
                </a:extLst>
              </a:tr>
              <a:tr h="917320">
                <a:tc>
                  <a:txBody>
                    <a:bodyPr/>
                    <a:lstStyle/>
                    <a:p>
                      <a:r>
                        <a:rPr lang="en-US" sz="1500" cap="none" spc="0" dirty="0" err="1">
                          <a:solidFill>
                            <a:schemeClr val="bg1"/>
                          </a:solidFill>
                        </a:rPr>
                        <a:t>Pixsy.com</a:t>
                      </a:r>
                      <a:endParaRPr lang="en-US" sz="15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Free up to 500 images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From computer and mass-upload from many image services like Flickr, Instagram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Ongoing search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Y, will take a big cut of licensing fee</a:t>
                      </a:r>
                      <a:endParaRPr lang="en-US" sz="15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11495"/>
                  </a:ext>
                </a:extLst>
              </a:tr>
              <a:tr h="917320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Copytrack.com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Free up to 500 images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bg1"/>
                          </a:solidFill>
                        </a:rPr>
                        <a:t>From computer and via Lightroom plugin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Ongoing search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bg1"/>
                          </a:solidFill>
                        </a:rPr>
                        <a:t>Y, will take a big cut of licensing fee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452772"/>
                  </a:ext>
                </a:extLst>
              </a:tr>
              <a:tr h="917320"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bg1"/>
                          </a:solidFill>
                        </a:rPr>
                        <a:t>Have I Been Trained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Free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One image (or description) at a time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</a:rPr>
                        <a:t>Instantaneous search</a:t>
                      </a:r>
                    </a:p>
                    <a:p>
                      <a:endParaRPr lang="en-US" sz="1500" cap="none" spc="0">
                        <a:solidFill>
                          <a:schemeClr val="bg1"/>
                        </a:solidFill>
                      </a:endParaRP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bg1"/>
                          </a:solidFill>
                        </a:rPr>
                        <a:t>Can flag for take-down from their dataset</a:t>
                      </a:r>
                    </a:p>
                  </a:txBody>
                  <a:tcPr marL="70320" marR="70320" marT="35160" marB="859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7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79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496D0-EBBE-5349-B3BD-7E44E4EC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Services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7DA587-FE71-AD5B-313C-5C35C9A7F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98558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07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9E425-B32E-2B15-7045-08A6B297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Test image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ll, indoor, black, sitting&#10;&#10;Description automatically generated">
            <a:extLst>
              <a:ext uri="{FF2B5EF4-FFF2-40B4-BE49-F238E27FC236}">
                <a16:creationId xmlns:a16="http://schemas.microsoft.com/office/drawing/2014/main" id="{24DDB603-7B0C-1FDF-A382-124F18E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2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127D2-F1CA-B1DD-FCED-F5D02BB1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Google image search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7210F18-CD08-742A-6714-3935E90F9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513" y="640080"/>
            <a:ext cx="5968182" cy="5550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0BF26-5165-8CB6-0CAC-D6EB43E45912}"/>
              </a:ext>
            </a:extLst>
          </p:cNvPr>
          <p:cNvSpPr txBox="1"/>
          <p:nvPr/>
        </p:nvSpPr>
        <p:spPr>
          <a:xfrm>
            <a:off x="640837" y="4624113"/>
            <a:ext cx="19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images.google.com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8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2169D-474C-C672-2ABB-398F16FA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Chrome browser extension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48359-B6A2-BD4D-A6D3-24B736C3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55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Recently rolled into Google Lens (</a:t>
            </a:r>
            <a:r>
              <a:rPr lang="en-US" dirty="0" err="1"/>
              <a:t>images.google.com</a:t>
            </a:r>
            <a:r>
              <a:rPr lang="en-US" dirty="0"/>
              <a:t>) so you no longer need to install the extension</a:t>
            </a:r>
          </a:p>
          <a:p>
            <a:r>
              <a:rPr lang="en-US" dirty="0"/>
              <a:t>Right-click on an image and select “Search Images with Google Lens” </a:t>
            </a:r>
          </a:p>
          <a:p>
            <a:r>
              <a:rPr lang="en-US" dirty="0"/>
              <a:t>Can do this from your Flickr page or any other web-based image</a:t>
            </a:r>
          </a:p>
          <a:p>
            <a:r>
              <a:rPr lang="en-US" dirty="0"/>
              <a:t>ONLY WORKS IN CHROME</a:t>
            </a:r>
          </a:p>
          <a:p>
            <a:r>
              <a:rPr lang="en-US" dirty="0"/>
              <a:t>Bonus: great way to find product matches</a:t>
            </a:r>
          </a:p>
        </p:txBody>
      </p:sp>
      <p:pic>
        <p:nvPicPr>
          <p:cNvPr id="5" name="Picture 4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D4505BBF-D870-1201-0F7C-50FC72329E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240" y="365124"/>
            <a:ext cx="2844202" cy="63800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0E62CF-EF8C-EF22-9DDB-959FC23D62D0}"/>
              </a:ext>
            </a:extLst>
          </p:cNvPr>
          <p:cNvCxnSpPr>
            <a:cxnSpLocks/>
          </p:cNvCxnSpPr>
          <p:nvPr/>
        </p:nvCxnSpPr>
        <p:spPr>
          <a:xfrm flipH="1">
            <a:off x="9786851" y="1106511"/>
            <a:ext cx="7033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3439E2-1568-5728-D3A4-A5831AD02BBD}"/>
              </a:ext>
            </a:extLst>
          </p:cNvPr>
          <p:cNvSpPr txBox="1"/>
          <p:nvPr/>
        </p:nvSpPr>
        <p:spPr>
          <a:xfrm>
            <a:off x="10490200" y="886692"/>
            <a:ext cx="1286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this to get the pages where the image appears</a:t>
            </a:r>
          </a:p>
        </p:txBody>
      </p:sp>
    </p:spTree>
    <p:extLst>
      <p:ext uri="{BB962C8B-B14F-4D97-AF65-F5344CB8AC3E}">
        <p14:creationId xmlns:p14="http://schemas.microsoft.com/office/powerpoint/2010/main" val="428900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940B2-EB67-5372-8D72-EAB4F6A7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Pixsy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pixsy.com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8346-F7FE-24D2-0167-89B18287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Import from services like Flickr, Instagram, </a:t>
            </a:r>
            <a:r>
              <a:rPr lang="en-US" sz="2200" dirty="0" err="1"/>
              <a:t>Smugmug</a:t>
            </a:r>
            <a:r>
              <a:rPr lang="en-US" sz="2200" dirty="0"/>
              <a:t>, Google Drive (with new images synced automatically) </a:t>
            </a:r>
          </a:p>
          <a:p>
            <a:r>
              <a:rPr lang="en-US" sz="2200" dirty="0"/>
              <a:t>Can also upload individual images from computer</a:t>
            </a:r>
          </a:p>
          <a:p>
            <a:r>
              <a:rPr lang="en-US" sz="2200" dirty="0"/>
              <a:t>Free account: 500 images monitored (for $19/m up to 2000 images)</a:t>
            </a:r>
          </a:p>
          <a:p>
            <a:r>
              <a:rPr lang="en-US" sz="2200" dirty="0"/>
              <a:t>Always looking for matches</a:t>
            </a:r>
          </a:p>
          <a:p>
            <a:r>
              <a:rPr lang="en-US" sz="2200" dirty="0"/>
              <a:t>Matches: you have to look and compare. If a famous location, lots of matches that aren’t actually matches, will be rated “low accuracy”.</a:t>
            </a:r>
          </a:p>
          <a:p>
            <a:r>
              <a:rPr lang="en-US" sz="2200" dirty="0"/>
              <a:t>Found a “high accuracy” match very in minutes – on the Photo Club website (same as Google Lens found)</a:t>
            </a:r>
          </a:p>
          <a:p>
            <a:r>
              <a:rPr lang="en-US" sz="2200" dirty="0"/>
              <a:t>Can mark as “approved use”, “not my image”, “ignore”</a:t>
            </a:r>
          </a:p>
          <a:p>
            <a:r>
              <a:rPr lang="en-US" sz="2200" dirty="0"/>
              <a:t>Will help you with legal efforts; operates in 19 countries, but with world-wide reach; 50% fee for compensation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9371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80E63-B439-967A-2A26-A246DDFE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Pixsy Positive Result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BB3AD5-3DF9-C7D9-D693-0FB3D617E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718" y="1599027"/>
            <a:ext cx="9742831" cy="51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1F1CE-A2B7-6E1A-F293-CB6972F9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Copytrack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copytrack.com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82DB-1397-8B72-549E-2DE24628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Upload images, or use the Adobe Lightroom plugin (which will help you sync images automatically)</a:t>
            </a:r>
          </a:p>
          <a:p>
            <a:r>
              <a:rPr lang="en-US" dirty="0"/>
              <a:t>Photo upload limited to 10MB per image, so you might need to resize before uploading if you’re doing this from your computer file structure.</a:t>
            </a:r>
          </a:p>
          <a:p>
            <a:r>
              <a:rPr lang="en-US" dirty="0"/>
              <a:t>Free account for up to 500 images</a:t>
            </a:r>
          </a:p>
          <a:p>
            <a:r>
              <a:rPr lang="en-US" dirty="0"/>
              <a:t>Always looking for matches</a:t>
            </a:r>
          </a:p>
          <a:p>
            <a:r>
              <a:rPr lang="en-US" dirty="0"/>
              <a:t>Will help with take-down, getting licensing fees (45% fee for compensation); EU-based, cases in 190 countries</a:t>
            </a:r>
          </a:p>
          <a:p>
            <a:r>
              <a:rPr lang="en-US" dirty="0"/>
              <a:t>NOTE: I didn’t receive ANY hits from this site, and I should have. Not sure I recommend.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2CC29-0720-4D61-1E16-D28AA8AD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Have I Been Trained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C5935-7CD4-AB5B-1A53-E8E2E88F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706624"/>
            <a:ext cx="7123355" cy="348386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Check to see if your images are being used to train AI</a:t>
            </a:r>
          </a:p>
          <a:p>
            <a:r>
              <a:rPr lang="en-US" sz="2600" dirty="0"/>
              <a:t>Enter text or upload photo</a:t>
            </a:r>
          </a:p>
          <a:p>
            <a:pPr lvl="1"/>
            <a:r>
              <a:rPr lang="en-US" sz="2600" dirty="0"/>
              <a:t>balance black vase and candlestick red fruit</a:t>
            </a:r>
          </a:p>
          <a:p>
            <a:r>
              <a:rPr lang="en-US" sz="2600" dirty="0"/>
              <a:t>Can opt in or opt out of allowing your images to be used to train AI</a:t>
            </a:r>
          </a:p>
          <a:p>
            <a:r>
              <a:rPr lang="en-US" sz="2000" dirty="0"/>
              <a:t>Read more: </a:t>
            </a:r>
            <a:r>
              <a:rPr lang="en-US" sz="1400" dirty="0">
                <a:hlinkClick r:id="rId3"/>
              </a:rPr>
              <a:t>https://arstechnica.com/information-technology/2022/09/have-ai-image-generators-assimilated-your-art-new-tool-lets-you-check/</a:t>
            </a:r>
            <a:br>
              <a:rPr lang="en-US" sz="2000" dirty="0"/>
            </a:br>
            <a:r>
              <a:rPr lang="en-US" sz="2000" dirty="0"/>
              <a:t>and </a:t>
            </a:r>
            <a:r>
              <a:rPr lang="en-US" sz="1300" dirty="0">
                <a:hlinkClick r:id="rId4"/>
              </a:rPr>
              <a:t>https://www.vice.com/en/article/3ad58k/ai-is-probably-using-your-images-and-its-not-easy-to-opt-out</a:t>
            </a:r>
            <a:endParaRPr lang="en-US" sz="1300" dirty="0"/>
          </a:p>
          <a:p>
            <a:r>
              <a:rPr lang="en-US" sz="2000" dirty="0"/>
              <a:t>Adobe Cloud is also using images to train its AI: </a:t>
            </a:r>
            <a:r>
              <a:rPr lang="en-US" sz="1300" dirty="0">
                <a:solidFill>
                  <a:srgbClr val="1155CC"/>
                </a:solidFill>
                <a:effectLst/>
                <a:hlinkClick r:id="rId5"/>
              </a:rPr>
              <a:t>https://www.dpreview.com/news/6341509927/adobes-content-analysis-program-raises-privacy-concern</a:t>
            </a:r>
            <a:br>
              <a:rPr lang="en-US" sz="1300" dirty="0">
                <a:solidFill>
                  <a:srgbClr val="1155CC"/>
                </a:solidFill>
              </a:rPr>
            </a:br>
            <a:r>
              <a:rPr lang="en-US" sz="1300" dirty="0"/>
              <a:t>h/t Bill </a:t>
            </a:r>
            <a:r>
              <a:rPr lang="en-US" sz="1300" dirty="0" err="1"/>
              <a:t>Dusterwald</a:t>
            </a:r>
            <a:endParaRPr lang="en-US" sz="1300" dirty="0">
              <a:effectLst/>
            </a:endParaRPr>
          </a:p>
          <a:p>
            <a:endParaRPr lang="en-US" sz="20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5" name="Picture 4" descr="A picture containing text, screenshot, different, several&#10;&#10;Description automatically generated">
            <a:extLst>
              <a:ext uri="{FF2B5EF4-FFF2-40B4-BE49-F238E27FC236}">
                <a16:creationId xmlns:a16="http://schemas.microsoft.com/office/drawing/2014/main" id="{72C8D439-0150-C722-A955-1D65CDD989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013" y="329183"/>
            <a:ext cx="3189870" cy="342996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F5F0D77-E313-C057-2370-F432702EDC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82" y="4231593"/>
            <a:ext cx="2703444" cy="2176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E85B87-C954-41F3-BED2-2B685D4FC5C9}"/>
              </a:ext>
            </a:extLst>
          </p:cNvPr>
          <p:cNvSpPr txBox="1"/>
          <p:nvPr/>
        </p:nvSpPr>
        <p:spPr>
          <a:xfrm>
            <a:off x="8186514" y="3743626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Text search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905B0-7125-D6A9-3E5E-FE31311429A3}"/>
              </a:ext>
            </a:extLst>
          </p:cNvPr>
          <p:cNvSpPr txBox="1"/>
          <p:nvPr/>
        </p:nvSpPr>
        <p:spPr>
          <a:xfrm>
            <a:off x="8268676" y="6407865"/>
            <a:ext cx="280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upload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119325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875</Words>
  <Application>Microsoft Macintosh PowerPoint</Application>
  <PresentationFormat>Widescreen</PresentationFormat>
  <Paragraphs>97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Who’s Using your Photos Online? Find Stolen Images</vt:lpstr>
      <vt:lpstr>Services</vt:lpstr>
      <vt:lpstr>Test image</vt:lpstr>
      <vt:lpstr>Google image search</vt:lpstr>
      <vt:lpstr>Chrome browser extension</vt:lpstr>
      <vt:lpstr>Pixsy pixsy.com</vt:lpstr>
      <vt:lpstr>Pixsy Positive Result</vt:lpstr>
      <vt:lpstr>Copytrack copytrack.com</vt:lpstr>
      <vt:lpstr>Have I Been Trained</vt:lpstr>
      <vt:lpstr>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Stolen Images</dc:title>
  <dc:creator>Karen Smale</dc:creator>
  <cp:lastModifiedBy>Smale, Karen M. (GSFC-606.1)[ADNET SYSTEMS INC]</cp:lastModifiedBy>
  <cp:revision>24</cp:revision>
  <dcterms:created xsi:type="dcterms:W3CDTF">2022-12-14T01:22:50Z</dcterms:created>
  <dcterms:modified xsi:type="dcterms:W3CDTF">2023-01-11T15:47:06Z</dcterms:modified>
</cp:coreProperties>
</file>