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4" r:id="rId4"/>
    <p:sldId id="271" r:id="rId5"/>
    <p:sldId id="261" r:id="rId6"/>
    <p:sldId id="272" r:id="rId7"/>
    <p:sldId id="279" r:id="rId8"/>
    <p:sldId id="260" r:id="rId9"/>
    <p:sldId id="280" r:id="rId10"/>
    <p:sldId id="283" r:id="rId11"/>
    <p:sldId id="281" r:id="rId12"/>
    <p:sldId id="282" r:id="rId13"/>
    <p:sldId id="273" r:id="rId14"/>
    <p:sldId id="269" r:id="rId15"/>
    <p:sldId id="284" r:id="rId16"/>
    <p:sldId id="267" r:id="rId17"/>
    <p:sldId id="257" r:id="rId18"/>
    <p:sldId id="277" r:id="rId19"/>
    <p:sldId id="258" r:id="rId20"/>
    <p:sldId id="259" r:id="rId21"/>
    <p:sldId id="285" r:id="rId22"/>
    <p:sldId id="276" r:id="rId23"/>
    <p:sldId id="286" r:id="rId24"/>
    <p:sldId id="287" r:id="rId25"/>
    <p:sldId id="270" r:id="rId26"/>
    <p:sldId id="288" r:id="rId27"/>
    <p:sldId id="289" r:id="rId28"/>
    <p:sldId id="263" r:id="rId29"/>
    <p:sldId id="262" r:id="rId30"/>
    <p:sldId id="264" r:id="rId31"/>
    <p:sldId id="266" r:id="rId32"/>
    <p:sldId id="2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EF2E0F-9C5D-4CCB-A977-1B93DA305B54}">
          <p14:sldIdLst>
            <p14:sldId id="256"/>
            <p14:sldId id="278"/>
            <p14:sldId id="274"/>
            <p14:sldId id="271"/>
            <p14:sldId id="261"/>
            <p14:sldId id="272"/>
            <p14:sldId id="279"/>
            <p14:sldId id="260"/>
            <p14:sldId id="280"/>
            <p14:sldId id="283"/>
            <p14:sldId id="281"/>
            <p14:sldId id="282"/>
            <p14:sldId id="273"/>
            <p14:sldId id="269"/>
            <p14:sldId id="284"/>
            <p14:sldId id="267"/>
            <p14:sldId id="257"/>
            <p14:sldId id="277"/>
            <p14:sldId id="258"/>
            <p14:sldId id="259"/>
            <p14:sldId id="285"/>
            <p14:sldId id="276"/>
            <p14:sldId id="286"/>
            <p14:sldId id="287"/>
            <p14:sldId id="270"/>
            <p14:sldId id="288"/>
            <p14:sldId id="289"/>
            <p14:sldId id="263"/>
            <p14:sldId id="262"/>
            <p14:sldId id="264"/>
            <p14:sldId id="266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72D2-B33B-B112-19B4-855A349FA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5AB7C-57E6-48B2-2CF0-2AD1F0753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3C18A-10AC-34C9-28DD-81F490AF2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09BA4-EAD6-84F3-BB77-ACDEDB99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C749C-F7B0-CE2A-C4E5-DAF37CC2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9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AF2A-FDD5-DCD2-D7BE-46340ED5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EFE99-A910-1E42-DCB0-88CB31A0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2EAA0-FA15-52E3-63DD-4DD24753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FB700-7BB7-AD58-C4A1-35765A50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EEDAD-8092-0658-968D-1625AA43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1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1EF14-7A8C-E78B-2A09-70E0D03EC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09C9F-ABDB-2A51-017F-61C6D3CEC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59606-E25C-AE02-EBC0-C00CB078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946CD-8C76-9EB8-0FD6-BAE5FCE2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B98B6-728A-9619-AF08-0E421BEE4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4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F7078-3A2B-B510-A2E3-A711CCA3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A6E6-6223-8A35-99C7-93F03EB2B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44D2D-FFC1-8860-EDD6-61D5B8EF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D72E7-1DDD-F0EA-1A19-362A59B8F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9DE42-6AB7-722C-343F-B22D06E5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1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A0AB-38C8-4C0D-0CE3-A6C3547C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D053-75FA-4246-FDA3-5CDC43433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D20B-0018-2ACC-D0B4-DEE202DE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8C0DB-CDDD-3DDB-5833-378C7E2E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613FE-9A01-F05A-F91C-F77D67E9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BBB7-48B9-8F00-6C4C-5D28A9B6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61B5B-22DB-1E55-5600-FD7B6A401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CBD5B-2F48-F26D-E291-0B3CC03E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C9793-2505-95ED-851A-ED9CB039F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2FA4E-5A80-D253-B41B-8B8F105B7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E41FC-6B34-A7BB-6445-151E628E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2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DF16-2F7C-717A-19CA-08A02CD6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EC6F1-3352-9581-831B-C27022320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3853C-2F05-D122-697E-1F6438A80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79FDA4-D03A-63AD-1B29-D6A56EBBA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602E1-8DB4-B065-0DA0-98CAF1ED5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05B5B-5511-BE15-03E8-8AA26D5D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496B7-3F66-90C2-983D-5587292D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80FA1-0BF7-8EBC-FDB1-9B69762F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1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3850-17F5-AFCA-683F-5FF00ED0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969CF-E646-F3D6-CA29-83266EB78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9BD74-5B5E-D96D-5F3A-B301B038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1EA6E-537D-8DF5-0926-F1E82130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7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0BCA9-04AD-3B72-4F64-7D542242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A6F35-1A0F-CFBE-4735-626D80D7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A7A09-4163-00D0-7548-096DE58C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0920E-FB31-422E-6D3A-48867E29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4EC4-1DEB-887D-F428-C76D0680B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A0FD9-3BE2-8068-FD0C-555A9CDCE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CF1BA-F162-2A04-3AFE-6163EA1D8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E01E7-C955-34E2-7D92-CF6D7CD8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B3681-A1C1-75EB-5F5F-2C4A6349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1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FAEC-246F-81AF-4535-4F5DF1252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BB3972-1F50-638A-D95E-91FF35E9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62458-C0E1-EFBA-7BEC-C4B52267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F4F57-B9C4-6B6F-96EB-88C090F1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3754D-2AFA-2A19-0F8B-5DE141474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CD09F-26A2-5415-7327-9BEB6F65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7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9921B-2145-8112-5897-B79B7C179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A61E5-E301-5C9F-45CD-ED12A558D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F77E0-ABA6-DD76-627C-C37A8CF6B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5ABB5-45BB-4D7D-A3A0-A62B5DF1506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33B15-331F-7AE8-FDDC-2D0F8594D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46068-4C5E-0E9E-82FE-1A66D9613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F372F-1E6F-4ECA-BAD9-A55FF57B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0C1BC-9F13-5CFA-D807-CA9445E3E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541" y="4212985"/>
            <a:ext cx="6256964" cy="1459355"/>
          </a:xfrm>
        </p:spPr>
        <p:txBody>
          <a:bodyPr anchor="b">
            <a:normAutofit/>
          </a:bodyPr>
          <a:lstStyle/>
          <a:p>
            <a:pPr algn="r"/>
            <a:r>
              <a:rPr lang="en-US" sz="4400" dirty="0"/>
              <a:t>Lessons Learned from Headshot Workshops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76305-BAE5-F626-5C83-853A27A38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0541" y="5712159"/>
            <a:ext cx="6256964" cy="64678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 dirty="0"/>
              <a:t>Emily Beckman, Geneviève de </a:t>
            </a:r>
            <a:r>
              <a:rPr lang="en-US" sz="2000" dirty="0" err="1"/>
              <a:t>Messières</a:t>
            </a:r>
            <a:r>
              <a:rPr lang="en-US" sz="2000" dirty="0"/>
              <a:t>, Seth Abramczyk, Kristin Rutkowski, Scott Hull</a:t>
            </a:r>
          </a:p>
        </p:txBody>
      </p:sp>
      <p:pic>
        <p:nvPicPr>
          <p:cNvPr id="6" name="Picture 5" descr="A person smiling in front of a starry background&#10;&#10;Description automatically generated">
            <a:extLst>
              <a:ext uri="{FF2B5EF4-FFF2-40B4-BE49-F238E27FC236}">
                <a16:creationId xmlns:a16="http://schemas.microsoft.com/office/drawing/2014/main" id="{AF78A4AC-C405-2852-7C81-DC2A0023D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r="15334" b="-4"/>
          <a:stretch/>
        </p:blipFill>
        <p:spPr>
          <a:xfrm>
            <a:off x="3440208" y="0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A1783C29-A145-9E7C-523D-BE3491A9F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817"/>
          <a:stretch/>
        </p:blipFill>
        <p:spPr>
          <a:xfrm>
            <a:off x="-3048" y="335032"/>
            <a:ext cx="3381308" cy="4416262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F5286-E08E-2A0E-CB60-4C5487B4D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9078"/>
          <a:stretch/>
        </p:blipFill>
        <p:spPr>
          <a:xfrm>
            <a:off x="7342322" y="-666"/>
            <a:ext cx="4876800" cy="5912065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75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25D3-B6EA-1BDD-7A90-20551B67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6F87C-E9AD-72FA-351B-A3B3C1A1E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 slightly to the side</a:t>
            </a:r>
          </a:p>
          <a:p>
            <a:r>
              <a:rPr lang="en-US" dirty="0"/>
              <a:t>Hands</a:t>
            </a:r>
          </a:p>
          <a:p>
            <a:pPr lvl="1"/>
            <a:r>
              <a:rPr lang="en-US" dirty="0"/>
              <a:t>Both hands on one leg</a:t>
            </a:r>
          </a:p>
          <a:p>
            <a:pPr lvl="1"/>
            <a:r>
              <a:rPr lang="en-US" dirty="0"/>
              <a:t>Arms crossed</a:t>
            </a:r>
          </a:p>
        </p:txBody>
      </p:sp>
      <p:pic>
        <p:nvPicPr>
          <p:cNvPr id="5" name="Picture 4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D2619A2E-F34E-86F0-76C2-8D3355F89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226" y="1410446"/>
            <a:ext cx="3053624" cy="4581554"/>
          </a:xfrm>
          <a:prstGeom prst="rect">
            <a:avLst/>
          </a:prstGeom>
        </p:spPr>
      </p:pic>
      <p:pic>
        <p:nvPicPr>
          <p:cNvPr id="7" name="Picture 6" descr="A person sitting on a stool&#10;&#10;Description automatically generated">
            <a:extLst>
              <a:ext uri="{FF2B5EF4-FFF2-40B4-BE49-F238E27FC236}">
                <a16:creationId xmlns:a16="http://schemas.microsoft.com/office/drawing/2014/main" id="{A6C6AB36-E3BE-47AF-5294-9B5D87164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23" y="1410446"/>
            <a:ext cx="3053624" cy="45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0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ADDA-B070-B10C-1765-F0681BC4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Free-Standing Poses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82655-6D32-35E7-B6F5-2AEB65B42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456518"/>
            <a:ext cx="10200341" cy="974164"/>
          </a:xfrm>
        </p:spPr>
        <p:txBody>
          <a:bodyPr>
            <a:normAutofit lnSpcReduction="10000"/>
          </a:bodyPr>
          <a:lstStyle/>
          <a:p>
            <a:r>
              <a:rPr lang="en-US" dirty="0">
                <a:cs typeface="Arial"/>
              </a:rPr>
              <a:t>Shift</a:t>
            </a:r>
            <a:r>
              <a:rPr lang="en-US" dirty="0">
                <a:latin typeface="Calibri"/>
                <a:cs typeface="Arial"/>
              </a:rPr>
              <a:t> weight to back leg, point front leg to camera</a:t>
            </a:r>
            <a:endParaRPr lang="en-US" dirty="0">
              <a:cs typeface="Calibri"/>
            </a:endParaRPr>
          </a:p>
          <a:p>
            <a:r>
              <a:rPr lang="en-US" dirty="0"/>
              <a:t>Arms crossed, hands on hips, thumbs in pockets, resting on leg,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61110-B1B6-71B6-E00C-873ECCC3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935" y="1484259"/>
            <a:ext cx="2315163" cy="3664549"/>
          </a:xfrm>
          <a:prstGeom prst="rect">
            <a:avLst/>
          </a:prstGeom>
        </p:spPr>
      </p:pic>
      <p:pic>
        <p:nvPicPr>
          <p:cNvPr id="6" name="Picture 5" descr="A person with a mustache and a mustache wearing a suit and tie&#10;&#10;Description automatically generated">
            <a:extLst>
              <a:ext uri="{FF2B5EF4-FFF2-40B4-BE49-F238E27FC236}">
                <a16:creationId xmlns:a16="http://schemas.microsoft.com/office/drawing/2014/main" id="{E2E1BDE8-FF5E-392B-EB17-6AAD35A5E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64" y="1484260"/>
            <a:ext cx="2442436" cy="3664549"/>
          </a:xfrm>
          <a:prstGeom prst="rect">
            <a:avLst/>
          </a:prstGeom>
        </p:spPr>
      </p:pic>
      <p:pic>
        <p:nvPicPr>
          <p:cNvPr id="8" name="Picture 7" descr="A person with curly hair wearing a white shirt and black pants&#10;&#10;Description automatically generated">
            <a:extLst>
              <a:ext uri="{FF2B5EF4-FFF2-40B4-BE49-F238E27FC236}">
                <a16:creationId xmlns:a16="http://schemas.microsoft.com/office/drawing/2014/main" id="{D1F5FA80-124C-F881-775B-8C06D50E4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9" y="1484260"/>
            <a:ext cx="2443630" cy="3664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7A91D-C878-9F4C-FAF1-EF53312E3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034" y="1484259"/>
            <a:ext cx="2429630" cy="36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86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770A-CBC9-F43B-2119-F21D6031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Leaning Poses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7B78-BEC4-A48F-7A80-2188555D6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Leaning against a railing in front of them</a:t>
            </a:r>
          </a:p>
          <a:p>
            <a:pPr lvl="1"/>
            <a:r>
              <a:rPr lang="en-US" dirty="0">
                <a:cs typeface="Calibri"/>
              </a:rPr>
              <a:t>May have to adjust for different heights</a:t>
            </a:r>
          </a:p>
          <a:p>
            <a:r>
              <a:rPr lang="en-US" dirty="0">
                <a:cs typeface="Calibri"/>
              </a:rPr>
              <a:t>Leaning against a vertical post</a:t>
            </a:r>
          </a:p>
          <a:p>
            <a:pPr lvl="1"/>
            <a:r>
              <a:rPr lang="en-US" dirty="0">
                <a:cs typeface="Calibri"/>
              </a:rPr>
              <a:t>Generally avoid leaning against a table or low wall</a:t>
            </a:r>
          </a:p>
          <a:p>
            <a:endParaRPr lang="en-US" dirty="0"/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D1D482E4-91D7-6A1E-7D79-4DEEB832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49" y="1478409"/>
            <a:ext cx="2934958" cy="4435774"/>
          </a:xfrm>
          <a:prstGeom prst="rect">
            <a:avLst/>
          </a:prstGeom>
        </p:spPr>
      </p:pic>
      <p:pic>
        <p:nvPicPr>
          <p:cNvPr id="6" name="Picture 5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440BA723-AB57-C61F-F141-BC3B672A0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12" y="3762312"/>
            <a:ext cx="4195482" cy="279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47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36D3-2D8E-F9A1-E545-39228132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Lean In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078130-E987-C766-09A5-F716314FE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3438" y="1451814"/>
            <a:ext cx="2902707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D9950-2277-DC84-1128-BDF658E2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33" y="1444775"/>
            <a:ext cx="2901350" cy="4342264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EBE9E4B-41CB-8CD0-5CBA-5D87C9375E4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218317" cy="4940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Make a traditional headshot photo engaging by emphasizing the subject's upper body and face, by having them a bit closer to the lens</a:t>
            </a:r>
          </a:p>
          <a:p>
            <a:r>
              <a:rPr lang="en-US">
                <a:cs typeface="Calibri"/>
              </a:rPr>
              <a:t>Having the subject closer to the camera achieves engagement better</a:t>
            </a:r>
          </a:p>
          <a:p>
            <a:r>
              <a:rPr lang="en-US">
                <a:cs typeface="Calibri"/>
              </a:rPr>
              <a:t>This rule can be broken!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0F18A4B-3D47-47D0-2DF5-69BF0F78BD76}"/>
              </a:ext>
            </a:extLst>
          </p:cNvPr>
          <p:cNvSpPr txBox="1">
            <a:spLocks/>
          </p:cNvSpPr>
          <p:nvPr/>
        </p:nvSpPr>
        <p:spPr>
          <a:xfrm>
            <a:off x="5469061" y="5918006"/>
            <a:ext cx="3014662" cy="93618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cs typeface="Calibri"/>
              </a:rPr>
              <a:t>Closer rail - </a:t>
            </a:r>
          </a:p>
          <a:p>
            <a:pPr marL="0" indent="0" algn="ctr">
              <a:buNone/>
            </a:pPr>
            <a:r>
              <a:rPr lang="en-US">
                <a:cs typeface="Calibri"/>
              </a:rPr>
              <a:t>Better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9282E1F-6310-7CE0-8175-2E75CEA441C6}"/>
              </a:ext>
            </a:extLst>
          </p:cNvPr>
          <p:cNvSpPr txBox="1">
            <a:spLocks/>
          </p:cNvSpPr>
          <p:nvPr/>
        </p:nvSpPr>
        <p:spPr>
          <a:xfrm>
            <a:off x="8659655" y="5918005"/>
            <a:ext cx="3014662" cy="93618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Further rail - </a:t>
            </a:r>
          </a:p>
          <a:p>
            <a:pPr marL="0" indent="0" algn="ctr">
              <a:buNone/>
            </a:pPr>
            <a:r>
              <a:rPr lang="en-US">
                <a:cs typeface="Calibri"/>
              </a:rPr>
              <a:t>Less engaging</a:t>
            </a:r>
          </a:p>
        </p:txBody>
      </p:sp>
    </p:spTree>
    <p:extLst>
      <p:ext uri="{BB962C8B-B14F-4D97-AF65-F5344CB8AC3E}">
        <p14:creationId xmlns:p14="http://schemas.microsoft.com/office/powerpoint/2010/main" val="273589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42E5-5BD4-D53D-E961-55ECBD0F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Try Multiple Hair Positions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912062-B609-C73E-34FA-0304519CA5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It can make a big difference to have hair hanging down behind, in front on both sides, in front on one side, or with a few wisps in front</a:t>
            </a:r>
          </a:p>
          <a:p>
            <a:pPr lvl="1"/>
            <a:r>
              <a:rPr lang="en-US">
                <a:cs typeface="Calibri"/>
              </a:rPr>
              <a:t>Give them the choice</a:t>
            </a:r>
          </a:p>
          <a:p>
            <a:r>
              <a:rPr lang="en-US">
                <a:cs typeface="Calibri"/>
              </a:rPr>
              <a:t>Avoid </a:t>
            </a:r>
            <a:r>
              <a:rPr lang="en-US" err="1">
                <a:cs typeface="Calibri"/>
              </a:rPr>
              <a:t>flyaways</a:t>
            </a:r>
            <a:r>
              <a:rPr lang="en-US">
                <a:cs typeface="Calibri"/>
              </a:rPr>
              <a:t> in front of eyes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27D9B6A-654E-60D4-8EFF-38CF2238E7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351" y="291202"/>
            <a:ext cx="4333335" cy="330825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CD65D-03DC-5B0C-9C47-51FE2676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664" y="3721727"/>
            <a:ext cx="4353464" cy="289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2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2AC3-40B9-6C7B-4EBB-A3D145F4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Problems and What to Do About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7655F-EFFB-B630-857E-35B2D279B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40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42E5-5BD4-D53D-E961-55ECBD0F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9" y="365125"/>
            <a:ext cx="7755148" cy="1325563"/>
          </a:xfrm>
        </p:spPr>
        <p:txBody>
          <a:bodyPr/>
          <a:lstStyle/>
          <a:p>
            <a:r>
              <a:rPr lang="en-US"/>
              <a:t>Keep Hands Busy and Relaxed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912062-B609-C73E-34FA-0304519CA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816" y="1541929"/>
            <a:ext cx="5503984" cy="51428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Seated on a stool, hands loose in lap</a:t>
            </a:r>
          </a:p>
          <a:p>
            <a:r>
              <a:rPr lang="en-US" dirty="0">
                <a:cs typeface="Calibri"/>
              </a:rPr>
              <a:t>Standing, one hand in a pocket</a:t>
            </a:r>
          </a:p>
          <a:p>
            <a:pPr lvl="1"/>
            <a:r>
              <a:rPr lang="en-US" dirty="0">
                <a:cs typeface="Calibri"/>
              </a:rPr>
              <a:t>Try hooking a thumb on the pocket or belt loop, or putting the hand only slightly in the pocket</a:t>
            </a:r>
          </a:p>
          <a:p>
            <a:pPr lvl="1"/>
            <a:r>
              <a:rPr lang="en-US" dirty="0">
                <a:cs typeface="Calibri"/>
              </a:rPr>
              <a:t>Don't put weight on the pocket</a:t>
            </a:r>
          </a:p>
          <a:p>
            <a:r>
              <a:rPr lang="en-US" dirty="0">
                <a:cs typeface="Calibri"/>
              </a:rPr>
              <a:t>Holding onto their lapels or a coat</a:t>
            </a:r>
          </a:p>
          <a:p>
            <a:r>
              <a:rPr lang="en-US" dirty="0">
                <a:cs typeface="Calibri"/>
              </a:rPr>
              <a:t>Loosely resting hands on a railing</a:t>
            </a:r>
          </a:p>
          <a:p>
            <a:r>
              <a:rPr lang="en-US" dirty="0">
                <a:cs typeface="Calibri"/>
              </a:rPr>
              <a:t>Standing, one hand on hip</a:t>
            </a:r>
          </a:p>
          <a:p>
            <a:r>
              <a:rPr lang="en-US" dirty="0">
                <a:cs typeface="Calibri"/>
              </a:rPr>
              <a:t>Standing, two hands on hips, angled body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E8B2FAE-0D2B-BC43-40DA-7E24EA07D7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14249" y="3423868"/>
            <a:ext cx="2169462" cy="324428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1B696-6FD1-9BE2-09DC-4633EE847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910" y="3428849"/>
            <a:ext cx="2182483" cy="3321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D7CBC-41A0-45FE-75A7-E018B8BE2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910" y="107680"/>
            <a:ext cx="2182484" cy="32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F6D8F5-593F-8E3D-14C8-C49585A29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985" y="35793"/>
            <a:ext cx="2182483" cy="332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08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D575-55E0-CF82-9A92-79027FAD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Refusal to Smile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41BB62-8F4D-ACB8-419F-37BD27F8E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014662" cy="476111"/>
          </a:xfrm>
        </p:spPr>
        <p:txBody>
          <a:bodyPr/>
          <a:lstStyle/>
          <a:p>
            <a:pPr algn="ctr"/>
            <a:r>
              <a:rPr lang="en-US"/>
              <a:t>No Smile</a:t>
            </a:r>
          </a:p>
        </p:txBody>
      </p:sp>
      <p:pic>
        <p:nvPicPr>
          <p:cNvPr id="11" name="Content Placeholder 10" descr="A picture containing person, person, male&#10;&#10;Description automatically generated">
            <a:extLst>
              <a:ext uri="{FF2B5EF4-FFF2-40B4-BE49-F238E27FC236}">
                <a16:creationId xmlns:a16="http://schemas.microsoft.com/office/drawing/2014/main" id="{0381DB34-5FA9-E0FC-A870-9B4F2E9F66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4" y="2166799"/>
            <a:ext cx="2688259" cy="4032389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E83672-981A-B06D-8206-294E8837C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86275" y="1709738"/>
            <a:ext cx="3030538" cy="476111"/>
          </a:xfrm>
        </p:spPr>
        <p:txBody>
          <a:bodyPr/>
          <a:lstStyle/>
          <a:p>
            <a:pPr algn="ctr"/>
            <a:r>
              <a:rPr lang="en-US"/>
              <a:t>Smile</a:t>
            </a:r>
          </a:p>
        </p:txBody>
      </p:sp>
      <p:pic>
        <p:nvPicPr>
          <p:cNvPr id="13" name="Content Placeholder 12" descr="A picture containing person, wall, person&#10;&#10;Description automatically generated">
            <a:extLst>
              <a:ext uri="{FF2B5EF4-FFF2-40B4-BE49-F238E27FC236}">
                <a16:creationId xmlns:a16="http://schemas.microsoft.com/office/drawing/2014/main" id="{7B3DB3A3-00D7-A3B9-2215-21D383A62A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14" y="2168295"/>
            <a:ext cx="2688259" cy="403238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AB77F-40C7-C66D-977D-910766DD46F1}"/>
              </a:ext>
            </a:extLst>
          </p:cNvPr>
          <p:cNvSpPr txBox="1"/>
          <p:nvPr/>
        </p:nvSpPr>
        <p:spPr>
          <a:xfrm>
            <a:off x="7970043" y="2297906"/>
            <a:ext cx="361950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 panose="020F0502020204030204"/>
              </a:rPr>
              <a:t>Ask for them to show teeth if just "smile" doesn't work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 panose="020F0502020204030204"/>
              </a:rPr>
              <a:t>If you can manage to get one picture with teeth, you can show them that picture to prove that it looks good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 panose="020F0502020204030204"/>
              </a:rPr>
              <a:t>I do try to pay attention to whether a non-smiler has braces. In that case, I tried to get one or two with teeth, but didn't push it as much</a:t>
            </a:r>
            <a:endParaRPr lang="en-US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1485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D575-55E0-CF82-9A92-79027FAD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Tense/Hunched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41BB62-8F4D-ACB8-419F-37BD27F8E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014662" cy="476111"/>
          </a:xfrm>
        </p:spPr>
        <p:txBody>
          <a:bodyPr/>
          <a:lstStyle/>
          <a:p>
            <a:pPr algn="ctr"/>
            <a:r>
              <a:rPr lang="en-US" dirty="0"/>
              <a:t>Tense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E83672-981A-B06D-8206-294E8837C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86275" y="1709738"/>
            <a:ext cx="3030538" cy="476111"/>
          </a:xfrm>
        </p:spPr>
        <p:txBody>
          <a:bodyPr/>
          <a:lstStyle/>
          <a:p>
            <a:pPr algn="ctr"/>
            <a:r>
              <a:rPr lang="en-US" dirty="0"/>
              <a:t>Relaxed</a:t>
            </a:r>
          </a:p>
        </p:txBody>
      </p:sp>
      <p:pic>
        <p:nvPicPr>
          <p:cNvPr id="12" name="Content Placeholder 11" descr="A person with long hair and glasses leaning on a railing&#10;&#10;Description automatically generated">
            <a:extLst>
              <a:ext uri="{FF2B5EF4-FFF2-40B4-BE49-F238E27FC236}">
                <a16:creationId xmlns:a16="http://schemas.microsoft.com/office/drawing/2014/main" id="{A9628C23-BBC7-5BF0-2EFF-2C60E93560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4" r="34427"/>
          <a:stretch/>
        </p:blipFill>
        <p:spPr>
          <a:xfrm>
            <a:off x="1075367" y="2209185"/>
            <a:ext cx="2779083" cy="3848562"/>
          </a:xfrm>
        </p:spPr>
      </p:pic>
      <p:pic>
        <p:nvPicPr>
          <p:cNvPr id="15" name="Content Placeholder 14" descr="A person leaning on a railing&#10;&#10;Description automatically generated">
            <a:extLst>
              <a:ext uri="{FF2B5EF4-FFF2-40B4-BE49-F238E27FC236}">
                <a16:creationId xmlns:a16="http://schemas.microsoft.com/office/drawing/2014/main" id="{254D9F9D-972F-BD3B-C081-430F6C51EE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r="37291"/>
          <a:stretch/>
        </p:blipFill>
        <p:spPr>
          <a:xfrm>
            <a:off x="4631765" y="2208369"/>
            <a:ext cx="2646649" cy="386630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120167-27DD-F88F-265B-0FF7D5FE0A86}"/>
              </a:ext>
            </a:extLst>
          </p:cNvPr>
          <p:cNvSpPr txBox="1"/>
          <p:nvPr/>
        </p:nvSpPr>
        <p:spPr>
          <a:xfrm>
            <a:off x="7970043" y="2297906"/>
            <a:ext cx="361950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 panose="020F0502020204030204"/>
              </a:rPr>
              <a:t>The shoulders back reminder usually helps here as well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 panose="020F0502020204030204"/>
              </a:rPr>
              <a:t>Remind them that they can take up space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 panose="020F0502020204030204"/>
              </a:rPr>
              <a:t>Ask them to close their eyes and relax their body, and then come back to a “shoulders back” pose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 panose="020F0502020204030204"/>
              </a:rPr>
              <a:t>A drifting arm could be pinned next to their body and causing it – a thumb in a pocket, hand on hip, etc. could fix it</a:t>
            </a:r>
            <a:endParaRPr lang="en-US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5789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4D74-5D6C-5192-3261-36C395A3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Cheesy Smile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D14F5-1E4A-FCFF-3104-651BFFC2B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024187" cy="425933"/>
          </a:xfrm>
        </p:spPr>
        <p:txBody>
          <a:bodyPr/>
          <a:lstStyle/>
          <a:p>
            <a:pPr algn="ctr"/>
            <a:r>
              <a:rPr lang="en-US"/>
              <a:t>First Pictures</a:t>
            </a:r>
          </a:p>
        </p:txBody>
      </p:sp>
      <p:pic>
        <p:nvPicPr>
          <p:cNvPr id="10" name="Content Placeholder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8C9924A-4E80-56B5-5741-F6A3D8EFE7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5" y="2241443"/>
            <a:ext cx="2721672" cy="408305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D6B7E9-4C1A-1777-F4FF-3188D9C93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81525" y="1681163"/>
            <a:ext cx="3040063" cy="425933"/>
          </a:xfrm>
        </p:spPr>
        <p:txBody>
          <a:bodyPr/>
          <a:lstStyle/>
          <a:p>
            <a:pPr algn="ctr"/>
            <a:r>
              <a:rPr lang="en-US"/>
              <a:t>“Chin Down”</a:t>
            </a:r>
          </a:p>
        </p:txBody>
      </p:sp>
      <p:pic>
        <p:nvPicPr>
          <p:cNvPr id="12" name="Content Placeholder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E64D1F5-25A2-40FF-26BD-AEC20BEB46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8" t="12" r="25507" b="54468"/>
          <a:stretch/>
        </p:blipFill>
        <p:spPr>
          <a:xfrm>
            <a:off x="4734338" y="2237125"/>
            <a:ext cx="2724912" cy="408736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62FF35-646A-2BAE-5A3B-1837B44B35A8}"/>
              </a:ext>
            </a:extLst>
          </p:cNvPr>
          <p:cNvSpPr txBox="1"/>
          <p:nvPr/>
        </p:nvSpPr>
        <p:spPr>
          <a:xfrm>
            <a:off x="8046243" y="1678781"/>
            <a:ext cx="361950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cs typeface="Calibri" panose="020F0502020204030204"/>
              </a:rPr>
              <a:t>I do find this one more challenging because I don't want to insult their smile 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 panose="020F0502020204030204"/>
              </a:rPr>
              <a:t>Sometimes asking them to bring their chin down just slightly helps a lot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 panose="020F0502020204030204"/>
              </a:rPr>
              <a:t>If still struggling, say something along the lines of "you look tense," or "you look a bit nervous." Ask them to fully relax their face, maybe even close their eyes for a second, and then go back to smiling</a:t>
            </a:r>
          </a:p>
        </p:txBody>
      </p:sp>
    </p:spTree>
    <p:extLst>
      <p:ext uri="{BB962C8B-B14F-4D97-AF65-F5344CB8AC3E}">
        <p14:creationId xmlns:p14="http://schemas.microsoft.com/office/powerpoint/2010/main" val="1120722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F760-44E8-44E1-4754-A96213F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439FE-758A-EF03-5E1F-D10509AB2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44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42E5-5BD4-D53D-E961-55ECBD0F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Crossed Arms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912062-B609-C73E-34FA-0304519CA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19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Often makes for a great photo</a:t>
            </a:r>
          </a:p>
          <a:p>
            <a:r>
              <a:rPr lang="en-US">
                <a:cs typeface="Calibri"/>
              </a:rPr>
              <a:t>Ask them to lengthen spine (put shoulders back), keep hands visible and relaxed rather than tucked or clenched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FDABD-A8ED-5F59-B536-769EF98F0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639" y="848226"/>
            <a:ext cx="3205842" cy="4269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4471C-46D0-C9DB-42AC-3C4933A76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330" y="787779"/>
            <a:ext cx="2892878" cy="4329941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D50793-ED33-D462-8E1D-439A1DC79456}"/>
              </a:ext>
            </a:extLst>
          </p:cNvPr>
          <p:cNvSpPr txBox="1">
            <a:spLocks/>
          </p:cNvSpPr>
          <p:nvPr/>
        </p:nvSpPr>
        <p:spPr>
          <a:xfrm>
            <a:off x="5738359" y="5287056"/>
            <a:ext cx="3010580" cy="15008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cs typeface="Calibri"/>
              </a:rPr>
              <a:t>Hands Tucked In:</a:t>
            </a:r>
          </a:p>
          <a:p>
            <a:pPr marL="0" indent="0" algn="ctr">
              <a:buNone/>
            </a:pPr>
            <a:r>
              <a:rPr lang="en-US">
                <a:cs typeface="Calibri"/>
              </a:rPr>
              <a:t>Defensive body language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5475F18-11E5-E6F6-3E79-57509A0AA78F}"/>
              </a:ext>
            </a:extLst>
          </p:cNvPr>
          <p:cNvSpPr txBox="1">
            <a:spLocks/>
          </p:cNvSpPr>
          <p:nvPr/>
        </p:nvSpPr>
        <p:spPr>
          <a:xfrm>
            <a:off x="8867775" y="5287056"/>
            <a:ext cx="3203348" cy="12967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ea typeface="+mn-lt"/>
                <a:cs typeface="+mn-lt"/>
              </a:rPr>
              <a:t>Hands Visible, Relaxed:</a:t>
            </a:r>
          </a:p>
          <a:p>
            <a:pPr marL="0" indent="0" algn="ctr">
              <a:buNone/>
            </a:pPr>
            <a:r>
              <a:rPr lang="en-US" sz="2400">
                <a:ea typeface="+mn-lt"/>
                <a:cs typeface="+mn-lt"/>
              </a:rPr>
              <a:t>Confident body </a:t>
            </a:r>
          </a:p>
          <a:p>
            <a:pPr marL="0" indent="0" algn="ctr">
              <a:buNone/>
            </a:pPr>
            <a:r>
              <a:rPr lang="en-US" sz="2400">
                <a:ea typeface="+mn-lt"/>
                <a:cs typeface="+mn-lt"/>
              </a:rPr>
              <a:t>language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10EF-CA12-FA9F-1B01-D31D6543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Suggestions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27E79-3728-8F23-E068-B1EB5B3BB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93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E989-F22D-35E2-46A0-BFB13B2D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Involve Them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6D0B5-D1A1-E7FD-C72F-50BBE4247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09" y="1034870"/>
            <a:ext cx="578000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Show them their first photos, ask what they like.</a:t>
            </a:r>
          </a:p>
          <a:p>
            <a:r>
              <a:rPr lang="en-US" dirty="0">
                <a:cs typeface="Calibri"/>
              </a:rPr>
              <a:t>Make a mental or actual note of what they liked.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6A3B5-ED32-D59A-1FCA-363F2C4C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373" y="467237"/>
            <a:ext cx="4065918" cy="61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1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432F-9636-4E7E-D65E-BD4E9F2D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Fun!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CA417-9BC5-F8C9-5C77-C4E1D5AD0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27259" cy="4351338"/>
          </a:xfrm>
        </p:spPr>
        <p:txBody>
          <a:bodyPr/>
          <a:lstStyle/>
          <a:p>
            <a:r>
              <a:rPr lang="en-US" dirty="0">
                <a:cs typeface="Calibri"/>
              </a:rPr>
              <a:t>Try their ideas for a different kind of photo</a:t>
            </a:r>
          </a:p>
          <a:p>
            <a:r>
              <a:rPr lang="en-US" dirty="0"/>
              <a:t>Make use of fun spaces around our “official” stations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50F5B-5647-1514-3206-AC1C6D0A9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64" y="3429000"/>
            <a:ext cx="3979653" cy="2663830"/>
          </a:xfrm>
          <a:prstGeom prst="rect">
            <a:avLst/>
          </a:prstGeom>
        </p:spPr>
      </p:pic>
      <p:pic>
        <p:nvPicPr>
          <p:cNvPr id="6" name="Picture 5" descr="A person smiling in front of a tree&#10;&#10;Description automatically generated">
            <a:extLst>
              <a:ext uri="{FF2B5EF4-FFF2-40B4-BE49-F238E27FC236}">
                <a16:creationId xmlns:a16="http://schemas.microsoft.com/office/drawing/2014/main" id="{CBEAB2A5-F501-FDFC-BB78-C7D14EB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670" y="1546692"/>
            <a:ext cx="2952588" cy="4509247"/>
          </a:xfrm>
          <a:prstGeom prst="rect">
            <a:avLst/>
          </a:prstGeom>
        </p:spPr>
      </p:pic>
      <p:pic>
        <p:nvPicPr>
          <p:cNvPr id="8" name="Picture 7" descr="A person smiling in front of a starry background&#10;&#10;Description automatically generated">
            <a:extLst>
              <a:ext uri="{FF2B5EF4-FFF2-40B4-BE49-F238E27FC236}">
                <a16:creationId xmlns:a16="http://schemas.microsoft.com/office/drawing/2014/main" id="{D47E4133-8702-477D-6AA2-1D8A5B05F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17" y="3429000"/>
            <a:ext cx="3979653" cy="26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48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76633-5936-0515-CF97-15F10C0E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71B7D-E2CC-9D85-2DAA-EC6F6557D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78C7-17F9-29A0-7A7C-E72F94C94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Editing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BDEBB-37E3-4955-05EA-BC8B6F375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Expect this to take several hours.  </a:t>
            </a:r>
          </a:p>
          <a:p>
            <a:pPr lvl="1"/>
            <a:r>
              <a:rPr lang="en-US" dirty="0">
                <a:cs typeface="Calibri"/>
              </a:rPr>
              <a:t>Practice with our practice session photos to get an idea of your flow</a:t>
            </a:r>
          </a:p>
          <a:p>
            <a:pPr lvl="1"/>
            <a:r>
              <a:rPr lang="en-US" dirty="0">
                <a:cs typeface="Calibri"/>
              </a:rPr>
              <a:t>We usually try to deliver within about 2-3 weeks</a:t>
            </a:r>
          </a:p>
          <a:p>
            <a:r>
              <a:rPr lang="en-US" dirty="0">
                <a:cs typeface="Calibri"/>
              </a:rPr>
              <a:t>Start with identifying the 2 – 6 best photos per subject – there is no need to edit every photo.</a:t>
            </a:r>
          </a:p>
          <a:p>
            <a:r>
              <a:rPr lang="en-US" dirty="0">
                <a:cs typeface="Calibri"/>
              </a:rPr>
              <a:t>Use batch edit where possible to speed things up</a:t>
            </a:r>
          </a:p>
          <a:p>
            <a:pPr lvl="1"/>
            <a:r>
              <a:rPr lang="en-US" dirty="0">
                <a:cs typeface="Calibri"/>
              </a:rPr>
              <a:t>I usually batch edit several sets of subjects (under similar lighting) and then go back and tweak each one as needed</a:t>
            </a:r>
          </a:p>
        </p:txBody>
      </p:sp>
    </p:spTree>
    <p:extLst>
      <p:ext uri="{BB962C8B-B14F-4D97-AF65-F5344CB8AC3E}">
        <p14:creationId xmlns:p14="http://schemas.microsoft.com/office/powerpoint/2010/main" val="1811225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B433-B02E-1067-60E1-E0932B3C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8B4BA-BE1D-850B-D6CF-D82095706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Keep an eye on white balance, especially if there was a mix of interior and natural light.</a:t>
            </a:r>
          </a:p>
          <a:p>
            <a:r>
              <a:rPr lang="en-US" dirty="0">
                <a:cs typeface="Calibri"/>
              </a:rPr>
              <a:t>Take advantage of streamlining effort.  Try "Auto" - that may be the only edit you need.  In Lightroom, you can edit one photo (using AI Adaptive Preset tools that automatically identify the subject and apply a "polished" or "professional" filter) to your liking, and then select all photos that were in similar conditions and select Sync to apply the same edits.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75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0D41-CAFC-8BE9-A46D-EA4AA66F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by Editor (and Lighting) is Normal</a:t>
            </a:r>
          </a:p>
        </p:txBody>
      </p:sp>
      <p:pic>
        <p:nvPicPr>
          <p:cNvPr id="5" name="Content Placeholder 4" descr="A person with long hair wearing a blue shirt&#10;&#10;Description automatically generated">
            <a:extLst>
              <a:ext uri="{FF2B5EF4-FFF2-40B4-BE49-F238E27FC236}">
                <a16:creationId xmlns:a16="http://schemas.microsoft.com/office/drawing/2014/main" id="{3E65C979-576E-CF66-3057-6B66AAC98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21" y="1570074"/>
            <a:ext cx="2851865" cy="4276753"/>
          </a:xfrm>
        </p:spPr>
      </p:pic>
      <p:pic>
        <p:nvPicPr>
          <p:cNvPr id="7" name="Picture 6" descr="A person with long blonde hair wearing a blue shirt&#10;&#10;Description automatically generated">
            <a:extLst>
              <a:ext uri="{FF2B5EF4-FFF2-40B4-BE49-F238E27FC236}">
                <a16:creationId xmlns:a16="http://schemas.microsoft.com/office/drawing/2014/main" id="{E3EEF654-F10D-2128-353E-27866DEA6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2" y="1571811"/>
            <a:ext cx="3207565" cy="4276753"/>
          </a:xfrm>
          <a:prstGeom prst="rect">
            <a:avLst/>
          </a:prstGeom>
        </p:spPr>
      </p:pic>
      <p:pic>
        <p:nvPicPr>
          <p:cNvPr id="9" name="Picture 8" descr="A person standing on a railing&#10;&#10;Description automatically generated">
            <a:extLst>
              <a:ext uri="{FF2B5EF4-FFF2-40B4-BE49-F238E27FC236}">
                <a16:creationId xmlns:a16="http://schemas.microsoft.com/office/drawing/2014/main" id="{64D1C22F-35AE-3606-8CDE-4E0BF9783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1" y="1570075"/>
            <a:ext cx="2850473" cy="4276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9FB15B-D690-0DC6-8DD5-7779E97D6EA5}"/>
              </a:ext>
            </a:extLst>
          </p:cNvPr>
          <p:cNvSpPr txBox="1"/>
          <p:nvPr/>
        </p:nvSpPr>
        <p:spPr>
          <a:xfrm>
            <a:off x="4554970" y="6035720"/>
            <a:ext cx="320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Seth Abramczyk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7BB5A-39F3-9689-D260-D231B86D3D6D}"/>
              </a:ext>
            </a:extLst>
          </p:cNvPr>
          <p:cNvSpPr txBox="1"/>
          <p:nvPr/>
        </p:nvSpPr>
        <p:spPr>
          <a:xfrm>
            <a:off x="988932" y="6035720"/>
            <a:ext cx="320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Scott Hull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A161F-6FBB-8973-3324-597008EC2B49}"/>
              </a:ext>
            </a:extLst>
          </p:cNvPr>
          <p:cNvSpPr txBox="1"/>
          <p:nvPr/>
        </p:nvSpPr>
        <p:spPr>
          <a:xfrm>
            <a:off x="7942464" y="6035720"/>
            <a:ext cx="320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Emily Beckman</a:t>
            </a:r>
          </a:p>
        </p:txBody>
      </p:sp>
    </p:spTree>
    <p:extLst>
      <p:ext uri="{BB962C8B-B14F-4D97-AF65-F5344CB8AC3E}">
        <p14:creationId xmlns:p14="http://schemas.microsoft.com/office/powerpoint/2010/main" val="453965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4ECD-FB31-EEB4-A8AF-8B54FD49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 the Organizer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0CEFA-3CE8-6052-6771-CC5B88FFA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3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3792-CAB7-C4ED-95B9-8D03A221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Rotating Stations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C9A21-C027-D57A-0C9D-E5F69C5CC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6C484B-E80F-48B2-1EFF-0EFECFC4F1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Subjects have a large range of preferences. Giving them a variety will keep everyone happier</a:t>
            </a:r>
          </a:p>
          <a:p>
            <a:r>
              <a:rPr lang="en-US"/>
              <a:t>Less pressure on the photographer, especially beginners – if your pictures don’t turn out, hopefully someone else’s did</a:t>
            </a:r>
          </a:p>
          <a:p>
            <a:r>
              <a:rPr lang="en-US"/>
              <a:t>Subject might wear clothes that just don’t work with a background (for example white on white or black on black)</a:t>
            </a:r>
          </a:p>
          <a:p>
            <a:r>
              <a:rPr lang="en-US"/>
              <a:t>Sometimes a subject and a photographer just don’t jive super well together, but they might do better in a different pair</a:t>
            </a:r>
          </a:p>
          <a:p>
            <a:r>
              <a:rPr lang="en-US"/>
              <a:t>Subjects get more photos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D08A05-79E6-A5A8-1F04-836E35482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E66AB5-6BA9-4723-DB40-481E14A87FC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cs typeface="Calibri"/>
              </a:rPr>
              <a:t>A bit more chaotic</a:t>
            </a:r>
          </a:p>
          <a:p>
            <a:r>
              <a:rPr lang="en-US">
                <a:cs typeface="Calibri"/>
              </a:rPr>
              <a:t>May not be able to fit as many subjects into a time frame</a:t>
            </a:r>
          </a:p>
          <a:p>
            <a:r>
              <a:rPr lang="en-US">
                <a:cs typeface="Calibri"/>
              </a:rPr>
              <a:t>Subject may spend less time at each station</a:t>
            </a:r>
          </a:p>
        </p:txBody>
      </p:sp>
    </p:spTree>
    <p:extLst>
      <p:ext uri="{BB962C8B-B14F-4D97-AF65-F5344CB8AC3E}">
        <p14:creationId xmlns:p14="http://schemas.microsoft.com/office/powerpoint/2010/main" val="152219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CA58-FD71-DB34-5E4E-2C82935D9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Composition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8B8AD-B570-0875-5AB5-90641B659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Headshots should include mid-chest and upward. </a:t>
            </a:r>
          </a:p>
          <a:p>
            <a:r>
              <a:rPr lang="en-US" dirty="0">
                <a:ea typeface="+mn-lt"/>
                <a:cs typeface="+mn-lt"/>
              </a:rPr>
              <a:t>Body shots should include waist and up, or knees and up, occasionally full body.  </a:t>
            </a:r>
          </a:p>
          <a:p>
            <a:pPr lvl="1"/>
            <a:r>
              <a:rPr lang="en-US" dirty="0">
                <a:ea typeface="+mn-lt"/>
                <a:cs typeface="+mn-lt"/>
              </a:rPr>
              <a:t>You're welcome to take some of these, just make sure you capture a few more traditional headshots as well</a:t>
            </a:r>
          </a:p>
          <a:p>
            <a:r>
              <a:rPr lang="en-US" dirty="0">
                <a:ea typeface="+mn-lt"/>
                <a:cs typeface="+mn-lt"/>
              </a:rPr>
              <a:t>Make it wider than needed because they can crop it later for their purposes.</a:t>
            </a:r>
          </a:p>
          <a:p>
            <a:r>
              <a:rPr lang="en-US" dirty="0">
                <a:cs typeface="Calibri"/>
              </a:rPr>
              <a:t>Remove unnecessary headspace</a:t>
            </a:r>
          </a:p>
        </p:txBody>
      </p:sp>
    </p:spTree>
    <p:extLst>
      <p:ext uri="{BB962C8B-B14F-4D97-AF65-F5344CB8AC3E}">
        <p14:creationId xmlns:p14="http://schemas.microsoft.com/office/powerpoint/2010/main" val="4256457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B1ECBD-3E9C-B07D-C191-E7C5AE0B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EEA688-4721-EC6C-9D66-DAA3FDABA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9119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cs typeface="Calibri"/>
              </a:rPr>
              <a:t>Building 36 Atrium</a:t>
            </a:r>
          </a:p>
          <a:p>
            <a:pPr lvl="1"/>
            <a:r>
              <a:rPr lang="en-US" dirty="0">
                <a:cs typeface="Calibri"/>
              </a:rPr>
              <a:t>Plenty of space to set up backdrops, outside area, stairs</a:t>
            </a:r>
          </a:p>
          <a:p>
            <a:pPr lvl="1"/>
            <a:r>
              <a:rPr lang="en-US" dirty="0">
                <a:cs typeface="Calibri"/>
              </a:rPr>
              <a:t>This is where we've had all sessions so far</a:t>
            </a:r>
          </a:p>
          <a:p>
            <a:r>
              <a:rPr lang="en-US" dirty="0">
                <a:cs typeface="Calibri"/>
              </a:rPr>
              <a:t>Other Ideas</a:t>
            </a:r>
          </a:p>
          <a:p>
            <a:pPr lvl="1"/>
            <a:r>
              <a:rPr lang="en-US" dirty="0">
                <a:cs typeface="Calibri"/>
              </a:rPr>
              <a:t>Library</a:t>
            </a:r>
          </a:p>
          <a:p>
            <a:pPr lvl="1"/>
            <a:r>
              <a:rPr lang="en-US" dirty="0">
                <a:cs typeface="Calibri"/>
              </a:rPr>
              <a:t>Visitor center rocket garden (on an overcast day)</a:t>
            </a:r>
          </a:p>
          <a:p>
            <a:pPr lvl="1"/>
            <a:r>
              <a:rPr lang="en-US" dirty="0">
                <a:cs typeface="Calibri"/>
              </a:rPr>
              <a:t>B34 hallway with big astrophysics images.  (Might be difficult to step back far enough for a good shot.)</a:t>
            </a:r>
          </a:p>
          <a:p>
            <a:r>
              <a:rPr lang="en-US" dirty="0">
                <a:cs typeface="Calibri"/>
              </a:rPr>
              <a:t>On a hot day, don't have them wait outside</a:t>
            </a:r>
          </a:p>
          <a:p>
            <a:pPr lvl="1"/>
            <a:r>
              <a:rPr lang="en-US" dirty="0">
                <a:cs typeface="Calibri"/>
              </a:rPr>
              <a:t>They will get flushed and sweaty.  Have them wait indoors.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A8E2C-A73E-E5EB-2F03-2316DC0A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995" y="338185"/>
            <a:ext cx="4253724" cy="2863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5D7A79-F07A-3A67-7F1C-2FAFEF263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711" y="3512511"/>
            <a:ext cx="4267200" cy="28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57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0F47-BE34-7716-CA1B-82F08CC9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1A2E2-81E6-A212-DEDA-409668C0A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Takes about 45 minutes to be comfortably set up by the time the early arrivers get there</a:t>
            </a:r>
          </a:p>
          <a:p>
            <a:r>
              <a:rPr lang="en-US" dirty="0"/>
              <a:t>Take a couple of pictures of each other before people arrive to test out the light, start feeling comfortable again, get positioning right, etc.</a:t>
            </a:r>
          </a:p>
          <a:p>
            <a:r>
              <a:rPr lang="en-US" dirty="0"/>
              <a:t>Put up signs for each station number to help people figure out where to go</a:t>
            </a:r>
          </a:p>
          <a:p>
            <a:r>
              <a:rPr lang="en-US" dirty="0">
                <a:cs typeface="Calibri" panose="020F0502020204030204"/>
              </a:rPr>
              <a:t>Each station should have a basket or table where subjects can put their badge and the contents of their pockets</a:t>
            </a:r>
          </a:p>
        </p:txBody>
      </p:sp>
    </p:spTree>
    <p:extLst>
      <p:ext uri="{BB962C8B-B14F-4D97-AF65-F5344CB8AC3E}">
        <p14:creationId xmlns:p14="http://schemas.microsoft.com/office/powerpoint/2010/main" val="386750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06FD-0732-F1F1-2D03-0005C7A9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CC5A0-68ED-2ACE-EE38-9D6120FE1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609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cs typeface="Calibri"/>
              </a:rPr>
              <a:t>Recruiting, working with intern coordinator, and filling slots can take considerable time.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Put an announcement in GSFC Dateline several weeks ahead and the week ahead. </a:t>
            </a:r>
          </a:p>
          <a:p>
            <a:pPr lvl="1"/>
            <a:r>
              <a:rPr lang="en-US" dirty="0">
                <a:cs typeface="Calibri"/>
              </a:rPr>
              <a:t>Consider asking NGAPS+ if there aren't enough interns. </a:t>
            </a:r>
          </a:p>
          <a:p>
            <a:pPr lvl="1"/>
            <a:r>
              <a:rPr lang="en-US" dirty="0">
                <a:cs typeface="Calibri"/>
              </a:rPr>
              <a:t>Mid career folks also need headshots!</a:t>
            </a:r>
          </a:p>
          <a:p>
            <a:r>
              <a:rPr lang="en-US" dirty="0">
                <a:cs typeface="Calibri"/>
              </a:rPr>
              <a:t>Ask them to wear solid color clothing rather than busy patterns</a:t>
            </a:r>
          </a:p>
          <a:p>
            <a:r>
              <a:rPr lang="en-US" dirty="0">
                <a:cs typeface="Calibri"/>
              </a:rPr>
              <a:t>It's best if there is a dedicated coordinator from the photo club. They can help orient arriving subjects, check in on the photographers, resolve issues. A second floating photograph who acts a helper to the coordinator can step in as needed (</a:t>
            </a:r>
            <a:r>
              <a:rPr lang="en-US" dirty="0" err="1">
                <a:cs typeface="Calibri"/>
              </a:rPr>
              <a:t>ie</a:t>
            </a:r>
            <a:r>
              <a:rPr lang="en-US" dirty="0">
                <a:cs typeface="Calibri"/>
              </a:rPr>
              <a:t> if a photographer is falling behind or needs a break). These roles can also take BTS photos, which are very valuable.</a:t>
            </a:r>
          </a:p>
          <a:p>
            <a:r>
              <a:rPr lang="en-US" dirty="0"/>
              <a:t>We’ve done signups using google sheets which has worked well (lets people sign up for a time slot easily)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Ask people to sign up with their email address – it’ll make it a lot easier for you to send out the “how to access your photos” email later</a:t>
            </a:r>
          </a:p>
          <a:p>
            <a:r>
              <a:rPr lang="en-US" dirty="0"/>
              <a:t>Practice session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Very important especially if there are any new participants or if it’s been a while since our last workshop</a:t>
            </a:r>
          </a:p>
          <a:p>
            <a:r>
              <a:rPr lang="en-US" dirty="0">
                <a:cs typeface="Calibri" panose="020F0502020204030204"/>
              </a:rPr>
              <a:t>Have a sign-in sheet for them to use before going to stations (also good to have some snacks nearby)</a:t>
            </a:r>
          </a:p>
          <a:p>
            <a:endParaRPr lang="en-US"/>
          </a:p>
          <a:p>
            <a:endParaRPr lang="en-US"/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5041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1C0A-176C-2E87-C24F-9251A57D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Camera settings and lens choice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0C9DC-4EAD-DF1F-6803-A2BC9585B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Mid to telephoto (50 mm to 150 mm) is best</a:t>
            </a:r>
          </a:p>
          <a:p>
            <a:pPr lvl="1"/>
            <a:r>
              <a:rPr lang="en-US" dirty="0">
                <a:cs typeface="Calibri"/>
              </a:rPr>
              <a:t>Wide angle can produce distorted portraits.</a:t>
            </a:r>
            <a:endParaRPr lang="en-US" sz="2800" dirty="0"/>
          </a:p>
          <a:p>
            <a:r>
              <a:rPr lang="en-US" dirty="0">
                <a:cs typeface="Calibri"/>
              </a:rPr>
              <a:t>Shutter speed should be 1/100 or faster.</a:t>
            </a:r>
            <a:endParaRPr lang="en-US" sz="3200" dirty="0"/>
          </a:p>
          <a:p>
            <a:r>
              <a:rPr lang="en-US" dirty="0">
                <a:cs typeface="Calibri"/>
              </a:rPr>
              <a:t>Aperture should be f/3.5 or narrower (higher number) to avoid situations where their nose is blurry when eyes are in focus</a:t>
            </a:r>
          </a:p>
          <a:p>
            <a:r>
              <a:rPr lang="en-US" dirty="0">
                <a:cs typeface="Calibri"/>
              </a:rPr>
              <a:t>Higher ISO is okay</a:t>
            </a:r>
          </a:p>
          <a:p>
            <a:r>
              <a:rPr lang="en-US" dirty="0">
                <a:cs typeface="Calibri"/>
              </a:rPr>
              <a:t>Automatic focus.  Subject/eye tracking, zone, or point AF are all acceptable.</a:t>
            </a:r>
          </a:p>
        </p:txBody>
      </p:sp>
    </p:spTree>
    <p:extLst>
      <p:ext uri="{BB962C8B-B14F-4D97-AF65-F5344CB8AC3E}">
        <p14:creationId xmlns:p14="http://schemas.microsoft.com/office/powerpoint/2010/main" val="2877815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79FE-723C-5AAC-E63B-16868CB9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and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E836D-6582-BF23-ECA4-5E9269A94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Bounce flashes, bright indoor lights, and bright indirect natural light are all very helpful </a:t>
            </a:r>
            <a:endParaRPr lang="en-US" dirty="0"/>
          </a:p>
          <a:p>
            <a:r>
              <a:rPr lang="en-US" dirty="0"/>
              <a:t>In places with natural lighting in addition to our studio lights, keep an eye on how even the light is on the subject’s face. </a:t>
            </a:r>
          </a:p>
          <a:p>
            <a:pPr lvl="1"/>
            <a:r>
              <a:rPr lang="en-US" dirty="0"/>
              <a:t>For a while as the sun was setting through the atrium window, I had to turn off one light to balance it out.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Try getting them lit from all angles</a:t>
            </a:r>
          </a:p>
          <a:p>
            <a:pPr lvl="1"/>
            <a:r>
              <a:rPr lang="en-US" dirty="0">
                <a:cs typeface="Calibri"/>
              </a:rPr>
              <a:t>Left, straight on, right</a:t>
            </a:r>
          </a:p>
          <a:p>
            <a:r>
              <a:rPr lang="en-US" dirty="0">
                <a:cs typeface="Calibri"/>
              </a:rPr>
              <a:t>Be mindful of white balance, especially if there is both interior and natural lighting in play. Try using a gray card.  </a:t>
            </a:r>
          </a:p>
        </p:txBody>
      </p:sp>
    </p:spTree>
    <p:extLst>
      <p:ext uri="{BB962C8B-B14F-4D97-AF65-F5344CB8AC3E}">
        <p14:creationId xmlns:p14="http://schemas.microsoft.com/office/powerpoint/2010/main" val="2301351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F26B-A71F-9676-D5F2-6EB4D4F9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941"/>
          </a:xfrm>
        </p:spPr>
        <p:txBody>
          <a:bodyPr/>
          <a:lstStyle/>
          <a:p>
            <a:r>
              <a:rPr lang="en-US">
                <a:cs typeface="Calibri Light"/>
              </a:rPr>
              <a:t>Watch out for Hot Spots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84F906-1763-13D2-5AB2-ED5E459B4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0542" y="1160966"/>
            <a:ext cx="3402379" cy="5113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34FD6-6D5D-A114-3320-952F5DF3C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941" y="1160526"/>
            <a:ext cx="3405265" cy="5111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E24890-BA72-99BA-21A5-5FC4B4F7F30F}"/>
              </a:ext>
            </a:extLst>
          </p:cNvPr>
          <p:cNvSpPr txBox="1"/>
          <p:nvPr/>
        </p:nvSpPr>
        <p:spPr>
          <a:xfrm>
            <a:off x="409071" y="1161408"/>
            <a:ext cx="421770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Bright spots can be a problem (</a:t>
            </a:r>
            <a:r>
              <a:rPr lang="en-US" sz="2400" err="1">
                <a:cs typeface="Calibri"/>
              </a:rPr>
              <a:t>eg</a:t>
            </a:r>
            <a:r>
              <a:rPr lang="en-US" sz="2400">
                <a:cs typeface="Calibri"/>
              </a:rPr>
              <a:t> on stairwell in B36), especially on face, torso, and hands.  Near impossible to fix in post.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Don't hesitate to tell the subject to move to avoid them. 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Stay alert, the light changes quickly.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Someone holding a big diffuser would be a big help there - could task the next subject in line to do this.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97765B1-26A0-BA3C-A857-0C2FCFA4FCA4}"/>
              </a:ext>
            </a:extLst>
          </p:cNvPr>
          <p:cNvSpPr txBox="1">
            <a:spLocks/>
          </p:cNvSpPr>
          <p:nvPr/>
        </p:nvSpPr>
        <p:spPr>
          <a:xfrm>
            <a:off x="4937099" y="6378081"/>
            <a:ext cx="3014662" cy="476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Hotspots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D97D38E-8346-0D3F-AAFC-2912855A63D1}"/>
              </a:ext>
            </a:extLst>
          </p:cNvPr>
          <p:cNvSpPr txBox="1">
            <a:spLocks/>
          </p:cNvSpPr>
          <p:nvPr/>
        </p:nvSpPr>
        <p:spPr>
          <a:xfrm>
            <a:off x="8659655" y="6378080"/>
            <a:ext cx="3014662" cy="476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No Hotspots</a:t>
            </a:r>
          </a:p>
        </p:txBody>
      </p:sp>
    </p:spTree>
    <p:extLst>
      <p:ext uri="{BB962C8B-B14F-4D97-AF65-F5344CB8AC3E}">
        <p14:creationId xmlns:p14="http://schemas.microsoft.com/office/powerpoint/2010/main" val="224833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5C15A4-8B36-3E71-0E85-AD7F6546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F14B84-2678-54D7-482B-DD932FC8E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78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CBE5-8E94-8EA6-4AFF-071BDD09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1B3342-3DF8-9020-3132-7B04C6880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86" y="1466192"/>
            <a:ext cx="8125659" cy="52130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cs typeface="Calibri"/>
              </a:rPr>
              <a:t>Remember that you are the leader of the portrait session! Subjects may feel nervous, and it helps to have a photographer show confidence and tell them how to stand. Psych yourself up to be the director. </a:t>
            </a:r>
            <a:endParaRPr lang="en-US" sz="3200" dirty="0"/>
          </a:p>
          <a:p>
            <a:r>
              <a:rPr lang="en-US" sz="3200" dirty="0"/>
              <a:t>Remove everything from pockets</a:t>
            </a:r>
            <a:endParaRPr lang="en-US" sz="3200" dirty="0">
              <a:cs typeface="Calibri" panose="020F0502020204030204"/>
            </a:endParaRPr>
          </a:p>
          <a:p>
            <a:pPr lvl="1"/>
            <a:r>
              <a:rPr lang="en-US" sz="2800" dirty="0"/>
              <a:t>Even something as small as </a:t>
            </a:r>
            <a:r>
              <a:rPr lang="en-US" sz="2800" dirty="0" err="1"/>
              <a:t>chapstick</a:t>
            </a:r>
            <a:r>
              <a:rPr lang="en-US" sz="2800" dirty="0"/>
              <a:t> can look weird when shadows outline it</a:t>
            </a:r>
            <a:endParaRPr lang="en-US" sz="2800" dirty="0">
              <a:cs typeface="Calibri"/>
            </a:endParaRPr>
          </a:p>
          <a:p>
            <a:r>
              <a:rPr lang="en-US" sz="3200" dirty="0">
                <a:cs typeface="Calibri"/>
              </a:rPr>
              <a:t>Remove badge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42E2F-7791-9455-A148-262873D4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24" y="1066765"/>
            <a:ext cx="3023709" cy="453299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C3E833-57EB-63F2-6C15-D41E93AC0C5D}"/>
              </a:ext>
            </a:extLst>
          </p:cNvPr>
          <p:cNvSpPr txBox="1">
            <a:spLocks/>
          </p:cNvSpPr>
          <p:nvPr/>
        </p:nvSpPr>
        <p:spPr>
          <a:xfrm>
            <a:off x="9124805" y="5677216"/>
            <a:ext cx="2452531" cy="936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cs typeface="Calibri"/>
              </a:rPr>
              <a:t>Items in pockets cause problems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6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DED2A-BEB1-DC0B-7191-42991830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D839-7129-2154-7037-3CA3A4F6A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Remind: “Lengthen your spine" or "sit up straight, shoulders back”</a:t>
            </a:r>
            <a:endParaRPr lang="en-US" b="1" dirty="0">
              <a:cs typeface="Calibri"/>
            </a:endParaRPr>
          </a:p>
          <a:p>
            <a:pPr lvl="1"/>
            <a:r>
              <a:rPr lang="en-US" dirty="0"/>
              <a:t>Makes the most difference in the resulting picture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Subjects welcome the reminder. They know they slouch 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Make a joke about sounding like their grandma if it starts getting too awkward – this usually gets a good smile too </a:t>
            </a:r>
          </a:p>
          <a:p>
            <a:r>
              <a:rPr lang="en-US" dirty="0"/>
              <a:t>Keep an eye on head tilt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If they tilt, take a few photos that way, it can work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Then ask them to straighten it out – typically better for a professional photo 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Invite them to try jacket on and off, glasses on and off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93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1796</Words>
  <Application>Microsoft Office PowerPoint</Application>
  <PresentationFormat>Widescreen</PresentationFormat>
  <Paragraphs>171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Lessons Learned from Headshot Workshops</vt:lpstr>
      <vt:lpstr>The Basics</vt:lpstr>
      <vt:lpstr>Composition</vt:lpstr>
      <vt:lpstr>Camera settings and lens choice</vt:lpstr>
      <vt:lpstr>Lighting and Color</vt:lpstr>
      <vt:lpstr>Watch out for Hot Spots</vt:lpstr>
      <vt:lpstr>Posing</vt:lpstr>
      <vt:lpstr>Getting Started</vt:lpstr>
      <vt:lpstr>Basic Posing</vt:lpstr>
      <vt:lpstr>Basic Sitting</vt:lpstr>
      <vt:lpstr>Free-Standing Poses</vt:lpstr>
      <vt:lpstr>Leaning Poses</vt:lpstr>
      <vt:lpstr>Lean In</vt:lpstr>
      <vt:lpstr>Try Multiple Hair Positions</vt:lpstr>
      <vt:lpstr>Common Problems and What to Do About It</vt:lpstr>
      <vt:lpstr>Keep Hands Busy and Relaxed</vt:lpstr>
      <vt:lpstr>Refusal to Smile</vt:lpstr>
      <vt:lpstr>Tense/Hunched</vt:lpstr>
      <vt:lpstr>Cheesy Smile</vt:lpstr>
      <vt:lpstr>Crossed Arms</vt:lpstr>
      <vt:lpstr>Other Suggestions</vt:lpstr>
      <vt:lpstr>Involve Them</vt:lpstr>
      <vt:lpstr>Have Fun!</vt:lpstr>
      <vt:lpstr>Editing</vt:lpstr>
      <vt:lpstr>Editing</vt:lpstr>
      <vt:lpstr>Editing</vt:lpstr>
      <vt:lpstr>Variation by Editor (and Lighting) is Normal</vt:lpstr>
      <vt:lpstr>How to Be the Organizer</vt:lpstr>
      <vt:lpstr>Rotating Stations</vt:lpstr>
      <vt:lpstr>Location</vt:lpstr>
      <vt:lpstr>Setup</vt:lpstr>
      <vt:lpstr>Other Logistics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 from Headshot Workshops</dc:title>
  <dc:creator>Beckman, Emily A {she, her, hers} (GSFC-5970)</dc:creator>
  <cp:lastModifiedBy>Beckman, Emily A {she, her, hers} (GSFC-5970)</cp:lastModifiedBy>
  <cp:revision>66</cp:revision>
  <dcterms:created xsi:type="dcterms:W3CDTF">2023-08-02T16:14:24Z</dcterms:created>
  <dcterms:modified xsi:type="dcterms:W3CDTF">2024-01-11T13:33:51Z</dcterms:modified>
</cp:coreProperties>
</file>