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322" r:id="rId4"/>
    <p:sldId id="321" r:id="rId5"/>
    <p:sldId id="318" r:id="rId6"/>
    <p:sldId id="315" r:id="rId7"/>
    <p:sldId id="257" r:id="rId8"/>
    <p:sldId id="272" r:id="rId9"/>
    <p:sldId id="310" r:id="rId10"/>
    <p:sldId id="308" r:id="rId11"/>
    <p:sldId id="306" r:id="rId12"/>
    <p:sldId id="260" r:id="rId13"/>
    <p:sldId id="261" r:id="rId14"/>
    <p:sldId id="288" r:id="rId15"/>
    <p:sldId id="301" r:id="rId16"/>
    <p:sldId id="302" r:id="rId17"/>
    <p:sldId id="303" r:id="rId18"/>
    <p:sldId id="287" r:id="rId19"/>
    <p:sldId id="299" r:id="rId20"/>
    <p:sldId id="300" r:id="rId21"/>
    <p:sldId id="286" r:id="rId22"/>
    <p:sldId id="296" r:id="rId23"/>
    <p:sldId id="297" r:id="rId24"/>
    <p:sldId id="298" r:id="rId25"/>
    <p:sldId id="269" r:id="rId26"/>
    <p:sldId id="293" r:id="rId27"/>
    <p:sldId id="294" r:id="rId28"/>
    <p:sldId id="295" r:id="rId29"/>
    <p:sldId id="258" r:id="rId30"/>
    <p:sldId id="289" r:id="rId31"/>
    <p:sldId id="290" r:id="rId32"/>
    <p:sldId id="292" r:id="rId33"/>
    <p:sldId id="262" r:id="rId34"/>
    <p:sldId id="323" r:id="rId35"/>
    <p:sldId id="264" r:id="rId36"/>
    <p:sldId id="263" r:id="rId37"/>
    <p:sldId id="271" r:id="rId38"/>
    <p:sldId id="324" r:id="rId39"/>
    <p:sldId id="32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5088" autoAdjust="0"/>
  </p:normalViewPr>
  <p:slideViewPr>
    <p:cSldViewPr snapToGrid="0">
      <p:cViewPr varScale="1">
        <p:scale>
          <a:sx n="83" d="100"/>
          <a:sy n="83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4C2B-C626-403A-9872-BD1282C5F6D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E5AF7-AC30-4A1B-A1EA-2D74DDB65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2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Knudtson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Thank you for time to share photos of aircraft and talk about photographing aircraft</a:t>
            </a:r>
          </a:p>
          <a:p>
            <a:pPr marL="171450" indent="-171450">
              <a:buFontTx/>
              <a:buChar char="-"/>
            </a:pPr>
            <a:r>
              <a:rPr lang="en-US" dirty="0"/>
              <a:t>Work for Cd597 in Propulsion. Currently </a:t>
            </a:r>
            <a:r>
              <a:rPr lang="en-US" dirty="0" err="1"/>
              <a:t>bldg</a:t>
            </a:r>
            <a:r>
              <a:rPr lang="en-US" dirty="0"/>
              <a:t> EC in B11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Private pilot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phots from time flying and attending fly-ins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photos general aviation that are accessible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Photos of detailed or macros areas of aircraft</a:t>
            </a:r>
          </a:p>
          <a:p>
            <a:pPr marL="171450" indent="-171450">
              <a:buFontTx/>
              <a:buChar char="-"/>
            </a:pPr>
            <a:r>
              <a:rPr lang="en-US" dirty="0"/>
              <a:t>Iconic logos, nameplates, or shapes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Aircraft are amazing works of technical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Photos of people interacting with aircraft</a:t>
            </a:r>
          </a:p>
          <a:p>
            <a:pPr marL="171450" indent="-171450">
              <a:buFontTx/>
              <a:buChar char="-"/>
            </a:pPr>
            <a:r>
              <a:rPr lang="en-US" dirty="0"/>
              <a:t>Photojournalist in nature or portraiture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Aircraft: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of these shots around airports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Approach is going to be similar to landscape and wildlife</a:t>
            </a:r>
          </a:p>
          <a:p>
            <a:pPr marL="171450" indent="-171450">
              <a:buFontTx/>
              <a:buChar char="-"/>
            </a:pPr>
            <a:r>
              <a:rPr lang="en-US" dirty="0"/>
              <a:t>Be aware of lighting, light direction</a:t>
            </a:r>
          </a:p>
          <a:p>
            <a:r>
              <a:rPr lang="en-US" dirty="0"/>
              <a:t>Details: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of these shots around airports and museums</a:t>
            </a:r>
          </a:p>
          <a:p>
            <a:pPr marL="171450" indent="-171450">
              <a:buFontTx/>
              <a:buChar char="-"/>
            </a:pPr>
            <a:r>
              <a:rPr lang="en-US" dirty="0"/>
              <a:t>Landscape; maybe some macro and portrait</a:t>
            </a:r>
          </a:p>
          <a:p>
            <a:pPr marL="171450" indent="-171450">
              <a:buFontTx/>
              <a:buChar char="-"/>
            </a:pPr>
            <a:r>
              <a:rPr lang="en-US" dirty="0"/>
              <a:t>Move around, look from different angles</a:t>
            </a:r>
          </a:p>
          <a:p>
            <a:r>
              <a:rPr lang="en-US" dirty="0"/>
              <a:t>People: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of these shots around airports, some at museums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Approach is going to be similar to landscape and street photography with a little portrait work</a:t>
            </a:r>
          </a:p>
          <a:p>
            <a:pPr marL="171450" indent="-171450">
              <a:buFontTx/>
              <a:buChar char="-"/>
            </a:pPr>
            <a:r>
              <a:rPr lang="en-US" dirty="0"/>
              <a:t>Try to get interactions, expressions, human contact with aircraft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not cover last two in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6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Biggest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2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What’s wrong here?</a:t>
            </a:r>
          </a:p>
          <a:p>
            <a:pPr marL="171450" indent="-171450">
              <a:buFontTx/>
              <a:buChar char="-"/>
            </a:pPr>
            <a:r>
              <a:rPr lang="en-US" dirty="0"/>
              <a:t>Would be a good shot otherwise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7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Shutter priority mode and let aperture do its thing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1/250 or less for prop planes, 1/125 or less for 3+-blade helicopters, 1/60 or less for 2-blade helicopters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Source: Nikon - Taking Great Photographs at Airshows</a:t>
            </a:r>
          </a:p>
          <a:p>
            <a:pPr marL="0" indent="0"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17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Likely use an aperture between f/5.6 and f/8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Source: Nikon - Taking Great Photographs at Airshows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a lower shutter speed, you will need to lead the target to keep in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4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 fast autofocus helps, but beware if it begins to hunt and focus to infinity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 little background blur helps emphasize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Talk a little about approach and equipment in each these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4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Remember to pan up, especially for aerobatics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52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where a lot of things come together: shutter speed, auto focus, and panning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3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Zooming telephotos useful to get shot without repositioning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Most action at “Airshow Center”, but edges of runway can yield good shots as planes maneuver at edges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8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Smoke will accumulate, which can be advantage or disadvantage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run out at the end of the day, or leave when it 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02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Don’t run out at the end of the day, or leave when it 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12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Don’t run out at the end of the day, or leave when it 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5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While to good effect, sand and debris blown from helicopters and props can damage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1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Let’s go hunting!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Where are a couple places you might expect to see airplanes?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1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traveling, go out of your way to find one-of-a-kind aircraft on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0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Hobbyists keep vintage and custom-built aircraft alive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08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Expand your ideas of what an aircraft can be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46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Practice, have fun, be inspired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5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9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obvious location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Commercial airports little more shy about loitering; lookup rules before hand</a:t>
            </a:r>
          </a:p>
          <a:p>
            <a:pPr marL="171450" indent="-171450">
              <a:buFontTx/>
              <a:buChar char="-"/>
            </a:pPr>
            <a:r>
              <a:rPr lang="en-US" dirty="0"/>
              <a:t>Small municipal and private airports with sport aviation clubs often have fundraiser events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Good opportunity to meet local pilots and talk about aircraft and aviation; maybe get some good shots or a ride</a:t>
            </a:r>
          </a:p>
          <a:p>
            <a:pPr marL="171450" indent="-171450">
              <a:buFontTx/>
              <a:buChar char="-"/>
            </a:pPr>
            <a:r>
              <a:rPr lang="en-US" dirty="0"/>
              <a:t>Dynamic environment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Great place to see military, vintage, and rare aircraft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Controlled, static environment allows trying different angles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Also includes displays like “Gate Guards”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Static environment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More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Most aircraft will be flying at high altitudes; hard to photograph</a:t>
            </a:r>
          </a:p>
          <a:p>
            <a:pPr marL="171450" indent="-171450">
              <a:buFontTx/>
              <a:buChar char="-"/>
            </a:pPr>
            <a:r>
              <a:rPr lang="en-US" dirty="0"/>
              <a:t>Aerobatics; takeoff and landing good places to find aircraft flying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Aircraft at work also option: helicopters inspecting powerlines, </a:t>
            </a:r>
            <a:r>
              <a:rPr lang="en-US" dirty="0" err="1"/>
              <a:t>cropdusters</a:t>
            </a:r>
            <a:r>
              <a:rPr lang="en-US" dirty="0"/>
              <a:t>, med flights, </a:t>
            </a:r>
            <a:r>
              <a:rPr lang="en-US" dirty="0" err="1"/>
              <a:t>etc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Dynamic environment: be conscious of using Live View and overly bright backgrounds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planes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Airport: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people interaction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Approach is going to be similar to landscape and street photography with a little portrait work</a:t>
            </a:r>
          </a:p>
          <a:p>
            <a:pPr marL="171450" indent="-171450">
              <a:buFontTx/>
              <a:buChar char="-"/>
            </a:pPr>
            <a:r>
              <a:rPr lang="en-US" dirty="0"/>
              <a:t>Good 50mm prime and a zooming telephoto</a:t>
            </a:r>
          </a:p>
          <a:p>
            <a:pPr marL="171450" indent="-171450">
              <a:buFontTx/>
              <a:buChar char="-"/>
            </a:pPr>
            <a:r>
              <a:rPr lang="en-US" dirty="0"/>
              <a:t>Image stabilization helps</a:t>
            </a:r>
          </a:p>
          <a:p>
            <a:r>
              <a:rPr lang="en-US" dirty="0"/>
              <a:t>Museums: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details</a:t>
            </a:r>
          </a:p>
          <a:p>
            <a:pPr marL="171450" indent="-171450">
              <a:buFontTx/>
              <a:buChar char="-"/>
            </a:pPr>
            <a:r>
              <a:rPr lang="en-US" dirty="0"/>
              <a:t>Landscape; maybe some macro and portrait</a:t>
            </a:r>
          </a:p>
          <a:p>
            <a:pPr marL="171450" indent="-171450">
              <a:buFontTx/>
              <a:buChar char="-"/>
            </a:pPr>
            <a:r>
              <a:rPr lang="en-US" dirty="0"/>
              <a:t>May not have a lot of space; wide angles helpful</a:t>
            </a:r>
          </a:p>
          <a:p>
            <a:pPr marL="171450" indent="-171450">
              <a:buFontTx/>
              <a:buChar char="-"/>
            </a:pPr>
            <a:r>
              <a:rPr lang="en-US" dirty="0"/>
              <a:t>Tripod immensely useful if allowed</a:t>
            </a:r>
          </a:p>
          <a:p>
            <a:r>
              <a:rPr lang="en-US" dirty="0"/>
              <a:t>Wild: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planes on their 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Like wildlife photography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shooting planes up at high altitude, will need telescope or similar</a:t>
            </a:r>
          </a:p>
          <a:p>
            <a:pPr marL="171450" indent="-171450">
              <a:buFontTx/>
              <a:buChar char="-"/>
            </a:pPr>
            <a:r>
              <a:rPr lang="en-US" dirty="0"/>
              <a:t>Telephoto and zoom telephoto</a:t>
            </a:r>
          </a:p>
          <a:p>
            <a:pPr marL="171450" indent="-171450">
              <a:buFontTx/>
              <a:buChar char="-"/>
            </a:pPr>
            <a:r>
              <a:rPr lang="en-US" dirty="0"/>
              <a:t>Tripod indispensable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want to photography? I’ve already tipped my hand…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Photos of aircraft on their own or in a landscape setting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money shots are of planes flying; that’s where people expect to see planes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onto Airliners.net; most shots are not of planes in museums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5AF7-AC30-4A1B-A1EA-2D74DDB65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AB54-DD5C-486B-85DF-F02E79732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2E830-A1EF-4048-9AC7-09B3CE6DC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ED4A-956C-4A5B-AE9D-59FA169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6DBA1-778A-40F2-A52A-24AF649F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89C1-CC8F-485F-B2EC-0AAA939D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05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F994-0422-43C5-B673-A2F5A8F7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EDA6F-9947-4889-9FFC-F31F8E7D7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0FCB-91B9-4BEF-AD8B-D247122E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96BE6-9FF7-4B0B-AD09-07A5C6F7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15AD-0C42-4823-8F20-AA5F39C4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72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A42BD-9154-4FBD-AFCF-9C5052111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9F3C3-B38B-4341-A7DE-80B7A65D8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72B76-F88E-466B-B8D6-9583376F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6414-EFC7-4441-BB5A-0748036A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AE2B-A5C4-40A6-AD4A-73977A0B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16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9A76-CAE1-4B09-8B03-1FB3C6C6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35E8-0069-4D19-A18C-FA301F0C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D295-F2B3-4EB8-97D5-5FCA5D33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5CC7C-4D9F-4BEA-AD67-914733A9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77E4C-05A1-485D-9616-EBCBD930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41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4059-F90D-4541-BB50-84F40D59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D4643-35E1-49D3-B424-9FFD44319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904FF-EADA-4D50-ADF2-425B198C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3976B-8AC3-46C3-978F-3CABBC1D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2B783-5252-4596-9DBF-7D1A331C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1936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4926-8284-4A51-B589-5F14EA22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B4BD-DDBB-42E1-944B-F612AC48A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44A63-B2D0-441B-BB44-CF3BB19C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9DFF-C17E-49E5-B13A-36696F2F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67ECD-0E72-4E89-BAF6-76E574CC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66FB1-9F6D-4053-BBCD-E06356D7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14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7E61-3E4F-4F5F-AB6C-595A9B9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2125E-F2EF-4A97-81C8-D1A0B707A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11FDD-BABA-42ED-8597-DC91A29C6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07515-F900-4A68-AB78-A1D11AA9E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A81F2-7E16-4E28-9F90-7E424B651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6FDCC-5AD5-4366-B621-BEBD4B24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A3DE7-AE9A-438B-924F-110327A4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B5D68-D077-436B-BD90-311C61F0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875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2F3A-2AB8-45B2-A6E8-BBD80EE6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944DE-A7A4-445D-89A3-30D37A6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5BFEF-5552-4BFF-A838-EDBC0B9B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B3B8D-0479-44E6-8885-C6B398D2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688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E24EC-4721-4745-B7DB-A134D8C7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B2600-713F-4AB5-8DB2-EFBA82A2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DD028-2D04-4948-A399-B378B049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26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969B-163E-48E0-AFCA-A5C135BF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1D69-B632-4362-B257-F4B7C9EE4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A7139-F088-4A3C-A719-07B454FC3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EDBBB-2A16-43B7-B20E-F3C45CE6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66798-12C8-4A20-B3A2-5514C285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DF32A-B8A1-4817-B02E-7E310D35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BBCB-615F-45B8-BB7D-508F382A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D5D16-BCD7-4950-929D-5C732AA9A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4B7F7-F2E1-442C-A7FD-761E92B31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4205-AED5-4DC5-91D6-F8819D48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2BA8-262F-4D86-82D6-84D1E6E9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05FEF-B5C0-4F8A-BEFB-659E3D67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310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A6E1D-091D-42E7-9C8E-E88289C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2D6A4-A84B-4F6B-9967-6138D08D2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1F64-BDA7-4FB3-9B7D-E99D29688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9839-95E7-48EA-928B-70361BD1E6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906B-24CB-43A9-9521-B097BBE04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5B84-1B06-4270-8870-7E1D2BF46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1F30-8022-4470-B76D-989DD6A6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4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ter.knudtson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a.org/eaa/news-and-publications/eaa-magazines-and-publications/eaa-sport-aviation-magazine" TargetMode="External"/><Relationship Id="rId3" Type="http://schemas.openxmlformats.org/officeDocument/2006/relationships/hyperlink" Target="https://www.eaa.org/eaa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s://www.aop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preview.com/articles/4293153502/aviation-photography" TargetMode="External"/><Relationship Id="rId5" Type="http://schemas.openxmlformats.org/officeDocument/2006/relationships/hyperlink" Target="https://www.nikonusa.com/en/learn-and-explore/a/tips-and-techniques/taking-great-photographs-at-airshows.html" TargetMode="External"/><Relationship Id="rId10" Type="http://schemas.openxmlformats.org/officeDocument/2006/relationships/hyperlink" Target="https://www.amazon.com/EAA-Oshkosh-Best-AirVenture-Photography/dp/0760351848/ref=sr_1_8?keywords=eaa+photo&amp;qid=1581469293&amp;sr=8-8" TargetMode="External"/><Relationship Id="rId4" Type="http://schemas.openxmlformats.org/officeDocument/2006/relationships/hyperlink" Target="https://www.airliners.net/" TargetMode="External"/><Relationship Id="rId9" Type="http://schemas.openxmlformats.org/officeDocument/2006/relationships/hyperlink" Target="https://www.amazon.com/Cockpit-Inside-50-History-Making-Aircraft/dp/0061143812/ref=sr_1_1?keywords=in+the+cockpit&amp;qid=1581469252&amp;sr=8-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B87F74-532E-4BAA-AC19-BF96D44A3AD1}"/>
              </a:ext>
            </a:extLst>
          </p:cNvPr>
          <p:cNvSpPr txBox="1"/>
          <p:nvPr/>
        </p:nvSpPr>
        <p:spPr>
          <a:xfrm>
            <a:off x="0" y="1680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Aviation Photography 101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FE95B-F4FF-40EF-AA44-B618BE2DF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891" y="981542"/>
            <a:ext cx="7788219" cy="5029200"/>
          </a:xfrm>
          <a:prstGeom prst="roundRect">
            <a:avLst>
              <a:gd name="adj" fmla="val 5654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591E8-B6F4-4E1E-9315-7EBEFD52146D}"/>
              </a:ext>
            </a:extLst>
          </p:cNvPr>
          <p:cNvSpPr txBox="1"/>
          <p:nvPr/>
        </p:nvSpPr>
        <p:spPr>
          <a:xfrm>
            <a:off x="3341881" y="6177064"/>
            <a:ext cx="550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Peter </a:t>
            </a:r>
            <a:r>
              <a:rPr lang="en-US" b="1" dirty="0" err="1">
                <a:solidFill>
                  <a:schemeClr val="bg1"/>
                </a:solidFill>
              </a:rPr>
              <a:t>Knudtson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402-680-5409 | </a:t>
            </a:r>
            <a:r>
              <a:rPr lang="en-US" b="1" dirty="0">
                <a:solidFill>
                  <a:schemeClr val="bg1"/>
                </a:solidFill>
                <a:hlinkClick r:id="rId4"/>
              </a:rPr>
              <a:t>peter.knudtson@gmail.com</a:t>
            </a:r>
            <a:r>
              <a:rPr lang="en-US" b="1" dirty="0">
                <a:solidFill>
                  <a:schemeClr val="bg1"/>
                </a:solidFill>
              </a:rPr>
              <a:t> | Code 597</a:t>
            </a:r>
          </a:p>
        </p:txBody>
      </p:sp>
    </p:spTree>
    <p:extLst>
      <p:ext uri="{BB962C8B-B14F-4D97-AF65-F5344CB8AC3E}">
        <p14:creationId xmlns:p14="http://schemas.microsoft.com/office/powerpoint/2010/main" val="129675598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91AD8C-D224-4B41-878B-7E10E103E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04750" y="395074"/>
            <a:ext cx="5120640" cy="64008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5E5DB-2B23-4CE1-9D61-B21B93CFA9AD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are our Subjects?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3E053-706E-40C9-98F5-AB3BB729F510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Details</a:t>
            </a:r>
          </a:p>
        </p:txBody>
      </p:sp>
    </p:spTree>
    <p:extLst>
      <p:ext uri="{BB962C8B-B14F-4D97-AF65-F5344CB8AC3E}">
        <p14:creationId xmlns:p14="http://schemas.microsoft.com/office/powerpoint/2010/main" val="169521933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CC33A-062B-4906-8FDD-33BA6FDB0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94613"/>
            <a:ext cx="9753600" cy="5486400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FCAC4-534A-4F6F-8239-58195F119CD4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are our Subjects?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34DEA-CACC-4E37-8BE2-D1F2616D5926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People</a:t>
            </a:r>
          </a:p>
        </p:txBody>
      </p:sp>
    </p:spTree>
    <p:extLst>
      <p:ext uri="{BB962C8B-B14F-4D97-AF65-F5344CB8AC3E}">
        <p14:creationId xmlns:p14="http://schemas.microsoft.com/office/powerpoint/2010/main" val="138360091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AB7145-A16D-43DE-82AC-EFF6CC132151}"/>
              </a:ext>
            </a:extLst>
          </p:cNvPr>
          <p:cNvSpPr txBox="1"/>
          <p:nvPr/>
        </p:nvSpPr>
        <p:spPr>
          <a:xfrm>
            <a:off x="359923" y="5379525"/>
            <a:ext cx="1418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Aircraft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DDB5B-EFD5-4B28-B476-E7983A861FF9}"/>
              </a:ext>
            </a:extLst>
          </p:cNvPr>
          <p:cNvSpPr txBox="1"/>
          <p:nvPr/>
        </p:nvSpPr>
        <p:spPr>
          <a:xfrm>
            <a:off x="2328423" y="3249649"/>
            <a:ext cx="131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B18613-FED3-4622-B29B-5E421F204F8F}"/>
              </a:ext>
            </a:extLst>
          </p:cNvPr>
          <p:cNvSpPr txBox="1"/>
          <p:nvPr/>
        </p:nvSpPr>
        <p:spPr>
          <a:xfrm>
            <a:off x="3636523" y="1119776"/>
            <a:ext cx="1322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People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ADC4F4-8F03-4CE3-A175-31AD34D36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500" y="436208"/>
            <a:ext cx="6389237" cy="1828800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443F0C-BED8-4DDE-B156-775F43D98194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are our Subjects?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72CE11-CBEE-4C64-A4CA-D7DCCF6E7B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700" y="4695957"/>
            <a:ext cx="9107036" cy="1828800"/>
          </a:xfrm>
          <a:prstGeom prst="round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67B8B-E56E-432F-9637-052EA86155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39568" y="-406287"/>
            <a:ext cx="1828800" cy="77735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696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F4E95A-D651-4167-B411-351F19D1B86C}"/>
              </a:ext>
            </a:extLst>
          </p:cNvPr>
          <p:cNvSpPr txBox="1"/>
          <p:nvPr/>
        </p:nvSpPr>
        <p:spPr>
          <a:xfrm>
            <a:off x="264628" y="2495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How are we Getting the Shot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BB1AD-4853-45BF-8637-59A3028EDC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064" y="1172865"/>
            <a:ext cx="4559300" cy="2564606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10994-92CC-41B7-8F3D-03CACA17F1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064" y="4043859"/>
            <a:ext cx="4559300" cy="2564606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BEA130-9D87-45E0-B0A5-F00437E19D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172865"/>
            <a:ext cx="4559300" cy="2564606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3E1B1A-56E3-4CBC-A817-40C00C828DCB}"/>
              </a:ext>
            </a:extLst>
          </p:cNvPr>
          <p:cNvSpPr txBox="1"/>
          <p:nvPr/>
        </p:nvSpPr>
        <p:spPr>
          <a:xfrm rot="16200000">
            <a:off x="-1270439" y="2315974"/>
            <a:ext cx="32737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Ground to 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E053B-4B94-41D5-99FA-E58C1CF51119}"/>
              </a:ext>
            </a:extLst>
          </p:cNvPr>
          <p:cNvSpPr txBox="1"/>
          <p:nvPr/>
        </p:nvSpPr>
        <p:spPr>
          <a:xfrm rot="16200000">
            <a:off x="-876222" y="4674801"/>
            <a:ext cx="32737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Ground to 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7BE5E-3476-4D8E-8D66-AF8FA7A916AA}"/>
              </a:ext>
            </a:extLst>
          </p:cNvPr>
          <p:cNvSpPr txBox="1"/>
          <p:nvPr/>
        </p:nvSpPr>
        <p:spPr>
          <a:xfrm rot="16200000">
            <a:off x="10149020" y="2162781"/>
            <a:ext cx="25646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Air to Ground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67A57-2BBF-41E5-A784-29C46E78D4CA}"/>
              </a:ext>
            </a:extLst>
          </p:cNvPr>
          <p:cNvSpPr txBox="1"/>
          <p:nvPr/>
        </p:nvSpPr>
        <p:spPr>
          <a:xfrm>
            <a:off x="7995046" y="4967188"/>
            <a:ext cx="25646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Air to Air?</a:t>
            </a:r>
          </a:p>
        </p:txBody>
      </p:sp>
    </p:spTree>
    <p:extLst>
      <p:ext uri="{BB962C8B-B14F-4D97-AF65-F5344CB8AC3E}">
        <p14:creationId xmlns:p14="http://schemas.microsoft.com/office/powerpoint/2010/main" val="46585479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6CB27B-5A96-4988-BD30-BA39F5FD3752}"/>
              </a:ext>
            </a:extLst>
          </p:cNvPr>
          <p:cNvSpPr txBox="1"/>
          <p:nvPr/>
        </p:nvSpPr>
        <p:spPr>
          <a:xfrm>
            <a:off x="264628" y="29673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Special Topic: Propeller Blur</a:t>
            </a:r>
          </a:p>
        </p:txBody>
      </p:sp>
    </p:spTree>
    <p:extLst>
      <p:ext uri="{BB962C8B-B14F-4D97-AF65-F5344CB8AC3E}">
        <p14:creationId xmlns:p14="http://schemas.microsoft.com/office/powerpoint/2010/main" val="258216690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683B52-7686-4610-9A6E-E5E81107094A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Propeller Blur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83773-D964-4B6F-A712-4C1396095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E06E8A-9349-4E57-836A-8A4BC76FD05A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Stopped Propeller</a:t>
            </a:r>
          </a:p>
        </p:txBody>
      </p:sp>
    </p:spTree>
    <p:extLst>
      <p:ext uri="{BB962C8B-B14F-4D97-AF65-F5344CB8AC3E}">
        <p14:creationId xmlns:p14="http://schemas.microsoft.com/office/powerpoint/2010/main" val="355024910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683B52-7686-4610-9A6E-E5E81107094A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Propeller Blur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8E952-EB79-4BBA-8933-CCA9D113D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97D0E-172C-408A-B174-8AA506F80827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Blurred Propeller</a:t>
            </a:r>
          </a:p>
        </p:txBody>
      </p:sp>
    </p:spTree>
    <p:extLst>
      <p:ext uri="{BB962C8B-B14F-4D97-AF65-F5344CB8AC3E}">
        <p14:creationId xmlns:p14="http://schemas.microsoft.com/office/powerpoint/2010/main" val="417421984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683B52-7686-4610-9A6E-E5E81107094A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Propeller Blur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562F8-2A7F-46DA-B686-C5DDED897B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369D7-6005-4DB7-A40C-73C1D8D05D13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Props vs. Jets</a:t>
            </a:r>
          </a:p>
        </p:txBody>
      </p:sp>
    </p:spTree>
    <p:extLst>
      <p:ext uri="{BB962C8B-B14F-4D97-AF65-F5344CB8AC3E}">
        <p14:creationId xmlns:p14="http://schemas.microsoft.com/office/powerpoint/2010/main" val="165330110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20ED5-673D-497D-8DC3-1FF410B86D19}"/>
              </a:ext>
            </a:extLst>
          </p:cNvPr>
          <p:cNvSpPr txBox="1"/>
          <p:nvPr/>
        </p:nvSpPr>
        <p:spPr>
          <a:xfrm>
            <a:off x="264628" y="29673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Special Topic: Following the Aircraft</a:t>
            </a:r>
          </a:p>
        </p:txBody>
      </p:sp>
    </p:spTree>
    <p:extLst>
      <p:ext uri="{BB962C8B-B14F-4D97-AF65-F5344CB8AC3E}">
        <p14:creationId xmlns:p14="http://schemas.microsoft.com/office/powerpoint/2010/main" val="391997312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5CE54-0281-41FD-BB12-746A0000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7EB54-AC43-42AA-9B10-BB8DFB2DA222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Following the Aircraft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0CB29-815C-4684-808E-F129C5BBBC45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Pan Horizontally</a:t>
            </a:r>
          </a:p>
        </p:txBody>
      </p:sp>
    </p:spTree>
    <p:extLst>
      <p:ext uri="{BB962C8B-B14F-4D97-AF65-F5344CB8AC3E}">
        <p14:creationId xmlns:p14="http://schemas.microsoft.com/office/powerpoint/2010/main" val="180710644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B87F74-532E-4BAA-AC19-BF96D44A3AD1}"/>
              </a:ext>
            </a:extLst>
          </p:cNvPr>
          <p:cNvSpPr txBox="1"/>
          <p:nvPr/>
        </p:nvSpPr>
        <p:spPr>
          <a:xfrm>
            <a:off x="359923" y="794613"/>
            <a:ext cx="421827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Where are the Aircraft?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are our Subjects?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are we Getting the Shot?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Special 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Propellers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Leading the Aircraft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Aerobatics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Time and Atmosphere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Unique and Unusual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Safety First!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Local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2EB59-A00D-4062-8F7F-AEB58507E017}"/>
              </a:ext>
            </a:extLst>
          </p:cNvPr>
          <p:cNvSpPr txBox="1"/>
          <p:nvPr/>
        </p:nvSpPr>
        <p:spPr>
          <a:xfrm>
            <a:off x="359923" y="209838"/>
            <a:ext cx="11662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Contents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5CF06-24E2-42AD-85BF-32A0350721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094" y="794613"/>
            <a:ext cx="7068900" cy="53016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380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57EB54-AC43-42AA-9B10-BB8DFB2DA222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Following the Aircraft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9D6FF-27D3-4DF0-BCB1-D7178E3A1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C1F5E-9715-47C4-9048-82C0F5D4B5CA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Pan Vertically</a:t>
            </a:r>
          </a:p>
        </p:txBody>
      </p:sp>
    </p:spTree>
    <p:extLst>
      <p:ext uri="{BB962C8B-B14F-4D97-AF65-F5344CB8AC3E}">
        <p14:creationId xmlns:p14="http://schemas.microsoft.com/office/powerpoint/2010/main" val="312172730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5216E5-18F7-40E3-9D3C-A1714A38CE9F}"/>
              </a:ext>
            </a:extLst>
          </p:cNvPr>
          <p:cNvSpPr txBox="1"/>
          <p:nvPr/>
        </p:nvSpPr>
        <p:spPr>
          <a:xfrm>
            <a:off x="264628" y="29673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Special Topic: Aerobatics</a:t>
            </a:r>
          </a:p>
        </p:txBody>
      </p:sp>
    </p:spTree>
    <p:extLst>
      <p:ext uri="{BB962C8B-B14F-4D97-AF65-F5344CB8AC3E}">
        <p14:creationId xmlns:p14="http://schemas.microsoft.com/office/powerpoint/2010/main" val="235318030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25772-6BEF-446A-A05C-0BFBE0291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E5D08-18C0-47E5-9C51-571ABC4196A5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Aerobatics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EAD68-22C2-4E5D-B963-DE14CE20B33C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Zoom Telephoto</a:t>
            </a:r>
          </a:p>
        </p:txBody>
      </p:sp>
    </p:spTree>
    <p:extLst>
      <p:ext uri="{BB962C8B-B14F-4D97-AF65-F5344CB8AC3E}">
        <p14:creationId xmlns:p14="http://schemas.microsoft.com/office/powerpoint/2010/main" val="378655363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8E5D08-18C0-47E5-9C51-571ABC4196A5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Aerobatics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5DFA7-3887-4CB5-BBF9-3CAD13F77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F5BF1-8AA7-4CDF-8889-5319E6478B3A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Formation Flying</a:t>
            </a:r>
          </a:p>
        </p:txBody>
      </p:sp>
    </p:spTree>
    <p:extLst>
      <p:ext uri="{BB962C8B-B14F-4D97-AF65-F5344CB8AC3E}">
        <p14:creationId xmlns:p14="http://schemas.microsoft.com/office/powerpoint/2010/main" val="23220754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8E5D08-18C0-47E5-9C51-571ABC4196A5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Aerobatics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D4A3A-A557-4ECE-8E6D-B4FC69537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9368D-AACE-46D5-95F8-5269EB221543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Smoke Accumulates</a:t>
            </a:r>
          </a:p>
        </p:txBody>
      </p:sp>
    </p:spTree>
    <p:extLst>
      <p:ext uri="{BB962C8B-B14F-4D97-AF65-F5344CB8AC3E}">
        <p14:creationId xmlns:p14="http://schemas.microsoft.com/office/powerpoint/2010/main" val="195381030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980B80-2CB4-4D47-A226-A078A0BA8999}"/>
              </a:ext>
            </a:extLst>
          </p:cNvPr>
          <p:cNvSpPr txBox="1"/>
          <p:nvPr/>
        </p:nvSpPr>
        <p:spPr>
          <a:xfrm>
            <a:off x="264628" y="29673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Special Topic: Time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19387860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6F74799-DBC6-4997-A29E-DA88992E2F32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Time and Atmosphere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8A9C0-BBC9-42EB-ACBF-4A783F186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4909C-18C6-4A37-8E46-D1893DB4677E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Lighting</a:t>
            </a:r>
          </a:p>
        </p:txBody>
      </p:sp>
    </p:spTree>
    <p:extLst>
      <p:ext uri="{BB962C8B-B14F-4D97-AF65-F5344CB8AC3E}">
        <p14:creationId xmlns:p14="http://schemas.microsoft.com/office/powerpoint/2010/main" val="6555540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6F74799-DBC6-4997-A29E-DA88992E2F32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Time and Atmosphere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99786-6A7D-46F0-A570-9987FED945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BAB32F-1485-4D39-956F-EF998F334EA7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Rain</a:t>
            </a:r>
          </a:p>
        </p:txBody>
      </p:sp>
    </p:spTree>
    <p:extLst>
      <p:ext uri="{BB962C8B-B14F-4D97-AF65-F5344CB8AC3E}">
        <p14:creationId xmlns:p14="http://schemas.microsoft.com/office/powerpoint/2010/main" val="401502096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6F74799-DBC6-4997-A29E-DA88992E2F32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Time and Atmosphere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B7906-A3AC-4DF0-A845-44BD06249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33058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33641-3627-4C50-B099-47507203ECC8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Haze / Sand</a:t>
            </a:r>
          </a:p>
        </p:txBody>
      </p:sp>
    </p:spTree>
    <p:extLst>
      <p:ext uri="{BB962C8B-B14F-4D97-AF65-F5344CB8AC3E}">
        <p14:creationId xmlns:p14="http://schemas.microsoft.com/office/powerpoint/2010/main" val="36817786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E071D-BF7F-49CA-9CC6-CA6388F9DB55}"/>
              </a:ext>
            </a:extLst>
          </p:cNvPr>
          <p:cNvSpPr txBox="1"/>
          <p:nvPr/>
        </p:nvSpPr>
        <p:spPr>
          <a:xfrm>
            <a:off x="264628" y="29673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Special Topic: Unique and Unusual</a:t>
            </a:r>
          </a:p>
        </p:txBody>
      </p:sp>
    </p:spTree>
    <p:extLst>
      <p:ext uri="{BB962C8B-B14F-4D97-AF65-F5344CB8AC3E}">
        <p14:creationId xmlns:p14="http://schemas.microsoft.com/office/powerpoint/2010/main" val="214460310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7D4B74-AC27-4663-9444-6024781C8A04}"/>
              </a:ext>
            </a:extLst>
          </p:cNvPr>
          <p:cNvSpPr txBox="1"/>
          <p:nvPr/>
        </p:nvSpPr>
        <p:spPr>
          <a:xfrm>
            <a:off x="264628" y="29673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Where are the Aircraft?</a:t>
            </a:r>
          </a:p>
        </p:txBody>
      </p:sp>
    </p:spTree>
    <p:extLst>
      <p:ext uri="{BB962C8B-B14F-4D97-AF65-F5344CB8AC3E}">
        <p14:creationId xmlns:p14="http://schemas.microsoft.com/office/powerpoint/2010/main" val="313400951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CF8E09-57ED-40C5-BC70-B2630D41E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895638"/>
            <a:ext cx="9753600" cy="5486400"/>
          </a:xfrm>
          <a:prstGeom prst="round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F41757-FB5B-4589-8B37-981C8D23958D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Unique and Unusual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04800-9D7D-40ED-9315-8379D5BF725E}"/>
              </a:ext>
            </a:extLst>
          </p:cNvPr>
          <p:cNvSpPr txBox="1"/>
          <p:nvPr/>
        </p:nvSpPr>
        <p:spPr>
          <a:xfrm>
            <a:off x="3459737" y="6396335"/>
            <a:ext cx="527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McDonnell Douglas YC-15 – Mojave, CA</a:t>
            </a:r>
          </a:p>
        </p:txBody>
      </p:sp>
    </p:spTree>
    <p:extLst>
      <p:ext uri="{BB962C8B-B14F-4D97-AF65-F5344CB8AC3E}">
        <p14:creationId xmlns:p14="http://schemas.microsoft.com/office/powerpoint/2010/main" val="331825945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2367DF-EDE9-4E87-9151-EF4E07503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895638"/>
            <a:ext cx="9753600" cy="5486400"/>
          </a:xfrm>
          <a:prstGeom prst="round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F41757-FB5B-4589-8B37-981C8D23958D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Unique and Unusual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10308-CCDC-4303-A7D6-A86CA0532AE6}"/>
              </a:ext>
            </a:extLst>
          </p:cNvPr>
          <p:cNvSpPr txBox="1"/>
          <p:nvPr/>
        </p:nvSpPr>
        <p:spPr>
          <a:xfrm>
            <a:off x="3215502" y="6396335"/>
            <a:ext cx="57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Griffon Lionheart Prototype – Huntsville, AL</a:t>
            </a:r>
          </a:p>
        </p:txBody>
      </p:sp>
    </p:spTree>
    <p:extLst>
      <p:ext uri="{BB962C8B-B14F-4D97-AF65-F5344CB8AC3E}">
        <p14:creationId xmlns:p14="http://schemas.microsoft.com/office/powerpoint/2010/main" val="1008296756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2C78E14-F21F-41D6-A050-E7A423C44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495" y="733057"/>
            <a:ext cx="4233010" cy="5543835"/>
          </a:xfrm>
          <a:prstGeom prst="round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F41757-FB5B-4589-8B37-981C8D23958D}"/>
              </a:ext>
            </a:extLst>
          </p:cNvPr>
          <p:cNvSpPr txBox="1"/>
          <p:nvPr/>
        </p:nvSpPr>
        <p:spPr>
          <a:xfrm>
            <a:off x="359923" y="209838"/>
            <a:ext cx="11662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Topic: Unique and Unusual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18733-9891-44BE-A89A-AE307458B3C7}"/>
              </a:ext>
            </a:extLst>
          </p:cNvPr>
          <p:cNvSpPr txBox="1"/>
          <p:nvPr/>
        </p:nvSpPr>
        <p:spPr>
          <a:xfrm>
            <a:off x="3888386" y="6396335"/>
            <a:ext cx="441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… And this guy is an Aircraft, too!</a:t>
            </a:r>
          </a:p>
        </p:txBody>
      </p:sp>
    </p:spTree>
    <p:extLst>
      <p:ext uri="{BB962C8B-B14F-4D97-AF65-F5344CB8AC3E}">
        <p14:creationId xmlns:p14="http://schemas.microsoft.com/office/powerpoint/2010/main" val="2814194690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D9F6EB-8782-4623-97FA-521DF639DF43}"/>
              </a:ext>
            </a:extLst>
          </p:cNvPr>
          <p:cNvSpPr txBox="1"/>
          <p:nvPr/>
        </p:nvSpPr>
        <p:spPr>
          <a:xfrm>
            <a:off x="355600" y="922867"/>
            <a:ext cx="431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safety-conscious around AIRCRAFT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Aircraft have sharp edges and instruments, often at eye-level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Aircraft have fragile surfaces that are easily damaged if touched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Propellers can start if pushed and are difficult to see when moving; stay out of propeller arcs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Jet intakes and blast are almost invisible; stay clear of intakes and exhausts.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aware of hot surfaces from engines and the sun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NEVER touch a plane unless the owner says you may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5247A-1BB2-420A-8123-D11327ADFB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369" y="922867"/>
            <a:ext cx="6185031" cy="4419600"/>
          </a:xfrm>
          <a:prstGeom prst="roundRect">
            <a:avLst>
              <a:gd name="adj" fmla="val 8621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2A9763-6D36-41F8-9DDC-C068A8744D42}"/>
              </a:ext>
            </a:extLst>
          </p:cNvPr>
          <p:cNvSpPr txBox="1"/>
          <p:nvPr/>
        </p:nvSpPr>
        <p:spPr>
          <a:xfrm>
            <a:off x="359923" y="209838"/>
            <a:ext cx="11662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Safety First!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2846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D9F6EB-8782-4623-97FA-521DF639DF43}"/>
              </a:ext>
            </a:extLst>
          </p:cNvPr>
          <p:cNvSpPr txBox="1"/>
          <p:nvPr/>
        </p:nvSpPr>
        <p:spPr>
          <a:xfrm>
            <a:off x="355600" y="833967"/>
            <a:ext cx="1099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safety-conscious at AIRPORTS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drones!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Keep small children close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NEVER walk onto active taxiways or runways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NEVER walk in front of moving aircraft; pilots have poor visibility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safety-conscious OUTSIDE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There is no shade at airports: bring sunscreen, big hats, and plenty of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Bring hearing protection if you have sensitive 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prepared to walk and stand on hard surfaces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A9763-6D36-41F8-9DDC-C068A8744D42}"/>
              </a:ext>
            </a:extLst>
          </p:cNvPr>
          <p:cNvSpPr txBox="1"/>
          <p:nvPr/>
        </p:nvSpPr>
        <p:spPr>
          <a:xfrm>
            <a:off x="359923" y="209838"/>
            <a:ext cx="11662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Safety First!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80577-52E1-4306-BEA3-8F210EE4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593" y="3855976"/>
            <a:ext cx="8648813" cy="28623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0321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7C784-A27A-43D8-BE87-59B6B56D5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300" y="2201543"/>
            <a:ext cx="6134100" cy="4446619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A89CC1-B29D-4E9A-A113-EBD765AC0741}"/>
              </a:ext>
            </a:extLst>
          </p:cNvPr>
          <p:cNvSpPr txBox="1"/>
          <p:nvPr/>
        </p:nvSpPr>
        <p:spPr>
          <a:xfrm>
            <a:off x="359923" y="209838"/>
            <a:ext cx="11662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0F127-C737-4DB4-AD2B-A933408EF51F}"/>
              </a:ext>
            </a:extLst>
          </p:cNvPr>
          <p:cNvSpPr txBox="1"/>
          <p:nvPr/>
        </p:nvSpPr>
        <p:spPr>
          <a:xfrm>
            <a:off x="355600" y="833967"/>
            <a:ext cx="767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Museums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National Air and Space Museum (Mall and Dulles)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National Museum of the United States Air Force — Dayton, OH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National Naval Aviation Museum — Pensacola, FL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Museum of Flight — Seattle, 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EAA Aviation Museum – Oshkosh, WI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College Park Aviation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Airshows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AirVenture</a:t>
            </a:r>
            <a:r>
              <a:rPr lang="en-US" dirty="0">
                <a:solidFill>
                  <a:schemeClr val="bg1"/>
                </a:solidFill>
              </a:rPr>
              <a:t> – Oshkosh, WI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Sun ‘n Fun – Lakeland, FL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Reno Air Races – Reno, NV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Andrews Air Force Base Air Show</a:t>
            </a:r>
          </a:p>
        </p:txBody>
      </p:sp>
    </p:spTree>
    <p:extLst>
      <p:ext uri="{BB962C8B-B14F-4D97-AF65-F5344CB8AC3E}">
        <p14:creationId xmlns:p14="http://schemas.microsoft.com/office/powerpoint/2010/main" val="373095263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D9F6EB-8782-4623-97FA-521DF639DF43}"/>
              </a:ext>
            </a:extLst>
          </p:cNvPr>
          <p:cNvSpPr txBox="1"/>
          <p:nvPr/>
        </p:nvSpPr>
        <p:spPr>
          <a:xfrm>
            <a:off x="355600" y="389467"/>
            <a:ext cx="44514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Aircraft Owners and Pilots Association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Experimental Aircraft Association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Airliners.NET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Nikon - Taking Great Photographs at Airshows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DPReview – Aviation Photography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319C2-DD9A-4157-91BB-D2943515DE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368" y="3629357"/>
            <a:ext cx="8347264" cy="2968005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F3AEA-3F1C-4D31-8A73-8B7AC620E266}"/>
              </a:ext>
            </a:extLst>
          </p:cNvPr>
          <p:cNvSpPr txBox="1"/>
          <p:nvPr/>
        </p:nvSpPr>
        <p:spPr>
          <a:xfrm>
            <a:off x="359923" y="209838"/>
            <a:ext cx="11662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3508E-E96E-44A0-BB63-CB204E7DB90D}"/>
              </a:ext>
            </a:extLst>
          </p:cNvPr>
          <p:cNvSpPr txBox="1"/>
          <p:nvPr/>
        </p:nvSpPr>
        <p:spPr>
          <a:xfrm>
            <a:off x="6921500" y="1161426"/>
            <a:ext cx="4645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8"/>
              </a:rPr>
              <a:t>Sport Aviation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9"/>
              </a:rPr>
              <a:t>In the Cockpit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10"/>
              </a:rPr>
              <a:t>EAA Oshkosh: The Best </a:t>
            </a:r>
            <a:r>
              <a:rPr lang="en-US" dirty="0" err="1">
                <a:solidFill>
                  <a:schemeClr val="bg1"/>
                </a:solidFill>
                <a:hlinkClick r:id="rId10"/>
              </a:rPr>
              <a:t>AirVenture</a:t>
            </a:r>
            <a:r>
              <a:rPr lang="en-US" dirty="0">
                <a:solidFill>
                  <a:schemeClr val="bg1"/>
                </a:solidFill>
                <a:hlinkClick r:id="rId10"/>
              </a:rPr>
              <a:t> Photography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55134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6D9247-B122-45B8-BA25-8E0600393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799" y="954157"/>
            <a:ext cx="8412403" cy="5601005"/>
          </a:xfrm>
          <a:prstGeom prst="roundRect">
            <a:avLst>
              <a:gd name="adj" fmla="val 5610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0C1BCE-1798-4D0E-86F6-2DFE219CABF6}"/>
              </a:ext>
            </a:extLst>
          </p:cNvPr>
          <p:cNvSpPr txBox="1"/>
          <p:nvPr/>
        </p:nvSpPr>
        <p:spPr>
          <a:xfrm>
            <a:off x="0" y="1680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Be Inspired!</a:t>
            </a:r>
          </a:p>
        </p:txBody>
      </p:sp>
    </p:spTree>
    <p:extLst>
      <p:ext uri="{BB962C8B-B14F-4D97-AF65-F5344CB8AC3E}">
        <p14:creationId xmlns:p14="http://schemas.microsoft.com/office/powerpoint/2010/main" val="2902256651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2EE0DE-C745-45BF-8B0C-702DCD6276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1" y="228600"/>
            <a:ext cx="4261673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FDC003-BA5E-4680-B90A-A144330A46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"/>
          <a:stretch/>
        </p:blipFill>
        <p:spPr>
          <a:xfrm>
            <a:off x="691326" y="228600"/>
            <a:ext cx="424313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4627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A7EDC-FC72-4278-9560-C0FAF677F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228600"/>
            <a:ext cx="4261673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493F4-8311-4050-89AA-92AE12D09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26" y="228600"/>
            <a:ext cx="456494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62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22D5CC-66BD-48EA-B2D8-57A1E413EEF5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At the Airport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E3FB2-498A-43AF-8E52-286452EBB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786825"/>
            <a:ext cx="9753600" cy="5486400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D4D61-DD3A-468D-B8C4-3D8E8648CE19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Where are the Aircraft?</a:t>
            </a:r>
          </a:p>
        </p:txBody>
      </p:sp>
    </p:spTree>
    <p:extLst>
      <p:ext uri="{BB962C8B-B14F-4D97-AF65-F5344CB8AC3E}">
        <p14:creationId xmlns:p14="http://schemas.microsoft.com/office/powerpoint/2010/main" val="145734137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3D82A9-B5DA-4BB9-AD51-F4565B6CD683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At the Museum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B8F0E-45D8-4808-8D19-26252574A3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985" y="781810"/>
            <a:ext cx="4452620" cy="5565775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2D8D5-ED06-45C7-ADDC-AF67BD701A62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Where are the Aircraft?</a:t>
            </a:r>
          </a:p>
        </p:txBody>
      </p:sp>
    </p:spTree>
    <p:extLst>
      <p:ext uri="{BB962C8B-B14F-4D97-AF65-F5344CB8AC3E}">
        <p14:creationId xmlns:p14="http://schemas.microsoft.com/office/powerpoint/2010/main" val="26303933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245A4E6-0CF6-4C14-8EA9-E8A0CF2F40DC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 the Wild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3A413-EFA5-44BF-89D2-5E23B8F71CDD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Where are the Aircraft?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EF062B-83A9-4B5F-90C3-E5CA1657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856169"/>
            <a:ext cx="9753600" cy="5486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4707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4336B3C-3157-48CB-85C3-025348D63D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08" y="1058639"/>
            <a:ext cx="3429000" cy="5050062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685639-A3B9-4E3A-9C77-8322CC5B02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207" y="1058639"/>
            <a:ext cx="3429000" cy="5050062"/>
          </a:xfrm>
          <a:prstGeom prst="round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FA5FF6-8496-47E7-9843-2B06D10C8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905" y="1058639"/>
            <a:ext cx="3429000" cy="5050062"/>
          </a:xfrm>
          <a:prstGeom prst="round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40D13-08B5-4888-ADC0-981D97EEE008}"/>
              </a:ext>
            </a:extLst>
          </p:cNvPr>
          <p:cNvSpPr txBox="1"/>
          <p:nvPr/>
        </p:nvSpPr>
        <p:spPr>
          <a:xfrm>
            <a:off x="4335207" y="6273225"/>
            <a:ext cx="34289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At the Museum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27C9A-4271-4B7C-96EC-7CCAD6FE436F}"/>
              </a:ext>
            </a:extLst>
          </p:cNvPr>
          <p:cNvSpPr txBox="1"/>
          <p:nvPr/>
        </p:nvSpPr>
        <p:spPr>
          <a:xfrm>
            <a:off x="722291" y="6273225"/>
            <a:ext cx="2491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At the Airport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8569AB-F80F-4A30-90A9-7707125328DF}"/>
              </a:ext>
            </a:extLst>
          </p:cNvPr>
          <p:cNvSpPr txBox="1"/>
          <p:nvPr/>
        </p:nvSpPr>
        <p:spPr>
          <a:xfrm>
            <a:off x="8885688" y="6273225"/>
            <a:ext cx="2491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 the Wild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FFF1D-6111-4AD3-96F6-F6101C7BA7EF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Where are the Aircraft?</a:t>
            </a:r>
          </a:p>
        </p:txBody>
      </p:sp>
    </p:spTree>
    <p:extLst>
      <p:ext uri="{BB962C8B-B14F-4D97-AF65-F5344CB8AC3E}">
        <p14:creationId xmlns:p14="http://schemas.microsoft.com/office/powerpoint/2010/main" val="154500272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AA4779-6E27-4E13-938F-ECAD0A532892}"/>
              </a:ext>
            </a:extLst>
          </p:cNvPr>
          <p:cNvSpPr txBox="1"/>
          <p:nvPr/>
        </p:nvSpPr>
        <p:spPr>
          <a:xfrm>
            <a:off x="264628" y="2967335"/>
            <a:ext cx="11662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are our Subjects</a:t>
            </a:r>
          </a:p>
        </p:txBody>
      </p:sp>
    </p:spTree>
    <p:extLst>
      <p:ext uri="{BB962C8B-B14F-4D97-AF65-F5344CB8AC3E}">
        <p14:creationId xmlns:p14="http://schemas.microsoft.com/office/powerpoint/2010/main" val="15931561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9735640-EFDA-4763-8978-0941CE430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5" y="794613"/>
            <a:ext cx="9753600" cy="54864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B9952-2679-4847-9740-D8F48254D915}"/>
              </a:ext>
            </a:extLst>
          </p:cNvPr>
          <p:cNvSpPr txBox="1"/>
          <p:nvPr/>
        </p:nvSpPr>
        <p:spPr>
          <a:xfrm>
            <a:off x="359923" y="209838"/>
            <a:ext cx="1166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are our Subjects?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10AE1-9ADA-4F9C-A7DC-09BB0F31F49C}"/>
              </a:ext>
            </a:extLst>
          </p:cNvPr>
          <p:cNvSpPr txBox="1"/>
          <p:nvPr/>
        </p:nvSpPr>
        <p:spPr>
          <a:xfrm>
            <a:off x="3348927" y="6273225"/>
            <a:ext cx="54941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Aircraft</a:t>
            </a:r>
          </a:p>
        </p:txBody>
      </p:sp>
    </p:spTree>
    <p:extLst>
      <p:ext uri="{BB962C8B-B14F-4D97-AF65-F5344CB8AC3E}">
        <p14:creationId xmlns:p14="http://schemas.microsoft.com/office/powerpoint/2010/main" val="20629188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1354</Words>
  <Application>Microsoft Office PowerPoint</Application>
  <PresentationFormat>Widescreen</PresentationFormat>
  <Paragraphs>249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Rognstad</dc:creator>
  <cp:lastModifiedBy>Knudtson, Peter A. (GSFC-590.0)[TRIDENT VANTAGE SYSTEMS]</cp:lastModifiedBy>
  <cp:revision>57</cp:revision>
  <dcterms:created xsi:type="dcterms:W3CDTF">2020-01-12T21:17:33Z</dcterms:created>
  <dcterms:modified xsi:type="dcterms:W3CDTF">2020-02-12T11:31:37Z</dcterms:modified>
</cp:coreProperties>
</file>