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4" r:id="rId2"/>
    <p:sldId id="266" r:id="rId3"/>
    <p:sldId id="268" r:id="rId4"/>
    <p:sldId id="276" r:id="rId5"/>
    <p:sldId id="278" r:id="rId6"/>
    <p:sldId id="277" r:id="rId7"/>
    <p:sldId id="275" r:id="rId8"/>
    <p:sldId id="282" r:id="rId9"/>
    <p:sldId id="283" r:id="rId10"/>
    <p:sldId id="270" r:id="rId11"/>
    <p:sldId id="280" r:id="rId12"/>
    <p:sldId id="279" r:id="rId13"/>
    <p:sldId id="269" r:id="rId14"/>
    <p:sldId id="271"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197"/>
  </p:normalViewPr>
  <p:slideViewPr>
    <p:cSldViewPr snapToGrid="0">
      <p:cViewPr varScale="1">
        <p:scale>
          <a:sx n="121" d="100"/>
          <a:sy n="121" d="100"/>
        </p:scale>
        <p:origin x="20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B9A8D2-4852-4FE2-9DA3-43CA61651DBF}"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27FE887-6CF4-4919-B4A2-E909AE5A04ED}">
      <dgm:prSet/>
      <dgm:spPr/>
      <dgm:t>
        <a:bodyPr/>
        <a:lstStyle/>
        <a:p>
          <a:pPr>
            <a:defRPr b="1"/>
          </a:pPr>
          <a:r>
            <a:rPr lang="en-US" dirty="0"/>
            <a:t>You can (and likely will) get in the frame – that’s okay!</a:t>
          </a:r>
        </a:p>
      </dgm:t>
    </dgm:pt>
    <dgm:pt modelId="{87E9F0D2-57A9-4E83-94E4-4AAECE102C75}" type="parTrans" cxnId="{FECE40AB-247F-4E0B-8793-2B2D604665C4}">
      <dgm:prSet/>
      <dgm:spPr/>
      <dgm:t>
        <a:bodyPr/>
        <a:lstStyle/>
        <a:p>
          <a:endParaRPr lang="en-US"/>
        </a:p>
      </dgm:t>
    </dgm:pt>
    <dgm:pt modelId="{751C8B6D-70CD-412A-BE99-4F36B4BA3F02}" type="sibTrans" cxnId="{FECE40AB-247F-4E0B-8793-2B2D604665C4}">
      <dgm:prSet/>
      <dgm:spPr/>
      <dgm:t>
        <a:bodyPr/>
        <a:lstStyle/>
        <a:p>
          <a:endParaRPr lang="en-US"/>
        </a:p>
      </dgm:t>
    </dgm:pt>
    <dgm:pt modelId="{DB21278E-B99D-4014-8456-760E6EB46A74}">
      <dgm:prSet/>
      <dgm:spPr/>
      <dgm:t>
        <a:bodyPr/>
        <a:lstStyle/>
        <a:p>
          <a:r>
            <a:rPr lang="en-US" dirty="0"/>
            <a:t>Keep moving</a:t>
          </a:r>
        </a:p>
      </dgm:t>
    </dgm:pt>
    <dgm:pt modelId="{A1198EF6-1ACB-4DB7-9C87-3BCC86E4345A}" type="parTrans" cxnId="{477A3FEA-A523-46DF-9602-1EAE41C62D4B}">
      <dgm:prSet/>
      <dgm:spPr/>
      <dgm:t>
        <a:bodyPr/>
        <a:lstStyle/>
        <a:p>
          <a:endParaRPr lang="en-US"/>
        </a:p>
      </dgm:t>
    </dgm:pt>
    <dgm:pt modelId="{0FBC183B-952E-4777-A437-8F2800846DC6}" type="sibTrans" cxnId="{477A3FEA-A523-46DF-9602-1EAE41C62D4B}">
      <dgm:prSet/>
      <dgm:spPr/>
      <dgm:t>
        <a:bodyPr/>
        <a:lstStyle/>
        <a:p>
          <a:endParaRPr lang="en-US"/>
        </a:p>
      </dgm:t>
    </dgm:pt>
    <dgm:pt modelId="{2CAA1773-5278-44A1-B0B8-774BC20A5BF5}">
      <dgm:prSet/>
      <dgm:spPr/>
      <dgm:t>
        <a:bodyPr/>
        <a:lstStyle/>
        <a:p>
          <a:r>
            <a:rPr lang="en-US"/>
            <a:t>Don’t illuminate yourself or stand between the thing you’re illuminating and the camera (you want side-light anyway, in most cases)</a:t>
          </a:r>
        </a:p>
      </dgm:t>
    </dgm:pt>
    <dgm:pt modelId="{3D2E1FD1-02BA-4366-921C-3F7C3B6C1DB4}" type="parTrans" cxnId="{6572A085-79B8-41F6-9DF1-EEF0D251ACA2}">
      <dgm:prSet/>
      <dgm:spPr/>
      <dgm:t>
        <a:bodyPr/>
        <a:lstStyle/>
        <a:p>
          <a:endParaRPr lang="en-US"/>
        </a:p>
      </dgm:t>
    </dgm:pt>
    <dgm:pt modelId="{E6A4FC65-65D0-4124-BBE0-A70337DDDEDA}" type="sibTrans" cxnId="{6572A085-79B8-41F6-9DF1-EEF0D251ACA2}">
      <dgm:prSet/>
      <dgm:spPr/>
      <dgm:t>
        <a:bodyPr/>
        <a:lstStyle/>
        <a:p>
          <a:endParaRPr lang="en-US"/>
        </a:p>
      </dgm:t>
    </dgm:pt>
    <dgm:pt modelId="{AFC65FB5-F74D-4990-AFB4-5CFDDB94DF5E}">
      <dgm:prSet/>
      <dgm:spPr/>
      <dgm:t>
        <a:bodyPr/>
        <a:lstStyle/>
        <a:p>
          <a:r>
            <a:rPr lang="en-US"/>
            <a:t>Wear dark clothing (just in case)</a:t>
          </a:r>
        </a:p>
      </dgm:t>
    </dgm:pt>
    <dgm:pt modelId="{4C32AB69-DBBC-481D-9DAC-02B5F4DD5C8E}" type="parTrans" cxnId="{81EA974E-656F-4648-8608-F528C3398E34}">
      <dgm:prSet/>
      <dgm:spPr/>
      <dgm:t>
        <a:bodyPr/>
        <a:lstStyle/>
        <a:p>
          <a:endParaRPr lang="en-US"/>
        </a:p>
      </dgm:t>
    </dgm:pt>
    <dgm:pt modelId="{99509FF5-8011-44FB-A729-DCA7D34DD21E}" type="sibTrans" cxnId="{81EA974E-656F-4648-8608-F528C3398E34}">
      <dgm:prSet/>
      <dgm:spPr/>
      <dgm:t>
        <a:bodyPr/>
        <a:lstStyle/>
        <a:p>
          <a:endParaRPr lang="en-US"/>
        </a:p>
      </dgm:t>
    </dgm:pt>
    <dgm:pt modelId="{B5BD7D8D-C5D4-4C54-AC9A-18442FB0F95B}">
      <dgm:prSet/>
      <dgm:spPr/>
      <dgm:t>
        <a:bodyPr/>
        <a:lstStyle/>
        <a:p>
          <a:pPr>
            <a:defRPr b="1"/>
          </a:pPr>
          <a:r>
            <a:rPr lang="en-US"/>
            <a:t>Remember the inverse square law</a:t>
          </a:r>
        </a:p>
      </dgm:t>
    </dgm:pt>
    <dgm:pt modelId="{06380405-A37B-475C-9162-0A6FDB61AC4A}" type="parTrans" cxnId="{25037DC8-09E5-4D08-8A0E-62FA6FD4DDB3}">
      <dgm:prSet/>
      <dgm:spPr/>
      <dgm:t>
        <a:bodyPr/>
        <a:lstStyle/>
        <a:p>
          <a:endParaRPr lang="en-US"/>
        </a:p>
      </dgm:t>
    </dgm:pt>
    <dgm:pt modelId="{F9E8DA92-871E-4657-BBDD-8AD966F587E2}" type="sibTrans" cxnId="{25037DC8-09E5-4D08-8A0E-62FA6FD4DDB3}">
      <dgm:prSet/>
      <dgm:spPr/>
      <dgm:t>
        <a:bodyPr/>
        <a:lstStyle/>
        <a:p>
          <a:endParaRPr lang="en-US"/>
        </a:p>
      </dgm:t>
    </dgm:pt>
    <dgm:pt modelId="{1DECA03E-E0CC-42AB-A7A6-CCC20834220A}">
      <dgm:prSet/>
      <dgm:spPr/>
      <dgm:t>
        <a:bodyPr/>
        <a:lstStyle/>
        <a:p>
          <a:r>
            <a:rPr lang="en-US"/>
            <a:t>Illuminating your subject from up close will give a brighter and more focused illumination</a:t>
          </a:r>
        </a:p>
      </dgm:t>
    </dgm:pt>
    <dgm:pt modelId="{CA293FCE-2691-4EC2-9B3D-1DF86DAC3094}" type="parTrans" cxnId="{D3C4E841-D5FB-46F3-9FF4-E82AB1485AC2}">
      <dgm:prSet/>
      <dgm:spPr/>
      <dgm:t>
        <a:bodyPr/>
        <a:lstStyle/>
        <a:p>
          <a:endParaRPr lang="en-US"/>
        </a:p>
      </dgm:t>
    </dgm:pt>
    <dgm:pt modelId="{5A80408E-0E3D-45DF-AF0B-1E7CDEF4DAB6}" type="sibTrans" cxnId="{D3C4E841-D5FB-46F3-9FF4-E82AB1485AC2}">
      <dgm:prSet/>
      <dgm:spPr/>
      <dgm:t>
        <a:bodyPr/>
        <a:lstStyle/>
        <a:p>
          <a:endParaRPr lang="en-US"/>
        </a:p>
      </dgm:t>
    </dgm:pt>
    <dgm:pt modelId="{C8617AAC-A0AF-455A-9750-05F3E8443E50}">
      <dgm:prSet/>
      <dgm:spPr/>
      <dgm:t>
        <a:bodyPr/>
        <a:lstStyle/>
        <a:p>
          <a:r>
            <a:rPr lang="en-US" dirty="0"/>
            <a:t>Illuminating from afar will give a gentle wash to your subject, but you may have to linger on each area longer to give it enough light</a:t>
          </a:r>
        </a:p>
        <a:p>
          <a:r>
            <a:rPr lang="en-US" dirty="0"/>
            <a:t>Practice makes perfect (or at least “better”)</a:t>
          </a:r>
        </a:p>
      </dgm:t>
    </dgm:pt>
    <dgm:pt modelId="{FB622F95-B534-47B6-A339-32D4CF33354C}" type="parTrans" cxnId="{C0F25DA9-27B5-4B33-BC6B-7312C23A8455}">
      <dgm:prSet/>
      <dgm:spPr/>
      <dgm:t>
        <a:bodyPr/>
        <a:lstStyle/>
        <a:p>
          <a:endParaRPr lang="en-US"/>
        </a:p>
      </dgm:t>
    </dgm:pt>
    <dgm:pt modelId="{D421DD06-9EB0-49C6-9D4E-2F05CEA08112}" type="sibTrans" cxnId="{C0F25DA9-27B5-4B33-BC6B-7312C23A8455}">
      <dgm:prSet/>
      <dgm:spPr/>
      <dgm:t>
        <a:bodyPr/>
        <a:lstStyle/>
        <a:p>
          <a:endParaRPr lang="en-US"/>
        </a:p>
      </dgm:t>
    </dgm:pt>
    <dgm:pt modelId="{1E985E8B-F8CE-4A22-8A8B-A3ABF995C234}" type="pres">
      <dgm:prSet presAssocID="{5FB9A8D2-4852-4FE2-9DA3-43CA61651DBF}" presName="root" presStyleCnt="0">
        <dgm:presLayoutVars>
          <dgm:dir/>
          <dgm:resizeHandles val="exact"/>
        </dgm:presLayoutVars>
      </dgm:prSet>
      <dgm:spPr/>
    </dgm:pt>
    <dgm:pt modelId="{9509AB93-E01C-498F-BCC4-FCA11FC5B3E5}" type="pres">
      <dgm:prSet presAssocID="{127FE887-6CF4-4919-B4A2-E909AE5A04ED}" presName="compNode" presStyleCnt="0"/>
      <dgm:spPr/>
    </dgm:pt>
    <dgm:pt modelId="{F1649C89-C45A-42F0-BC0D-648CE8B0D15A}" type="pres">
      <dgm:prSet presAssocID="{127FE887-6CF4-4919-B4A2-E909AE5A04E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F702EC42-AD52-4E19-A29B-7C53A7C889B2}" type="pres">
      <dgm:prSet presAssocID="{127FE887-6CF4-4919-B4A2-E909AE5A04ED}" presName="iconSpace" presStyleCnt="0"/>
      <dgm:spPr/>
    </dgm:pt>
    <dgm:pt modelId="{0DBE55FD-3A5C-4CD3-8223-D34391EBDF36}" type="pres">
      <dgm:prSet presAssocID="{127FE887-6CF4-4919-B4A2-E909AE5A04ED}" presName="parTx" presStyleLbl="revTx" presStyleIdx="0" presStyleCnt="4">
        <dgm:presLayoutVars>
          <dgm:chMax val="0"/>
          <dgm:chPref val="0"/>
        </dgm:presLayoutVars>
      </dgm:prSet>
      <dgm:spPr/>
    </dgm:pt>
    <dgm:pt modelId="{FF40D59A-D844-4E12-A466-B8268B7A6339}" type="pres">
      <dgm:prSet presAssocID="{127FE887-6CF4-4919-B4A2-E909AE5A04ED}" presName="txSpace" presStyleCnt="0"/>
      <dgm:spPr/>
    </dgm:pt>
    <dgm:pt modelId="{1A4433C2-E8C0-43B9-99C4-C491838C15B2}" type="pres">
      <dgm:prSet presAssocID="{127FE887-6CF4-4919-B4A2-E909AE5A04ED}" presName="desTx" presStyleLbl="revTx" presStyleIdx="1" presStyleCnt="4">
        <dgm:presLayoutVars/>
      </dgm:prSet>
      <dgm:spPr/>
    </dgm:pt>
    <dgm:pt modelId="{97BC1368-B372-46BC-AE17-0DD28A4ABF17}" type="pres">
      <dgm:prSet presAssocID="{751C8B6D-70CD-412A-BE99-4F36B4BA3F02}" presName="sibTrans" presStyleCnt="0"/>
      <dgm:spPr/>
    </dgm:pt>
    <dgm:pt modelId="{096233CF-C498-4F05-B088-0C4D1C37F427}" type="pres">
      <dgm:prSet presAssocID="{B5BD7D8D-C5D4-4C54-AC9A-18442FB0F95B}" presName="compNode" presStyleCnt="0"/>
      <dgm:spPr/>
    </dgm:pt>
    <dgm:pt modelId="{79F00B66-5625-401A-B5CE-EB4B8EEEDDB4}" type="pres">
      <dgm:prSet presAssocID="{B5BD7D8D-C5D4-4C54-AC9A-18442FB0F95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reetlight"/>
        </a:ext>
      </dgm:extLst>
    </dgm:pt>
    <dgm:pt modelId="{3EE75BD0-950D-4895-8E99-A3D3AC27D416}" type="pres">
      <dgm:prSet presAssocID="{B5BD7D8D-C5D4-4C54-AC9A-18442FB0F95B}" presName="iconSpace" presStyleCnt="0"/>
      <dgm:spPr/>
    </dgm:pt>
    <dgm:pt modelId="{8FA0CC58-9619-4246-B177-1A2D9390EB10}" type="pres">
      <dgm:prSet presAssocID="{B5BD7D8D-C5D4-4C54-AC9A-18442FB0F95B}" presName="parTx" presStyleLbl="revTx" presStyleIdx="2" presStyleCnt="4">
        <dgm:presLayoutVars>
          <dgm:chMax val="0"/>
          <dgm:chPref val="0"/>
        </dgm:presLayoutVars>
      </dgm:prSet>
      <dgm:spPr/>
    </dgm:pt>
    <dgm:pt modelId="{E6432B4E-2A35-4342-B5D8-C4F4385E4436}" type="pres">
      <dgm:prSet presAssocID="{B5BD7D8D-C5D4-4C54-AC9A-18442FB0F95B}" presName="txSpace" presStyleCnt="0"/>
      <dgm:spPr/>
    </dgm:pt>
    <dgm:pt modelId="{1F296F20-B5E1-422B-9907-16DB74CAAAE2}" type="pres">
      <dgm:prSet presAssocID="{B5BD7D8D-C5D4-4C54-AC9A-18442FB0F95B}" presName="desTx" presStyleLbl="revTx" presStyleIdx="3" presStyleCnt="4">
        <dgm:presLayoutVars/>
      </dgm:prSet>
      <dgm:spPr/>
    </dgm:pt>
  </dgm:ptLst>
  <dgm:cxnLst>
    <dgm:cxn modelId="{276DD30D-A88F-4653-A5F1-0221865FDD21}" type="presOf" srcId="{DB21278E-B99D-4014-8456-760E6EB46A74}" destId="{1A4433C2-E8C0-43B9-99C4-C491838C15B2}" srcOrd="0" destOrd="0" presId="urn:microsoft.com/office/officeart/2018/2/layout/IconLabelDescriptionList"/>
    <dgm:cxn modelId="{53E2D319-5E37-41F1-AF75-7126F6C8D970}" type="presOf" srcId="{5FB9A8D2-4852-4FE2-9DA3-43CA61651DBF}" destId="{1E985E8B-F8CE-4A22-8A8B-A3ABF995C234}" srcOrd="0" destOrd="0" presId="urn:microsoft.com/office/officeart/2018/2/layout/IconLabelDescriptionList"/>
    <dgm:cxn modelId="{D3C4E841-D5FB-46F3-9FF4-E82AB1485AC2}" srcId="{B5BD7D8D-C5D4-4C54-AC9A-18442FB0F95B}" destId="{1DECA03E-E0CC-42AB-A7A6-CCC20834220A}" srcOrd="0" destOrd="0" parTransId="{CA293FCE-2691-4EC2-9B3D-1DF86DAC3094}" sibTransId="{5A80408E-0E3D-45DF-AF0B-1E7CDEF4DAB6}"/>
    <dgm:cxn modelId="{4842E144-E19F-4B14-B2D4-43250E82B7C0}" type="presOf" srcId="{2CAA1773-5278-44A1-B0B8-774BC20A5BF5}" destId="{1A4433C2-E8C0-43B9-99C4-C491838C15B2}" srcOrd="0" destOrd="1" presId="urn:microsoft.com/office/officeart/2018/2/layout/IconLabelDescriptionList"/>
    <dgm:cxn modelId="{4AB2BD46-F8A4-418B-A036-30AAA2FF36C1}" type="presOf" srcId="{C8617AAC-A0AF-455A-9750-05F3E8443E50}" destId="{1F296F20-B5E1-422B-9907-16DB74CAAAE2}" srcOrd="0" destOrd="1" presId="urn:microsoft.com/office/officeart/2018/2/layout/IconLabelDescriptionList"/>
    <dgm:cxn modelId="{81EA974E-656F-4648-8608-F528C3398E34}" srcId="{127FE887-6CF4-4919-B4A2-E909AE5A04ED}" destId="{AFC65FB5-F74D-4990-AFB4-5CFDDB94DF5E}" srcOrd="2" destOrd="0" parTransId="{4C32AB69-DBBC-481D-9DAC-02B5F4DD5C8E}" sibTransId="{99509FF5-8011-44FB-A729-DCA7D34DD21E}"/>
    <dgm:cxn modelId="{780BC151-0760-454E-B2FE-48F9BB8B406A}" type="presOf" srcId="{1DECA03E-E0CC-42AB-A7A6-CCC20834220A}" destId="{1F296F20-B5E1-422B-9907-16DB74CAAAE2}" srcOrd="0" destOrd="0" presId="urn:microsoft.com/office/officeart/2018/2/layout/IconLabelDescriptionList"/>
    <dgm:cxn modelId="{2AEB0559-2B8F-4B80-8C9D-A78EAC417597}" type="presOf" srcId="{127FE887-6CF4-4919-B4A2-E909AE5A04ED}" destId="{0DBE55FD-3A5C-4CD3-8223-D34391EBDF36}" srcOrd="0" destOrd="0" presId="urn:microsoft.com/office/officeart/2018/2/layout/IconLabelDescriptionList"/>
    <dgm:cxn modelId="{935C1681-F4E1-40C8-BED4-FFC6ACC36466}" type="presOf" srcId="{AFC65FB5-F74D-4990-AFB4-5CFDDB94DF5E}" destId="{1A4433C2-E8C0-43B9-99C4-C491838C15B2}" srcOrd="0" destOrd="2" presId="urn:microsoft.com/office/officeart/2018/2/layout/IconLabelDescriptionList"/>
    <dgm:cxn modelId="{6572A085-79B8-41F6-9DF1-EEF0D251ACA2}" srcId="{127FE887-6CF4-4919-B4A2-E909AE5A04ED}" destId="{2CAA1773-5278-44A1-B0B8-774BC20A5BF5}" srcOrd="1" destOrd="0" parTransId="{3D2E1FD1-02BA-4366-921C-3F7C3B6C1DB4}" sibTransId="{E6A4FC65-65D0-4124-BBE0-A70337DDDEDA}"/>
    <dgm:cxn modelId="{C0F25DA9-27B5-4B33-BC6B-7312C23A8455}" srcId="{B5BD7D8D-C5D4-4C54-AC9A-18442FB0F95B}" destId="{C8617AAC-A0AF-455A-9750-05F3E8443E50}" srcOrd="1" destOrd="0" parTransId="{FB622F95-B534-47B6-A339-32D4CF33354C}" sibTransId="{D421DD06-9EB0-49C6-9D4E-2F05CEA08112}"/>
    <dgm:cxn modelId="{FECE40AB-247F-4E0B-8793-2B2D604665C4}" srcId="{5FB9A8D2-4852-4FE2-9DA3-43CA61651DBF}" destId="{127FE887-6CF4-4919-B4A2-E909AE5A04ED}" srcOrd="0" destOrd="0" parTransId="{87E9F0D2-57A9-4E83-94E4-4AAECE102C75}" sibTransId="{751C8B6D-70CD-412A-BE99-4F36B4BA3F02}"/>
    <dgm:cxn modelId="{25037DC8-09E5-4D08-8A0E-62FA6FD4DDB3}" srcId="{5FB9A8D2-4852-4FE2-9DA3-43CA61651DBF}" destId="{B5BD7D8D-C5D4-4C54-AC9A-18442FB0F95B}" srcOrd="1" destOrd="0" parTransId="{06380405-A37B-475C-9162-0A6FDB61AC4A}" sibTransId="{F9E8DA92-871E-4657-BBDD-8AD966F587E2}"/>
    <dgm:cxn modelId="{477A3FEA-A523-46DF-9602-1EAE41C62D4B}" srcId="{127FE887-6CF4-4919-B4A2-E909AE5A04ED}" destId="{DB21278E-B99D-4014-8456-760E6EB46A74}" srcOrd="0" destOrd="0" parTransId="{A1198EF6-1ACB-4DB7-9C87-3BCC86E4345A}" sibTransId="{0FBC183B-952E-4777-A437-8F2800846DC6}"/>
    <dgm:cxn modelId="{FD598FFE-9F9B-4D90-9C0F-91AAA65476E5}" type="presOf" srcId="{B5BD7D8D-C5D4-4C54-AC9A-18442FB0F95B}" destId="{8FA0CC58-9619-4246-B177-1A2D9390EB10}" srcOrd="0" destOrd="0" presId="urn:microsoft.com/office/officeart/2018/2/layout/IconLabelDescriptionList"/>
    <dgm:cxn modelId="{A194B232-BE91-4823-B5FE-15D4B44FF64B}" type="presParOf" srcId="{1E985E8B-F8CE-4A22-8A8B-A3ABF995C234}" destId="{9509AB93-E01C-498F-BCC4-FCA11FC5B3E5}" srcOrd="0" destOrd="0" presId="urn:microsoft.com/office/officeart/2018/2/layout/IconLabelDescriptionList"/>
    <dgm:cxn modelId="{5589F68F-8861-4286-A9CA-935C79CF4DBD}" type="presParOf" srcId="{9509AB93-E01C-498F-BCC4-FCA11FC5B3E5}" destId="{F1649C89-C45A-42F0-BC0D-648CE8B0D15A}" srcOrd="0" destOrd="0" presId="urn:microsoft.com/office/officeart/2018/2/layout/IconLabelDescriptionList"/>
    <dgm:cxn modelId="{A8A4730E-128D-4B76-8F43-66C31E8B6BF2}" type="presParOf" srcId="{9509AB93-E01C-498F-BCC4-FCA11FC5B3E5}" destId="{F702EC42-AD52-4E19-A29B-7C53A7C889B2}" srcOrd="1" destOrd="0" presId="urn:microsoft.com/office/officeart/2018/2/layout/IconLabelDescriptionList"/>
    <dgm:cxn modelId="{78C506FD-F307-4F7D-8879-C33956C776E4}" type="presParOf" srcId="{9509AB93-E01C-498F-BCC4-FCA11FC5B3E5}" destId="{0DBE55FD-3A5C-4CD3-8223-D34391EBDF36}" srcOrd="2" destOrd="0" presId="urn:microsoft.com/office/officeart/2018/2/layout/IconLabelDescriptionList"/>
    <dgm:cxn modelId="{DBB82546-1316-48F2-85E3-9F9EC7F1B14D}" type="presParOf" srcId="{9509AB93-E01C-498F-BCC4-FCA11FC5B3E5}" destId="{FF40D59A-D844-4E12-A466-B8268B7A6339}" srcOrd="3" destOrd="0" presId="urn:microsoft.com/office/officeart/2018/2/layout/IconLabelDescriptionList"/>
    <dgm:cxn modelId="{52586AC6-B792-41F9-908F-61A18051F450}" type="presParOf" srcId="{9509AB93-E01C-498F-BCC4-FCA11FC5B3E5}" destId="{1A4433C2-E8C0-43B9-99C4-C491838C15B2}" srcOrd="4" destOrd="0" presId="urn:microsoft.com/office/officeart/2018/2/layout/IconLabelDescriptionList"/>
    <dgm:cxn modelId="{73FA26C1-1FEB-477E-A500-11CFA55A9CB6}" type="presParOf" srcId="{1E985E8B-F8CE-4A22-8A8B-A3ABF995C234}" destId="{97BC1368-B372-46BC-AE17-0DD28A4ABF17}" srcOrd="1" destOrd="0" presId="urn:microsoft.com/office/officeart/2018/2/layout/IconLabelDescriptionList"/>
    <dgm:cxn modelId="{4FA7DB61-B434-478E-B3A5-9D72E3BDE5C4}" type="presParOf" srcId="{1E985E8B-F8CE-4A22-8A8B-A3ABF995C234}" destId="{096233CF-C498-4F05-B088-0C4D1C37F427}" srcOrd="2" destOrd="0" presId="urn:microsoft.com/office/officeart/2018/2/layout/IconLabelDescriptionList"/>
    <dgm:cxn modelId="{93674966-E830-4B27-BA98-2FF3EC96F4CF}" type="presParOf" srcId="{096233CF-C498-4F05-B088-0C4D1C37F427}" destId="{79F00B66-5625-401A-B5CE-EB4B8EEEDDB4}" srcOrd="0" destOrd="0" presId="urn:microsoft.com/office/officeart/2018/2/layout/IconLabelDescriptionList"/>
    <dgm:cxn modelId="{CCCEFF93-8664-472A-AB14-A83C3216CD27}" type="presParOf" srcId="{096233CF-C498-4F05-B088-0C4D1C37F427}" destId="{3EE75BD0-950D-4895-8E99-A3D3AC27D416}" srcOrd="1" destOrd="0" presId="urn:microsoft.com/office/officeart/2018/2/layout/IconLabelDescriptionList"/>
    <dgm:cxn modelId="{D01AA3B8-D751-4CDD-A10B-8CB1208AC22E}" type="presParOf" srcId="{096233CF-C498-4F05-B088-0C4D1C37F427}" destId="{8FA0CC58-9619-4246-B177-1A2D9390EB10}" srcOrd="2" destOrd="0" presId="urn:microsoft.com/office/officeart/2018/2/layout/IconLabelDescriptionList"/>
    <dgm:cxn modelId="{26C80A73-BBA1-4A92-9E6D-369E11A6DB04}" type="presParOf" srcId="{096233CF-C498-4F05-B088-0C4D1C37F427}" destId="{E6432B4E-2A35-4342-B5D8-C4F4385E4436}" srcOrd="3" destOrd="0" presId="urn:microsoft.com/office/officeart/2018/2/layout/IconLabelDescriptionList"/>
    <dgm:cxn modelId="{775D9080-5104-47B4-BF5E-C727613ACCFE}" type="presParOf" srcId="{096233CF-C498-4F05-B088-0C4D1C37F427}" destId="{1F296F20-B5E1-422B-9907-16DB74CAAAE2}"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49C89-C45A-42F0-BC0D-648CE8B0D15A}">
      <dsp:nvSpPr>
        <dsp:cNvPr id="0" name=""/>
        <dsp:cNvSpPr/>
      </dsp:nvSpPr>
      <dsp:spPr>
        <a:xfrm>
          <a:off x="559800" y="163294"/>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BE55FD-3A5C-4CD3-8223-D34391EBDF36}">
      <dsp:nvSpPr>
        <dsp:cNvPr id="0" name=""/>
        <dsp:cNvSpPr/>
      </dsp:nvSpPr>
      <dsp:spPr>
        <a:xfrm>
          <a:off x="559800" y="184835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defRPr b="1"/>
          </a:pPr>
          <a:r>
            <a:rPr lang="en-US" sz="2300" kern="1200" dirty="0"/>
            <a:t>You can (and likely will) get in the frame – that’s okay!</a:t>
          </a:r>
        </a:p>
      </dsp:txBody>
      <dsp:txXfrm>
        <a:off x="559800" y="1848358"/>
        <a:ext cx="4320000" cy="648000"/>
      </dsp:txXfrm>
    </dsp:sp>
    <dsp:sp modelId="{1A4433C2-E8C0-43B9-99C4-C491838C15B2}">
      <dsp:nvSpPr>
        <dsp:cNvPr id="0" name=""/>
        <dsp:cNvSpPr/>
      </dsp:nvSpPr>
      <dsp:spPr>
        <a:xfrm>
          <a:off x="559800" y="2576853"/>
          <a:ext cx="4320000" cy="161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Keep moving</a:t>
          </a:r>
        </a:p>
        <a:p>
          <a:pPr marL="0" lvl="0" indent="0" algn="l" defTabSz="755650">
            <a:lnSpc>
              <a:spcPct val="90000"/>
            </a:lnSpc>
            <a:spcBef>
              <a:spcPct val="0"/>
            </a:spcBef>
            <a:spcAft>
              <a:spcPct val="35000"/>
            </a:spcAft>
            <a:buNone/>
          </a:pPr>
          <a:r>
            <a:rPr lang="en-US" sz="1700" kern="1200"/>
            <a:t>Don’t illuminate yourself or stand between the thing you’re illuminating and the camera (you want side-light anyway, in most cases)</a:t>
          </a:r>
        </a:p>
        <a:p>
          <a:pPr marL="0" lvl="0" indent="0" algn="l" defTabSz="755650">
            <a:lnSpc>
              <a:spcPct val="90000"/>
            </a:lnSpc>
            <a:spcBef>
              <a:spcPct val="0"/>
            </a:spcBef>
            <a:spcAft>
              <a:spcPct val="35000"/>
            </a:spcAft>
            <a:buNone/>
          </a:pPr>
          <a:r>
            <a:rPr lang="en-US" sz="1700" kern="1200"/>
            <a:t>Wear dark clothing (just in case)</a:t>
          </a:r>
        </a:p>
      </dsp:txBody>
      <dsp:txXfrm>
        <a:off x="559800" y="2576853"/>
        <a:ext cx="4320000" cy="1611189"/>
      </dsp:txXfrm>
    </dsp:sp>
    <dsp:sp modelId="{79F00B66-5625-401A-B5CE-EB4B8EEEDDB4}">
      <dsp:nvSpPr>
        <dsp:cNvPr id="0" name=""/>
        <dsp:cNvSpPr/>
      </dsp:nvSpPr>
      <dsp:spPr>
        <a:xfrm>
          <a:off x="5635800" y="163294"/>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A0CC58-9619-4246-B177-1A2D9390EB10}">
      <dsp:nvSpPr>
        <dsp:cNvPr id="0" name=""/>
        <dsp:cNvSpPr/>
      </dsp:nvSpPr>
      <dsp:spPr>
        <a:xfrm>
          <a:off x="5635800" y="184835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defRPr b="1"/>
          </a:pPr>
          <a:r>
            <a:rPr lang="en-US" sz="2300" kern="1200"/>
            <a:t>Remember the inverse square law</a:t>
          </a:r>
        </a:p>
      </dsp:txBody>
      <dsp:txXfrm>
        <a:off x="5635800" y="1848358"/>
        <a:ext cx="4320000" cy="648000"/>
      </dsp:txXfrm>
    </dsp:sp>
    <dsp:sp modelId="{1F296F20-B5E1-422B-9907-16DB74CAAAE2}">
      <dsp:nvSpPr>
        <dsp:cNvPr id="0" name=""/>
        <dsp:cNvSpPr/>
      </dsp:nvSpPr>
      <dsp:spPr>
        <a:xfrm>
          <a:off x="5635800" y="2576853"/>
          <a:ext cx="4320000" cy="161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Illuminating your subject from up close will give a brighter and more focused illumination</a:t>
          </a:r>
        </a:p>
        <a:p>
          <a:pPr marL="0" lvl="0" indent="0" algn="l" defTabSz="755650">
            <a:lnSpc>
              <a:spcPct val="90000"/>
            </a:lnSpc>
            <a:spcBef>
              <a:spcPct val="0"/>
            </a:spcBef>
            <a:spcAft>
              <a:spcPct val="35000"/>
            </a:spcAft>
            <a:buNone/>
          </a:pPr>
          <a:r>
            <a:rPr lang="en-US" sz="1700" kern="1200" dirty="0"/>
            <a:t>Illuminating from afar will give a gentle wash to your subject, but you may have to linger on each area longer to give it enough light</a:t>
          </a:r>
        </a:p>
        <a:p>
          <a:pPr marL="0" lvl="0" indent="0" algn="l" defTabSz="755650">
            <a:lnSpc>
              <a:spcPct val="90000"/>
            </a:lnSpc>
            <a:spcBef>
              <a:spcPct val="0"/>
            </a:spcBef>
            <a:spcAft>
              <a:spcPct val="35000"/>
            </a:spcAft>
            <a:buNone/>
          </a:pPr>
          <a:r>
            <a:rPr lang="en-US" sz="1700" kern="1200" dirty="0"/>
            <a:t>Practice makes perfect (or at least “better”)</a:t>
          </a:r>
        </a:p>
      </dsp:txBody>
      <dsp:txXfrm>
        <a:off x="5635800" y="2576853"/>
        <a:ext cx="4320000" cy="161118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F10C3-6D27-5EF3-DC65-702E722CEC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4EAB62-2C7B-D17D-D5C2-7180121151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28E7D8-68B7-DE23-2170-10A433EAC9EE}"/>
              </a:ext>
            </a:extLst>
          </p:cNvPr>
          <p:cNvSpPr>
            <a:spLocks noGrp="1"/>
          </p:cNvSpPr>
          <p:nvPr>
            <p:ph type="dt" sz="half" idx="10"/>
          </p:nvPr>
        </p:nvSpPr>
        <p:spPr/>
        <p:txBody>
          <a:bodyPr/>
          <a:lstStyle/>
          <a:p>
            <a:fld id="{197EB934-AC22-264A-B6FD-748BCE9E1E85}" type="datetimeFigureOut">
              <a:rPr lang="en-US" smtClean="0"/>
              <a:t>3/7/23</a:t>
            </a:fld>
            <a:endParaRPr lang="en-US"/>
          </a:p>
        </p:txBody>
      </p:sp>
      <p:sp>
        <p:nvSpPr>
          <p:cNvPr id="5" name="Footer Placeholder 4">
            <a:extLst>
              <a:ext uri="{FF2B5EF4-FFF2-40B4-BE49-F238E27FC236}">
                <a16:creationId xmlns:a16="http://schemas.microsoft.com/office/drawing/2014/main" id="{57204BBA-A46B-EC9C-0AC2-A5C13361E7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B9675E-F99E-FE9B-A77B-B68CDF576BC6}"/>
              </a:ext>
            </a:extLst>
          </p:cNvPr>
          <p:cNvSpPr>
            <a:spLocks noGrp="1"/>
          </p:cNvSpPr>
          <p:nvPr>
            <p:ph type="sldNum" sz="quarter" idx="12"/>
          </p:nvPr>
        </p:nvSpPr>
        <p:spPr/>
        <p:txBody>
          <a:bodyPr/>
          <a:lstStyle/>
          <a:p>
            <a:fld id="{9CFD5583-32B4-8743-9C87-8D3C04D6DCA2}" type="slidenum">
              <a:rPr lang="en-US" smtClean="0"/>
              <a:t>‹#›</a:t>
            </a:fld>
            <a:endParaRPr lang="en-US"/>
          </a:p>
        </p:txBody>
      </p:sp>
    </p:spTree>
    <p:extLst>
      <p:ext uri="{BB962C8B-B14F-4D97-AF65-F5344CB8AC3E}">
        <p14:creationId xmlns:p14="http://schemas.microsoft.com/office/powerpoint/2010/main" val="4019690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FC5-3B02-2CB9-7959-8880B03683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F7561F-F35B-F07D-3409-7A21D30AAF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64221-C1AA-3418-788D-03769A86F871}"/>
              </a:ext>
            </a:extLst>
          </p:cNvPr>
          <p:cNvSpPr>
            <a:spLocks noGrp="1"/>
          </p:cNvSpPr>
          <p:nvPr>
            <p:ph type="dt" sz="half" idx="10"/>
          </p:nvPr>
        </p:nvSpPr>
        <p:spPr/>
        <p:txBody>
          <a:bodyPr/>
          <a:lstStyle/>
          <a:p>
            <a:fld id="{197EB934-AC22-264A-B6FD-748BCE9E1E85}" type="datetimeFigureOut">
              <a:rPr lang="en-US" smtClean="0"/>
              <a:t>3/7/23</a:t>
            </a:fld>
            <a:endParaRPr lang="en-US"/>
          </a:p>
        </p:txBody>
      </p:sp>
      <p:sp>
        <p:nvSpPr>
          <p:cNvPr id="5" name="Footer Placeholder 4">
            <a:extLst>
              <a:ext uri="{FF2B5EF4-FFF2-40B4-BE49-F238E27FC236}">
                <a16:creationId xmlns:a16="http://schemas.microsoft.com/office/drawing/2014/main" id="{71E6A827-0B72-1C08-E29F-75AC13DBB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73D43-CAE7-C1EE-34D2-54B5F396E684}"/>
              </a:ext>
            </a:extLst>
          </p:cNvPr>
          <p:cNvSpPr>
            <a:spLocks noGrp="1"/>
          </p:cNvSpPr>
          <p:nvPr>
            <p:ph type="sldNum" sz="quarter" idx="12"/>
          </p:nvPr>
        </p:nvSpPr>
        <p:spPr/>
        <p:txBody>
          <a:bodyPr/>
          <a:lstStyle/>
          <a:p>
            <a:fld id="{9CFD5583-32B4-8743-9C87-8D3C04D6DCA2}" type="slidenum">
              <a:rPr lang="en-US" smtClean="0"/>
              <a:t>‹#›</a:t>
            </a:fld>
            <a:endParaRPr lang="en-US"/>
          </a:p>
        </p:txBody>
      </p:sp>
    </p:spTree>
    <p:extLst>
      <p:ext uri="{BB962C8B-B14F-4D97-AF65-F5344CB8AC3E}">
        <p14:creationId xmlns:p14="http://schemas.microsoft.com/office/powerpoint/2010/main" val="2367995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F5D976-9D91-ABA3-6678-8B9526E7EB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FF143D-AE15-3EAB-8762-4761F83B28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C4F85-5289-5EDF-9ECF-6D3EDCA53C55}"/>
              </a:ext>
            </a:extLst>
          </p:cNvPr>
          <p:cNvSpPr>
            <a:spLocks noGrp="1"/>
          </p:cNvSpPr>
          <p:nvPr>
            <p:ph type="dt" sz="half" idx="10"/>
          </p:nvPr>
        </p:nvSpPr>
        <p:spPr/>
        <p:txBody>
          <a:bodyPr/>
          <a:lstStyle/>
          <a:p>
            <a:fld id="{197EB934-AC22-264A-B6FD-748BCE9E1E85}" type="datetimeFigureOut">
              <a:rPr lang="en-US" smtClean="0"/>
              <a:t>3/7/23</a:t>
            </a:fld>
            <a:endParaRPr lang="en-US"/>
          </a:p>
        </p:txBody>
      </p:sp>
      <p:sp>
        <p:nvSpPr>
          <p:cNvPr id="5" name="Footer Placeholder 4">
            <a:extLst>
              <a:ext uri="{FF2B5EF4-FFF2-40B4-BE49-F238E27FC236}">
                <a16:creationId xmlns:a16="http://schemas.microsoft.com/office/drawing/2014/main" id="{347ECE9F-E5D8-9AD6-0448-D617EE750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3D405-F96E-6285-9017-771B1CA4038B}"/>
              </a:ext>
            </a:extLst>
          </p:cNvPr>
          <p:cNvSpPr>
            <a:spLocks noGrp="1"/>
          </p:cNvSpPr>
          <p:nvPr>
            <p:ph type="sldNum" sz="quarter" idx="12"/>
          </p:nvPr>
        </p:nvSpPr>
        <p:spPr/>
        <p:txBody>
          <a:bodyPr/>
          <a:lstStyle/>
          <a:p>
            <a:fld id="{9CFD5583-32B4-8743-9C87-8D3C04D6DCA2}" type="slidenum">
              <a:rPr lang="en-US" smtClean="0"/>
              <a:t>‹#›</a:t>
            </a:fld>
            <a:endParaRPr lang="en-US"/>
          </a:p>
        </p:txBody>
      </p:sp>
    </p:spTree>
    <p:extLst>
      <p:ext uri="{BB962C8B-B14F-4D97-AF65-F5344CB8AC3E}">
        <p14:creationId xmlns:p14="http://schemas.microsoft.com/office/powerpoint/2010/main" val="241928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E637-1B20-1073-7EDB-4BB89AB861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E9E05B-652F-449B-ED80-A3FB6FDF39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B2CA79-3F3E-CDFA-ED61-9E46A54636EA}"/>
              </a:ext>
            </a:extLst>
          </p:cNvPr>
          <p:cNvSpPr>
            <a:spLocks noGrp="1"/>
          </p:cNvSpPr>
          <p:nvPr>
            <p:ph type="dt" sz="half" idx="10"/>
          </p:nvPr>
        </p:nvSpPr>
        <p:spPr/>
        <p:txBody>
          <a:bodyPr/>
          <a:lstStyle/>
          <a:p>
            <a:fld id="{197EB934-AC22-264A-B6FD-748BCE9E1E85}" type="datetimeFigureOut">
              <a:rPr lang="en-US" smtClean="0"/>
              <a:t>3/7/23</a:t>
            </a:fld>
            <a:endParaRPr lang="en-US"/>
          </a:p>
        </p:txBody>
      </p:sp>
      <p:sp>
        <p:nvSpPr>
          <p:cNvPr id="5" name="Footer Placeholder 4">
            <a:extLst>
              <a:ext uri="{FF2B5EF4-FFF2-40B4-BE49-F238E27FC236}">
                <a16:creationId xmlns:a16="http://schemas.microsoft.com/office/drawing/2014/main" id="{1DFE290F-BCD9-8239-CF89-FAF7FC134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6CBD7-2774-40B4-5544-2900DF96954B}"/>
              </a:ext>
            </a:extLst>
          </p:cNvPr>
          <p:cNvSpPr>
            <a:spLocks noGrp="1"/>
          </p:cNvSpPr>
          <p:nvPr>
            <p:ph type="sldNum" sz="quarter" idx="12"/>
          </p:nvPr>
        </p:nvSpPr>
        <p:spPr/>
        <p:txBody>
          <a:bodyPr/>
          <a:lstStyle/>
          <a:p>
            <a:fld id="{9CFD5583-32B4-8743-9C87-8D3C04D6DCA2}" type="slidenum">
              <a:rPr lang="en-US" smtClean="0"/>
              <a:t>‹#›</a:t>
            </a:fld>
            <a:endParaRPr lang="en-US"/>
          </a:p>
        </p:txBody>
      </p:sp>
    </p:spTree>
    <p:extLst>
      <p:ext uri="{BB962C8B-B14F-4D97-AF65-F5344CB8AC3E}">
        <p14:creationId xmlns:p14="http://schemas.microsoft.com/office/powerpoint/2010/main" val="147938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D47A-C764-214A-D05F-71ADD7920B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02A370-C78B-22A0-BC80-C98A834F4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CD6762-8564-2461-D9A8-7010BC720B07}"/>
              </a:ext>
            </a:extLst>
          </p:cNvPr>
          <p:cNvSpPr>
            <a:spLocks noGrp="1"/>
          </p:cNvSpPr>
          <p:nvPr>
            <p:ph type="dt" sz="half" idx="10"/>
          </p:nvPr>
        </p:nvSpPr>
        <p:spPr/>
        <p:txBody>
          <a:bodyPr/>
          <a:lstStyle/>
          <a:p>
            <a:fld id="{197EB934-AC22-264A-B6FD-748BCE9E1E85}" type="datetimeFigureOut">
              <a:rPr lang="en-US" smtClean="0"/>
              <a:t>3/7/23</a:t>
            </a:fld>
            <a:endParaRPr lang="en-US"/>
          </a:p>
        </p:txBody>
      </p:sp>
      <p:sp>
        <p:nvSpPr>
          <p:cNvPr id="5" name="Footer Placeholder 4">
            <a:extLst>
              <a:ext uri="{FF2B5EF4-FFF2-40B4-BE49-F238E27FC236}">
                <a16:creationId xmlns:a16="http://schemas.microsoft.com/office/drawing/2014/main" id="{FBF840F1-D503-377E-989F-7CE3399349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0B721-83CB-A37E-998A-DA12D04D13A1}"/>
              </a:ext>
            </a:extLst>
          </p:cNvPr>
          <p:cNvSpPr>
            <a:spLocks noGrp="1"/>
          </p:cNvSpPr>
          <p:nvPr>
            <p:ph type="sldNum" sz="quarter" idx="12"/>
          </p:nvPr>
        </p:nvSpPr>
        <p:spPr/>
        <p:txBody>
          <a:bodyPr/>
          <a:lstStyle/>
          <a:p>
            <a:fld id="{9CFD5583-32B4-8743-9C87-8D3C04D6DCA2}" type="slidenum">
              <a:rPr lang="en-US" smtClean="0"/>
              <a:t>‹#›</a:t>
            </a:fld>
            <a:endParaRPr lang="en-US"/>
          </a:p>
        </p:txBody>
      </p:sp>
    </p:spTree>
    <p:extLst>
      <p:ext uri="{BB962C8B-B14F-4D97-AF65-F5344CB8AC3E}">
        <p14:creationId xmlns:p14="http://schemas.microsoft.com/office/powerpoint/2010/main" val="4279611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10561-A0B1-3071-DB35-5A5C19A6C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1DB494-7A3D-B554-B27D-CB38A11C22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60FA18-5709-76D4-3803-036A2E80F9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18C2EE-90A7-7E51-7048-5CF8E4927D8F}"/>
              </a:ext>
            </a:extLst>
          </p:cNvPr>
          <p:cNvSpPr>
            <a:spLocks noGrp="1"/>
          </p:cNvSpPr>
          <p:nvPr>
            <p:ph type="dt" sz="half" idx="10"/>
          </p:nvPr>
        </p:nvSpPr>
        <p:spPr/>
        <p:txBody>
          <a:bodyPr/>
          <a:lstStyle/>
          <a:p>
            <a:fld id="{197EB934-AC22-264A-B6FD-748BCE9E1E85}" type="datetimeFigureOut">
              <a:rPr lang="en-US" smtClean="0"/>
              <a:t>3/7/23</a:t>
            </a:fld>
            <a:endParaRPr lang="en-US"/>
          </a:p>
        </p:txBody>
      </p:sp>
      <p:sp>
        <p:nvSpPr>
          <p:cNvPr id="6" name="Footer Placeholder 5">
            <a:extLst>
              <a:ext uri="{FF2B5EF4-FFF2-40B4-BE49-F238E27FC236}">
                <a16:creationId xmlns:a16="http://schemas.microsoft.com/office/drawing/2014/main" id="{F8F86F73-AEE6-03F1-0272-5A0AC86FAD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6DA68-8831-D4CE-F775-8F2992275397}"/>
              </a:ext>
            </a:extLst>
          </p:cNvPr>
          <p:cNvSpPr>
            <a:spLocks noGrp="1"/>
          </p:cNvSpPr>
          <p:nvPr>
            <p:ph type="sldNum" sz="quarter" idx="12"/>
          </p:nvPr>
        </p:nvSpPr>
        <p:spPr/>
        <p:txBody>
          <a:bodyPr/>
          <a:lstStyle/>
          <a:p>
            <a:fld id="{9CFD5583-32B4-8743-9C87-8D3C04D6DCA2}" type="slidenum">
              <a:rPr lang="en-US" smtClean="0"/>
              <a:t>‹#›</a:t>
            </a:fld>
            <a:endParaRPr lang="en-US"/>
          </a:p>
        </p:txBody>
      </p:sp>
    </p:spTree>
    <p:extLst>
      <p:ext uri="{BB962C8B-B14F-4D97-AF65-F5344CB8AC3E}">
        <p14:creationId xmlns:p14="http://schemas.microsoft.com/office/powerpoint/2010/main" val="3358265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B6496-B69D-B281-7449-AFB8FAC25C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733F98-9624-7C59-642C-2566AC078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E91184-AD6B-C4A4-1E5A-BDAA613369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4AB5F5-02F4-CA0A-7ED1-423F8902F2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FF3580-B50A-1E1D-703E-5C6181ABB5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C5E974-503A-3D0F-2F1C-4D78C10BEC60}"/>
              </a:ext>
            </a:extLst>
          </p:cNvPr>
          <p:cNvSpPr>
            <a:spLocks noGrp="1"/>
          </p:cNvSpPr>
          <p:nvPr>
            <p:ph type="dt" sz="half" idx="10"/>
          </p:nvPr>
        </p:nvSpPr>
        <p:spPr/>
        <p:txBody>
          <a:bodyPr/>
          <a:lstStyle/>
          <a:p>
            <a:fld id="{197EB934-AC22-264A-B6FD-748BCE9E1E85}" type="datetimeFigureOut">
              <a:rPr lang="en-US" smtClean="0"/>
              <a:t>3/7/23</a:t>
            </a:fld>
            <a:endParaRPr lang="en-US"/>
          </a:p>
        </p:txBody>
      </p:sp>
      <p:sp>
        <p:nvSpPr>
          <p:cNvPr id="8" name="Footer Placeholder 7">
            <a:extLst>
              <a:ext uri="{FF2B5EF4-FFF2-40B4-BE49-F238E27FC236}">
                <a16:creationId xmlns:a16="http://schemas.microsoft.com/office/drawing/2014/main" id="{9816254B-8DB3-E290-19C1-B7C4CCFA45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709652-369A-6A35-017F-1C0CEBB6A141}"/>
              </a:ext>
            </a:extLst>
          </p:cNvPr>
          <p:cNvSpPr>
            <a:spLocks noGrp="1"/>
          </p:cNvSpPr>
          <p:nvPr>
            <p:ph type="sldNum" sz="quarter" idx="12"/>
          </p:nvPr>
        </p:nvSpPr>
        <p:spPr/>
        <p:txBody>
          <a:bodyPr/>
          <a:lstStyle/>
          <a:p>
            <a:fld id="{9CFD5583-32B4-8743-9C87-8D3C04D6DCA2}" type="slidenum">
              <a:rPr lang="en-US" smtClean="0"/>
              <a:t>‹#›</a:t>
            </a:fld>
            <a:endParaRPr lang="en-US"/>
          </a:p>
        </p:txBody>
      </p:sp>
    </p:spTree>
    <p:extLst>
      <p:ext uri="{BB962C8B-B14F-4D97-AF65-F5344CB8AC3E}">
        <p14:creationId xmlns:p14="http://schemas.microsoft.com/office/powerpoint/2010/main" val="190551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9D49-E03E-EE1C-02F0-D14B081766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A93931-A2EF-D747-8F2D-434ABCFF5689}"/>
              </a:ext>
            </a:extLst>
          </p:cNvPr>
          <p:cNvSpPr>
            <a:spLocks noGrp="1"/>
          </p:cNvSpPr>
          <p:nvPr>
            <p:ph type="dt" sz="half" idx="10"/>
          </p:nvPr>
        </p:nvSpPr>
        <p:spPr/>
        <p:txBody>
          <a:bodyPr/>
          <a:lstStyle/>
          <a:p>
            <a:fld id="{197EB934-AC22-264A-B6FD-748BCE9E1E85}" type="datetimeFigureOut">
              <a:rPr lang="en-US" smtClean="0"/>
              <a:t>3/7/23</a:t>
            </a:fld>
            <a:endParaRPr lang="en-US"/>
          </a:p>
        </p:txBody>
      </p:sp>
      <p:sp>
        <p:nvSpPr>
          <p:cNvPr id="4" name="Footer Placeholder 3">
            <a:extLst>
              <a:ext uri="{FF2B5EF4-FFF2-40B4-BE49-F238E27FC236}">
                <a16:creationId xmlns:a16="http://schemas.microsoft.com/office/drawing/2014/main" id="{F6898F28-2B80-484B-FC5B-64EB45BDCB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A8082A-FAF7-21F1-BAD7-D96C7A17E7B3}"/>
              </a:ext>
            </a:extLst>
          </p:cNvPr>
          <p:cNvSpPr>
            <a:spLocks noGrp="1"/>
          </p:cNvSpPr>
          <p:nvPr>
            <p:ph type="sldNum" sz="quarter" idx="12"/>
          </p:nvPr>
        </p:nvSpPr>
        <p:spPr/>
        <p:txBody>
          <a:bodyPr/>
          <a:lstStyle/>
          <a:p>
            <a:fld id="{9CFD5583-32B4-8743-9C87-8D3C04D6DCA2}" type="slidenum">
              <a:rPr lang="en-US" smtClean="0"/>
              <a:t>‹#›</a:t>
            </a:fld>
            <a:endParaRPr lang="en-US"/>
          </a:p>
        </p:txBody>
      </p:sp>
    </p:spTree>
    <p:extLst>
      <p:ext uri="{BB962C8B-B14F-4D97-AF65-F5344CB8AC3E}">
        <p14:creationId xmlns:p14="http://schemas.microsoft.com/office/powerpoint/2010/main" val="2170757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752781-BFA9-F104-3DDC-24BC4099700D}"/>
              </a:ext>
            </a:extLst>
          </p:cNvPr>
          <p:cNvSpPr>
            <a:spLocks noGrp="1"/>
          </p:cNvSpPr>
          <p:nvPr>
            <p:ph type="dt" sz="half" idx="10"/>
          </p:nvPr>
        </p:nvSpPr>
        <p:spPr/>
        <p:txBody>
          <a:bodyPr/>
          <a:lstStyle/>
          <a:p>
            <a:fld id="{197EB934-AC22-264A-B6FD-748BCE9E1E85}" type="datetimeFigureOut">
              <a:rPr lang="en-US" smtClean="0"/>
              <a:t>3/7/23</a:t>
            </a:fld>
            <a:endParaRPr lang="en-US"/>
          </a:p>
        </p:txBody>
      </p:sp>
      <p:sp>
        <p:nvSpPr>
          <p:cNvPr id="3" name="Footer Placeholder 2">
            <a:extLst>
              <a:ext uri="{FF2B5EF4-FFF2-40B4-BE49-F238E27FC236}">
                <a16:creationId xmlns:a16="http://schemas.microsoft.com/office/drawing/2014/main" id="{19FD00A7-02DC-CA44-14A7-A65931231E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60E4F4-0841-ADD8-6737-9D9EA25507DB}"/>
              </a:ext>
            </a:extLst>
          </p:cNvPr>
          <p:cNvSpPr>
            <a:spLocks noGrp="1"/>
          </p:cNvSpPr>
          <p:nvPr>
            <p:ph type="sldNum" sz="quarter" idx="12"/>
          </p:nvPr>
        </p:nvSpPr>
        <p:spPr/>
        <p:txBody>
          <a:bodyPr/>
          <a:lstStyle/>
          <a:p>
            <a:fld id="{9CFD5583-32B4-8743-9C87-8D3C04D6DCA2}" type="slidenum">
              <a:rPr lang="en-US" smtClean="0"/>
              <a:t>‹#›</a:t>
            </a:fld>
            <a:endParaRPr lang="en-US"/>
          </a:p>
        </p:txBody>
      </p:sp>
    </p:spTree>
    <p:extLst>
      <p:ext uri="{BB962C8B-B14F-4D97-AF65-F5344CB8AC3E}">
        <p14:creationId xmlns:p14="http://schemas.microsoft.com/office/powerpoint/2010/main" val="427713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DD87-815E-C165-29ED-2739B8B5D9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684B66-1D9F-75BF-82D9-C947B0A929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27CB3F-A238-7FAA-ADEC-4C6B36EF8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35D041-0468-3317-47C2-62A0009F775D}"/>
              </a:ext>
            </a:extLst>
          </p:cNvPr>
          <p:cNvSpPr>
            <a:spLocks noGrp="1"/>
          </p:cNvSpPr>
          <p:nvPr>
            <p:ph type="dt" sz="half" idx="10"/>
          </p:nvPr>
        </p:nvSpPr>
        <p:spPr/>
        <p:txBody>
          <a:bodyPr/>
          <a:lstStyle/>
          <a:p>
            <a:fld id="{197EB934-AC22-264A-B6FD-748BCE9E1E85}" type="datetimeFigureOut">
              <a:rPr lang="en-US" smtClean="0"/>
              <a:t>3/7/23</a:t>
            </a:fld>
            <a:endParaRPr lang="en-US"/>
          </a:p>
        </p:txBody>
      </p:sp>
      <p:sp>
        <p:nvSpPr>
          <p:cNvPr id="6" name="Footer Placeholder 5">
            <a:extLst>
              <a:ext uri="{FF2B5EF4-FFF2-40B4-BE49-F238E27FC236}">
                <a16:creationId xmlns:a16="http://schemas.microsoft.com/office/drawing/2014/main" id="{7CE27FEF-2629-91AD-A7DF-0D7B35DB0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50E0EB-9FB3-BCDC-CEA9-C373BC628152}"/>
              </a:ext>
            </a:extLst>
          </p:cNvPr>
          <p:cNvSpPr>
            <a:spLocks noGrp="1"/>
          </p:cNvSpPr>
          <p:nvPr>
            <p:ph type="sldNum" sz="quarter" idx="12"/>
          </p:nvPr>
        </p:nvSpPr>
        <p:spPr/>
        <p:txBody>
          <a:bodyPr/>
          <a:lstStyle/>
          <a:p>
            <a:fld id="{9CFD5583-32B4-8743-9C87-8D3C04D6DCA2}" type="slidenum">
              <a:rPr lang="en-US" smtClean="0"/>
              <a:t>‹#›</a:t>
            </a:fld>
            <a:endParaRPr lang="en-US"/>
          </a:p>
        </p:txBody>
      </p:sp>
    </p:spTree>
    <p:extLst>
      <p:ext uri="{BB962C8B-B14F-4D97-AF65-F5344CB8AC3E}">
        <p14:creationId xmlns:p14="http://schemas.microsoft.com/office/powerpoint/2010/main" val="3575520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51F7F-611A-3A86-2F73-C150A24987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3C3875-F561-0AA0-F86A-529E3EAF3E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596253-26E8-6F7E-A78B-F38CEC354F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FE9FF0-0A15-01EF-27CA-ACFB529E5B49}"/>
              </a:ext>
            </a:extLst>
          </p:cNvPr>
          <p:cNvSpPr>
            <a:spLocks noGrp="1"/>
          </p:cNvSpPr>
          <p:nvPr>
            <p:ph type="dt" sz="half" idx="10"/>
          </p:nvPr>
        </p:nvSpPr>
        <p:spPr/>
        <p:txBody>
          <a:bodyPr/>
          <a:lstStyle/>
          <a:p>
            <a:fld id="{197EB934-AC22-264A-B6FD-748BCE9E1E85}" type="datetimeFigureOut">
              <a:rPr lang="en-US" smtClean="0"/>
              <a:t>3/7/23</a:t>
            </a:fld>
            <a:endParaRPr lang="en-US"/>
          </a:p>
        </p:txBody>
      </p:sp>
      <p:sp>
        <p:nvSpPr>
          <p:cNvPr id="6" name="Footer Placeholder 5">
            <a:extLst>
              <a:ext uri="{FF2B5EF4-FFF2-40B4-BE49-F238E27FC236}">
                <a16:creationId xmlns:a16="http://schemas.microsoft.com/office/drawing/2014/main" id="{FB243E56-DA64-9096-B18A-CD51536BC7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04405-433A-AA80-22E3-9D9749F3255C}"/>
              </a:ext>
            </a:extLst>
          </p:cNvPr>
          <p:cNvSpPr>
            <a:spLocks noGrp="1"/>
          </p:cNvSpPr>
          <p:nvPr>
            <p:ph type="sldNum" sz="quarter" idx="12"/>
          </p:nvPr>
        </p:nvSpPr>
        <p:spPr/>
        <p:txBody>
          <a:bodyPr/>
          <a:lstStyle/>
          <a:p>
            <a:fld id="{9CFD5583-32B4-8743-9C87-8D3C04D6DCA2}" type="slidenum">
              <a:rPr lang="en-US" smtClean="0"/>
              <a:t>‹#›</a:t>
            </a:fld>
            <a:endParaRPr lang="en-US"/>
          </a:p>
        </p:txBody>
      </p:sp>
    </p:spTree>
    <p:extLst>
      <p:ext uri="{BB962C8B-B14F-4D97-AF65-F5344CB8AC3E}">
        <p14:creationId xmlns:p14="http://schemas.microsoft.com/office/powerpoint/2010/main" val="358551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785F2F-6404-0B73-6A30-D6E9DED415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D46637-6AF1-8FE1-1623-05403B7207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0F46D-158B-E8D0-2139-39615259D9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EB934-AC22-264A-B6FD-748BCE9E1E85}" type="datetimeFigureOut">
              <a:rPr lang="en-US" smtClean="0"/>
              <a:t>3/7/23</a:t>
            </a:fld>
            <a:endParaRPr lang="en-US"/>
          </a:p>
        </p:txBody>
      </p:sp>
      <p:sp>
        <p:nvSpPr>
          <p:cNvPr id="5" name="Footer Placeholder 4">
            <a:extLst>
              <a:ext uri="{FF2B5EF4-FFF2-40B4-BE49-F238E27FC236}">
                <a16:creationId xmlns:a16="http://schemas.microsoft.com/office/drawing/2014/main" id="{6799FA10-E342-C2B5-7ABB-40C26CC9D2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D85029-158D-ADBF-9C3F-1BAD391BA2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D5583-32B4-8743-9C87-8D3C04D6DCA2}" type="slidenum">
              <a:rPr lang="en-US" smtClean="0"/>
              <a:t>‹#›</a:t>
            </a:fld>
            <a:endParaRPr lang="en-US"/>
          </a:p>
        </p:txBody>
      </p:sp>
    </p:spTree>
    <p:extLst>
      <p:ext uri="{BB962C8B-B14F-4D97-AF65-F5344CB8AC3E}">
        <p14:creationId xmlns:p14="http://schemas.microsoft.com/office/powerpoint/2010/main" val="481796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digital-photography-school.com/light-painting-part-one-the-photography/" TargetMode="External"/><Relationship Id="rId2" Type="http://schemas.openxmlformats.org/officeDocument/2006/relationships/hyperlink" Target="https://lorenphotos.com/light-painting-objects-small-and-large/" TargetMode="External"/><Relationship Id="rId1" Type="http://schemas.openxmlformats.org/officeDocument/2006/relationships/slideLayout" Target="../slideLayouts/slideLayout2.xml"/><Relationship Id="rId4" Type="http://schemas.openxmlformats.org/officeDocument/2006/relationships/hyperlink" Target="http://digital-photography-school.com/light-painting-part-two-photosho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hepixelstick.com/" TargetMode="External"/><Relationship Id="rId2" Type="http://schemas.openxmlformats.org/officeDocument/2006/relationships/hyperlink" Target="http://lightpaintingphotography.com/light-painting-tutorials/pipslab/" TargetMode="External"/><Relationship Id="rId1" Type="http://schemas.openxmlformats.org/officeDocument/2006/relationships/slideLayout" Target="../slideLayouts/slideLayout2.xml"/><Relationship Id="rId4" Type="http://schemas.openxmlformats.org/officeDocument/2006/relationships/hyperlink" Target="https://expertphotography.com/light-painting-smartphone-photograph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dirty="0">
                <a:solidFill>
                  <a:srgbClr val="FFFFFF"/>
                </a:solidFill>
                <a:latin typeface="+mj-lt"/>
                <a:ea typeface="+mj-ea"/>
                <a:cs typeface="+mj-cs"/>
              </a:rPr>
              <a:t>Light Painting</a:t>
            </a:r>
          </a:p>
        </p:txBody>
      </p:sp>
      <p:cxnSp>
        <p:nvCxnSpPr>
          <p:cNvPr id="11" name="Straight Connector 10">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4974031_abghqtvx27_l.jpg"/>
          <p:cNvPicPr>
            <a:picLocks noChangeAspect="1"/>
          </p:cNvPicPr>
          <p:nvPr/>
        </p:nvPicPr>
        <p:blipFill rotWithShape="1">
          <a:blip r:embed="rId2">
            <a:extLst>
              <a:ext uri="{28A0092B-C50C-407E-A947-70E740481C1C}">
                <a14:useLocalDpi xmlns:a14="http://schemas.microsoft.com/office/drawing/2010/main" val="0"/>
              </a:ext>
            </a:extLst>
          </a:blip>
          <a:srcRect l="17833" r="15218" b="-2"/>
          <a:stretch/>
        </p:blipFill>
        <p:spPr>
          <a:xfrm>
            <a:off x="317635" y="321733"/>
            <a:ext cx="4160452" cy="6214534"/>
          </a:xfrm>
          <a:prstGeom prst="rect">
            <a:avLst/>
          </a:prstGeom>
        </p:spPr>
      </p:pic>
      <p:pic>
        <p:nvPicPr>
          <p:cNvPr id="3" name="Content Placeholder 3">
            <a:extLst>
              <a:ext uri="{FF2B5EF4-FFF2-40B4-BE49-F238E27FC236}">
                <a16:creationId xmlns:a16="http://schemas.microsoft.com/office/drawing/2014/main" id="{47D1B647-9C19-DD33-508D-4B8C05F11032}"/>
              </a:ext>
            </a:extLst>
          </p:cNvPr>
          <p:cNvPicPr>
            <a:picLocks noGrp="1" noChangeAspect="1"/>
          </p:cNvPicPr>
          <p:nvPr>
            <p:ph idx="1"/>
          </p:nvPr>
        </p:nvPicPr>
        <p:blipFill rotWithShape="1">
          <a:blip r:embed="rId3"/>
          <a:srcRect l="1" t="11993" r="1" b="20233"/>
          <a:stretch/>
        </p:blipFill>
        <p:spPr>
          <a:xfrm>
            <a:off x="4654296" y="299363"/>
            <a:ext cx="7217085" cy="3008188"/>
          </a:xfrm>
          <a:prstGeom prst="rect">
            <a:avLst/>
          </a:prstGeom>
        </p:spPr>
      </p:pic>
      <p:sp>
        <p:nvSpPr>
          <p:cNvPr id="7" name="TextBox 6">
            <a:extLst>
              <a:ext uri="{FF2B5EF4-FFF2-40B4-BE49-F238E27FC236}">
                <a16:creationId xmlns:a16="http://schemas.microsoft.com/office/drawing/2014/main" id="{775AABB5-CB8B-EC84-5F9A-4C47CB0AD980}"/>
              </a:ext>
            </a:extLst>
          </p:cNvPr>
          <p:cNvSpPr txBox="1"/>
          <p:nvPr/>
        </p:nvSpPr>
        <p:spPr>
          <a:xfrm>
            <a:off x="5021821" y="5557205"/>
            <a:ext cx="2694327" cy="369332"/>
          </a:xfrm>
          <a:prstGeom prst="rect">
            <a:avLst/>
          </a:prstGeom>
          <a:noFill/>
        </p:spPr>
        <p:txBody>
          <a:bodyPr wrap="none" rtlCol="0">
            <a:spAutoFit/>
          </a:bodyPr>
          <a:lstStyle/>
          <a:p>
            <a:r>
              <a:rPr lang="en-US" dirty="0">
                <a:solidFill>
                  <a:schemeClr val="bg1"/>
                </a:solidFill>
              </a:rPr>
              <a:t>Karen Smale – March 2023</a:t>
            </a:r>
          </a:p>
        </p:txBody>
      </p:sp>
    </p:spTree>
    <p:extLst>
      <p:ext uri="{BB962C8B-B14F-4D97-AF65-F5344CB8AC3E}">
        <p14:creationId xmlns:p14="http://schemas.microsoft.com/office/powerpoint/2010/main" val="113167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34865" y="568517"/>
            <a:ext cx="5248221" cy="1067209"/>
          </a:xfrm>
        </p:spPr>
        <p:txBody>
          <a:bodyPr>
            <a:normAutofit/>
          </a:bodyPr>
          <a:lstStyle/>
          <a:p>
            <a:r>
              <a:rPr lang="en-US" sz="3400">
                <a:solidFill>
                  <a:schemeClr val="bg1"/>
                </a:solidFill>
              </a:rPr>
              <a:t>Light Painting Large Objects</a:t>
            </a:r>
          </a:p>
        </p:txBody>
      </p:sp>
      <p:pic>
        <p:nvPicPr>
          <p:cNvPr id="7" name="Picture 6" descr="A body of water with a mountain in the background&#10;&#10;Description automatically generated with medium confidence">
            <a:extLst>
              <a:ext uri="{FF2B5EF4-FFF2-40B4-BE49-F238E27FC236}">
                <a16:creationId xmlns:a16="http://schemas.microsoft.com/office/drawing/2014/main" id="{BE0CBA99-A22C-3686-0733-931C88B868F7}"/>
              </a:ext>
            </a:extLst>
          </p:cNvPr>
          <p:cNvPicPr>
            <a:picLocks noChangeAspect="1"/>
          </p:cNvPicPr>
          <p:nvPr/>
        </p:nvPicPr>
        <p:blipFill rotWithShape="1">
          <a:blip r:embed="rId2"/>
          <a:srcRect r="24749" b="-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37" name="Group 26">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28" name="Freeform: Shape 27">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9" name="Freeform: Shape 28">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p:cNvSpPr>
            <a:spLocks noGrp="1"/>
          </p:cNvSpPr>
          <p:nvPr>
            <p:ph idx="1"/>
          </p:nvPr>
        </p:nvSpPr>
        <p:spPr>
          <a:xfrm>
            <a:off x="6234868" y="1820369"/>
            <a:ext cx="5217173" cy="4351338"/>
          </a:xfrm>
        </p:spPr>
        <p:txBody>
          <a:bodyPr>
            <a:normAutofit/>
          </a:bodyPr>
          <a:lstStyle/>
          <a:p>
            <a:r>
              <a:rPr lang="en-US" sz="1400" dirty="0">
                <a:solidFill>
                  <a:schemeClr val="bg1"/>
                </a:solidFill>
              </a:rPr>
              <a:t>Dark location</a:t>
            </a:r>
          </a:p>
          <a:p>
            <a:r>
              <a:rPr lang="en-US" sz="1400" dirty="0">
                <a:solidFill>
                  <a:schemeClr val="bg1"/>
                </a:solidFill>
              </a:rPr>
              <a:t>Illuminate your subject, focus, lock focus</a:t>
            </a:r>
          </a:p>
          <a:p>
            <a:r>
              <a:rPr lang="en-US" sz="1400" dirty="0">
                <a:solidFill>
                  <a:schemeClr val="bg1"/>
                </a:solidFill>
              </a:rPr>
              <a:t>Set exposure to 30 sec or 60 sec (shutter priority or full manual mode), low ISO</a:t>
            </a:r>
          </a:p>
          <a:p>
            <a:r>
              <a:rPr lang="en-US" sz="1400" dirty="0">
                <a:ln w="38100" cmpd="sng">
                  <a:noFill/>
                </a:ln>
                <a:solidFill>
                  <a:schemeClr val="bg1"/>
                </a:solidFill>
              </a:rPr>
              <a:t>Take a test shot to determine background light sources and intensity and adjust exposure accordingly (Do you want stars or star trails? Blue hour sky? Other illuminated parts of the scene you can’t control?)</a:t>
            </a:r>
          </a:p>
          <a:p>
            <a:r>
              <a:rPr lang="en-US" sz="1400" dirty="0">
                <a:ln w="38100" cmpd="sng">
                  <a:noFill/>
                </a:ln>
                <a:solidFill>
                  <a:schemeClr val="bg1"/>
                </a:solidFill>
              </a:rPr>
              <a:t>Larger and more complex objects (parked cars, old barns, abandoned buildings) might require multiple exposures so you don’t have to get it all done in one try. These can be combined later in Photoshop (see tutorial in “resources” slide).</a:t>
            </a:r>
          </a:p>
          <a:p>
            <a:r>
              <a:rPr lang="en-US" sz="1400" dirty="0">
                <a:solidFill>
                  <a:schemeClr val="bg1"/>
                </a:solidFill>
              </a:rPr>
              <a:t>Release the shutter and paint your subject</a:t>
            </a:r>
          </a:p>
          <a:p>
            <a:pPr lvl="1"/>
            <a:r>
              <a:rPr lang="en-US" sz="1400" dirty="0">
                <a:solidFill>
                  <a:schemeClr val="bg1"/>
                </a:solidFill>
              </a:rPr>
              <a:t>Don’t illuminate yourself unless you want to be in the photo</a:t>
            </a:r>
          </a:p>
          <a:p>
            <a:pPr lvl="1"/>
            <a:r>
              <a:rPr lang="en-US" sz="1400" dirty="0">
                <a:solidFill>
                  <a:schemeClr val="bg1"/>
                </a:solidFill>
              </a:rPr>
              <a:t>Don’t point the flashlight at the camera if you don’t want “light bugs”</a:t>
            </a:r>
          </a:p>
          <a:p>
            <a:r>
              <a:rPr lang="en-US" sz="1400" dirty="0">
                <a:solidFill>
                  <a:schemeClr val="bg1"/>
                </a:solidFill>
              </a:rPr>
              <a:t>Review your image and try again (or add to it in another exposure)</a:t>
            </a:r>
          </a:p>
          <a:p>
            <a:pPr marL="0" indent="0">
              <a:buNone/>
            </a:pPr>
            <a:endParaRPr lang="en-US" sz="1000" dirty="0">
              <a:solidFill>
                <a:schemeClr val="bg1"/>
              </a:solidFill>
            </a:endParaRPr>
          </a:p>
        </p:txBody>
      </p:sp>
      <p:sp>
        <p:nvSpPr>
          <p:cNvPr id="8" name="TextBox 7">
            <a:extLst>
              <a:ext uri="{FF2B5EF4-FFF2-40B4-BE49-F238E27FC236}">
                <a16:creationId xmlns:a16="http://schemas.microsoft.com/office/drawing/2014/main" id="{49F16355-CECF-C8AA-0D26-8CE438363CC9}"/>
              </a:ext>
            </a:extLst>
          </p:cNvPr>
          <p:cNvSpPr txBox="1"/>
          <p:nvPr/>
        </p:nvSpPr>
        <p:spPr>
          <a:xfrm>
            <a:off x="1652868" y="6047461"/>
            <a:ext cx="2808013" cy="461665"/>
          </a:xfrm>
          <a:prstGeom prst="rect">
            <a:avLst/>
          </a:prstGeom>
          <a:noFill/>
        </p:spPr>
        <p:txBody>
          <a:bodyPr wrap="none" rtlCol="0">
            <a:spAutoFit/>
          </a:bodyPr>
          <a:lstStyle/>
          <a:p>
            <a:r>
              <a:rPr lang="en-US" sz="1200" dirty="0">
                <a:solidFill>
                  <a:schemeClr val="accent1">
                    <a:lumMod val="60000"/>
                    <a:lumOff val="40000"/>
                  </a:schemeClr>
                </a:solidFill>
              </a:rPr>
              <a:t>Photo © Loren Fisher (</a:t>
            </a:r>
            <a:r>
              <a:rPr lang="en-US" sz="1200" dirty="0" err="1">
                <a:solidFill>
                  <a:schemeClr val="accent1">
                    <a:lumMod val="60000"/>
                    <a:lumOff val="40000"/>
                  </a:schemeClr>
                </a:solidFill>
              </a:rPr>
              <a:t>lorenphotos.com</a:t>
            </a:r>
            <a:r>
              <a:rPr lang="en-US" sz="1200" dirty="0">
                <a:solidFill>
                  <a:schemeClr val="accent1">
                    <a:lumMod val="60000"/>
                    <a:lumOff val="40000"/>
                  </a:schemeClr>
                </a:solidFill>
              </a:rPr>
              <a:t>)</a:t>
            </a:r>
          </a:p>
          <a:p>
            <a:r>
              <a:rPr lang="en-US" sz="1200" dirty="0">
                <a:solidFill>
                  <a:schemeClr val="accent1">
                    <a:lumMod val="60000"/>
                    <a:lumOff val="40000"/>
                  </a:schemeClr>
                </a:solidFill>
              </a:rPr>
              <a:t>Island illuminated by high-power spotlight</a:t>
            </a:r>
          </a:p>
        </p:txBody>
      </p:sp>
    </p:spTree>
    <p:extLst>
      <p:ext uri="{BB962C8B-B14F-4D97-AF65-F5344CB8AC3E}">
        <p14:creationId xmlns:p14="http://schemas.microsoft.com/office/powerpoint/2010/main" val="3927611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E4A4758-87F2-A532-0DD2-E0FCF95D5B30}"/>
              </a:ext>
            </a:extLst>
          </p:cNvPr>
          <p:cNvSpPr>
            <a:spLocks noGrp="1"/>
          </p:cNvSpPr>
          <p:nvPr>
            <p:ph type="title"/>
          </p:nvPr>
        </p:nvSpPr>
        <p:spPr>
          <a:xfrm>
            <a:off x="833002" y="365125"/>
            <a:ext cx="10520702" cy="1325563"/>
          </a:xfrm>
        </p:spPr>
        <p:txBody>
          <a:bodyPr>
            <a:normAutofit/>
          </a:bodyPr>
          <a:lstStyle/>
          <a:p>
            <a:r>
              <a:rPr lang="en-US" dirty="0">
                <a:solidFill>
                  <a:srgbClr val="FFFFFF"/>
                </a:solidFill>
              </a:rPr>
              <a:t>Combining Exposures</a:t>
            </a:r>
          </a:p>
        </p:txBody>
      </p:sp>
      <p:sp>
        <p:nvSpPr>
          <p:cNvPr id="3" name="Content Placeholder 2">
            <a:extLst>
              <a:ext uri="{FF2B5EF4-FFF2-40B4-BE49-F238E27FC236}">
                <a16:creationId xmlns:a16="http://schemas.microsoft.com/office/drawing/2014/main" id="{30018B24-D9A0-1DE8-0081-75C9CDBA7337}"/>
              </a:ext>
            </a:extLst>
          </p:cNvPr>
          <p:cNvSpPr>
            <a:spLocks noGrp="1"/>
          </p:cNvSpPr>
          <p:nvPr>
            <p:ph idx="1"/>
          </p:nvPr>
        </p:nvSpPr>
        <p:spPr>
          <a:xfrm>
            <a:off x="838201" y="2022601"/>
            <a:ext cx="10515598" cy="4154361"/>
          </a:xfrm>
        </p:spPr>
        <p:txBody>
          <a:bodyPr>
            <a:normAutofit/>
          </a:bodyPr>
          <a:lstStyle/>
          <a:p>
            <a:r>
              <a:rPr lang="en-US" sz="2000">
                <a:solidFill>
                  <a:srgbClr val="FFFFFF"/>
                </a:solidFill>
              </a:rPr>
              <a:t>If you made more than one exposure to fully illuminate your subject</a:t>
            </a:r>
          </a:p>
          <a:p>
            <a:pPr lvl="1"/>
            <a:r>
              <a:rPr lang="en-US" sz="2000">
                <a:solidFill>
                  <a:srgbClr val="FFFFFF"/>
                </a:solidFill>
              </a:rPr>
              <a:t>Open all the exposures as layers in Photoshop</a:t>
            </a:r>
          </a:p>
          <a:p>
            <a:pPr lvl="1"/>
            <a:r>
              <a:rPr lang="en-US" sz="2000">
                <a:solidFill>
                  <a:srgbClr val="FFFFFF"/>
                </a:solidFill>
              </a:rPr>
              <a:t>Select all the layers and align them (if not already aligned)</a:t>
            </a:r>
          </a:p>
          <a:p>
            <a:pPr lvl="1"/>
            <a:r>
              <a:rPr lang="en-US" sz="2000">
                <a:solidFill>
                  <a:srgbClr val="FFFFFF"/>
                </a:solidFill>
              </a:rPr>
              <a:t>Select all the layers (except base layer) and choose the Lighten blend mode</a:t>
            </a:r>
          </a:p>
          <a:p>
            <a:pPr lvl="1"/>
            <a:r>
              <a:rPr lang="en-US" sz="2000">
                <a:solidFill>
                  <a:srgbClr val="FFFFFF"/>
                </a:solidFill>
              </a:rPr>
              <a:t>Turn off all layers (except for base layer) and turn each layer on one at a time to see each part get illuminated</a:t>
            </a:r>
          </a:p>
          <a:p>
            <a:pPr lvl="1"/>
            <a:r>
              <a:rPr lang="en-US" sz="2000">
                <a:solidFill>
                  <a:srgbClr val="FFFFFF"/>
                </a:solidFill>
              </a:rPr>
              <a:t>Fix any issues</a:t>
            </a:r>
          </a:p>
          <a:p>
            <a:pPr lvl="2"/>
            <a:r>
              <a:rPr lang="en-US">
                <a:solidFill>
                  <a:srgbClr val="FFFFFF"/>
                </a:solidFill>
              </a:rPr>
              <a:t>Mask or clone out mistakes (like “light bugs”)</a:t>
            </a:r>
          </a:p>
          <a:p>
            <a:pPr lvl="2"/>
            <a:r>
              <a:rPr lang="en-US">
                <a:solidFill>
                  <a:srgbClr val="FFFFFF"/>
                </a:solidFill>
              </a:rPr>
              <a:t>Reduce opacity of a layer if it’s too bright</a:t>
            </a:r>
          </a:p>
          <a:p>
            <a:pPr lvl="1"/>
            <a:r>
              <a:rPr lang="en-US" sz="2000">
                <a:solidFill>
                  <a:srgbClr val="FFFFFF"/>
                </a:solidFill>
              </a:rPr>
              <a:t>Save your file as a PSD with layers; flatten and save as a JPG</a:t>
            </a:r>
          </a:p>
        </p:txBody>
      </p:sp>
    </p:spTree>
    <p:extLst>
      <p:ext uri="{BB962C8B-B14F-4D97-AF65-F5344CB8AC3E}">
        <p14:creationId xmlns:p14="http://schemas.microsoft.com/office/powerpoint/2010/main" val="228475168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2054D8-D1F9-A78C-E633-EB1F12135FC8}"/>
              </a:ext>
            </a:extLst>
          </p:cNvPr>
          <p:cNvSpPr>
            <a:spLocks noGrp="1"/>
          </p:cNvSpPr>
          <p:nvPr>
            <p:ph type="title"/>
          </p:nvPr>
        </p:nvSpPr>
        <p:spPr>
          <a:xfrm>
            <a:off x="1102368" y="923293"/>
            <a:ext cx="4030132" cy="4641720"/>
          </a:xfrm>
        </p:spPr>
        <p:txBody>
          <a:bodyPr>
            <a:normAutofit/>
          </a:bodyPr>
          <a:lstStyle/>
          <a:p>
            <a:pPr algn="ctr"/>
            <a:r>
              <a:rPr lang="en-US" dirty="0">
                <a:solidFill>
                  <a:schemeClr val="bg1"/>
                </a:solidFill>
              </a:rPr>
              <a:t>Light Painting (illumination) Resources</a:t>
            </a:r>
          </a:p>
        </p:txBody>
      </p:sp>
      <p:sp>
        <p:nvSpPr>
          <p:cNvPr id="10" name="Freeform: Shape 9">
            <a:extLst>
              <a:ext uri="{FF2B5EF4-FFF2-40B4-BE49-F238E27FC236}">
                <a16:creationId xmlns:a16="http://schemas.microsoft.com/office/drawing/2014/main" id="{D0A98BBA-D3EA-45DC-B8A1-9C61397D4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5862"/>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2" name="Freeform: Shape 11">
            <a:extLst>
              <a:ext uri="{FF2B5EF4-FFF2-40B4-BE49-F238E27FC236}">
                <a16:creationId xmlns:a16="http://schemas.microsoft.com/office/drawing/2014/main" id="{2E4C95AB-2BD7-4E38-BDD5-1E41F3A9B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0894"/>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D111BB-878B-0FC9-FBB2-6098EF0321B5}"/>
              </a:ext>
            </a:extLst>
          </p:cNvPr>
          <p:cNvSpPr>
            <a:spLocks noGrp="1"/>
          </p:cNvSpPr>
          <p:nvPr>
            <p:ph idx="1"/>
          </p:nvPr>
        </p:nvSpPr>
        <p:spPr>
          <a:xfrm>
            <a:off x="6234868" y="1130846"/>
            <a:ext cx="5217173" cy="4351338"/>
          </a:xfrm>
        </p:spPr>
        <p:txBody>
          <a:bodyPr>
            <a:normAutofit/>
          </a:bodyPr>
          <a:lstStyle/>
          <a:p>
            <a:r>
              <a:rPr lang="en-US" sz="2400" dirty="0">
                <a:solidFill>
                  <a:schemeClr val="bg1"/>
                </a:solidFill>
              </a:rPr>
              <a:t>Loren Fisher’s excellent tutorial video</a:t>
            </a:r>
          </a:p>
          <a:p>
            <a:pPr lvl="1"/>
            <a:r>
              <a:rPr lang="en-US" dirty="0">
                <a:solidFill>
                  <a:schemeClr val="bg1"/>
                </a:solidFill>
                <a:hlinkClick r:id="rId2"/>
              </a:rPr>
              <a:t>https://lorenphotos.com/light-painting-objects-small-and-large/</a:t>
            </a:r>
            <a:endParaRPr lang="en-US" dirty="0">
              <a:solidFill>
                <a:schemeClr val="bg1"/>
              </a:solidFill>
            </a:endParaRPr>
          </a:p>
          <a:p>
            <a:endParaRPr lang="en-US" sz="2400" dirty="0">
              <a:solidFill>
                <a:schemeClr val="bg1"/>
              </a:solidFill>
            </a:endParaRPr>
          </a:p>
          <a:p>
            <a:r>
              <a:rPr lang="en-US" sz="2400" dirty="0">
                <a:solidFill>
                  <a:schemeClr val="bg1"/>
                </a:solidFill>
              </a:rPr>
              <a:t>Digital Photography School</a:t>
            </a:r>
          </a:p>
          <a:p>
            <a:pPr lvl="1"/>
            <a:r>
              <a:rPr lang="en-US" sz="1800" dirty="0">
                <a:solidFill>
                  <a:schemeClr val="bg1"/>
                </a:solidFill>
              </a:rPr>
              <a:t>Making the photograph</a:t>
            </a:r>
            <a:br>
              <a:rPr lang="en-US" sz="1800" dirty="0">
                <a:solidFill>
                  <a:schemeClr val="bg1"/>
                </a:solidFill>
              </a:rPr>
            </a:br>
            <a:r>
              <a:rPr lang="en-US" sz="1800" dirty="0">
                <a:solidFill>
                  <a:schemeClr val="bg1"/>
                </a:solidFill>
                <a:hlinkClick r:id="rId3"/>
              </a:rPr>
              <a:t>http://digital-photography-school.com/light-painting-part-one-the-photography/</a:t>
            </a:r>
            <a:endParaRPr lang="en-US" sz="1800" dirty="0">
              <a:solidFill>
                <a:schemeClr val="bg1"/>
              </a:solidFill>
            </a:endParaRPr>
          </a:p>
          <a:p>
            <a:pPr lvl="1"/>
            <a:r>
              <a:rPr lang="en-US" sz="1800" dirty="0">
                <a:solidFill>
                  <a:schemeClr val="bg1"/>
                </a:solidFill>
              </a:rPr>
              <a:t>Post processing</a:t>
            </a:r>
            <a:br>
              <a:rPr lang="en-US" sz="1800" dirty="0">
                <a:solidFill>
                  <a:schemeClr val="bg1"/>
                </a:solidFill>
              </a:rPr>
            </a:br>
            <a:r>
              <a:rPr lang="en-US" sz="1800" dirty="0">
                <a:solidFill>
                  <a:schemeClr val="bg1"/>
                </a:solidFill>
                <a:hlinkClick r:id="rId4"/>
              </a:rPr>
              <a:t>http://digital-photography-school.com/light-painting-part-two-photoshop/</a:t>
            </a:r>
            <a:endParaRPr lang="en-US" sz="1800" dirty="0">
              <a:solidFill>
                <a:schemeClr val="bg1"/>
              </a:solidFill>
            </a:endParaRPr>
          </a:p>
          <a:p>
            <a:pPr lvl="1"/>
            <a:endParaRPr lang="en-US" dirty="0">
              <a:solidFill>
                <a:schemeClr val="bg1"/>
              </a:solidFill>
            </a:endParaRPr>
          </a:p>
        </p:txBody>
      </p:sp>
      <p:grpSp>
        <p:nvGrpSpPr>
          <p:cNvPr id="14" name="Group 13">
            <a:extLst>
              <a:ext uri="{FF2B5EF4-FFF2-40B4-BE49-F238E27FC236}">
                <a16:creationId xmlns:a16="http://schemas.microsoft.com/office/drawing/2014/main" id="{85836128-58DE-4E5A-B27E-DFE747CA0B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1348" y="5364542"/>
            <a:ext cx="1562428" cy="1493465"/>
            <a:chOff x="3121343" y="4864099"/>
            <a:chExt cx="2085971" cy="1993901"/>
          </a:xfrm>
          <a:solidFill>
            <a:schemeClr val="bg1"/>
          </a:solidFill>
        </p:grpSpPr>
        <p:sp>
          <p:nvSpPr>
            <p:cNvPr id="15" name="Freeform: Shape 14">
              <a:extLst>
                <a:ext uri="{FF2B5EF4-FFF2-40B4-BE49-F238E27FC236}">
                  <a16:creationId xmlns:a16="http://schemas.microsoft.com/office/drawing/2014/main" id="{A92DF49A-063A-4F60-BE30-D26826492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6" name="Freeform: Shape 15">
              <a:extLst>
                <a:ext uri="{FF2B5EF4-FFF2-40B4-BE49-F238E27FC236}">
                  <a16:creationId xmlns:a16="http://schemas.microsoft.com/office/drawing/2014/main" id="{70DCBBE0-7DEE-43ED-BEE3-ABB179CFC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7" name="Freeform: Shape 16">
              <a:extLst>
                <a:ext uri="{FF2B5EF4-FFF2-40B4-BE49-F238E27FC236}">
                  <a16:creationId xmlns:a16="http://schemas.microsoft.com/office/drawing/2014/main" id="{539FE8DF-D1B2-4074-9BDF-C458EA012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Freeform: Shape 17">
              <a:extLst>
                <a:ext uri="{FF2B5EF4-FFF2-40B4-BE49-F238E27FC236}">
                  <a16:creationId xmlns:a16="http://schemas.microsoft.com/office/drawing/2014/main" id="{61C143B5-6E24-417D-A035-65747A8E9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9" name="Freeform: Shape 18">
              <a:extLst>
                <a:ext uri="{FF2B5EF4-FFF2-40B4-BE49-F238E27FC236}">
                  <a16:creationId xmlns:a16="http://schemas.microsoft.com/office/drawing/2014/main" id="{0331ED8C-8819-4FFB-BF3C-FDA6A90D4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0" name="Freeform: Shape 19">
              <a:extLst>
                <a:ext uri="{FF2B5EF4-FFF2-40B4-BE49-F238E27FC236}">
                  <a16:creationId xmlns:a16="http://schemas.microsoft.com/office/drawing/2014/main" id="{2A39574D-5ECC-4A94-9CB6-646D90DA5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 name="Freeform: Shape 20">
              <a:extLst>
                <a:ext uri="{FF2B5EF4-FFF2-40B4-BE49-F238E27FC236}">
                  <a16:creationId xmlns:a16="http://schemas.microsoft.com/office/drawing/2014/main" id="{6A73D6F7-977D-4026-8F68-CA63C162C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Freeform: Shape 21">
              <a:extLst>
                <a:ext uri="{FF2B5EF4-FFF2-40B4-BE49-F238E27FC236}">
                  <a16:creationId xmlns:a16="http://schemas.microsoft.com/office/drawing/2014/main" id="{56348370-4FD9-4A99-BB05-944D5B0B0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3" name="Freeform: Shape 22">
              <a:extLst>
                <a:ext uri="{FF2B5EF4-FFF2-40B4-BE49-F238E27FC236}">
                  <a16:creationId xmlns:a16="http://schemas.microsoft.com/office/drawing/2014/main" id="{D1146D46-43DB-4487-A191-0970511C3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Freeform: Shape 23">
              <a:extLst>
                <a:ext uri="{FF2B5EF4-FFF2-40B4-BE49-F238E27FC236}">
                  <a16:creationId xmlns:a16="http://schemas.microsoft.com/office/drawing/2014/main" id="{DDA0090F-4FBF-434D-83B1-B274F83A9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Freeform: Shape 24">
              <a:extLst>
                <a:ext uri="{FF2B5EF4-FFF2-40B4-BE49-F238E27FC236}">
                  <a16:creationId xmlns:a16="http://schemas.microsoft.com/office/drawing/2014/main" id="{C8DF6032-C07A-45C6-8A4F-04EF4EDC0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6" name="Freeform: Shape 25">
              <a:extLst>
                <a:ext uri="{FF2B5EF4-FFF2-40B4-BE49-F238E27FC236}">
                  <a16:creationId xmlns:a16="http://schemas.microsoft.com/office/drawing/2014/main" id="{F5B89F44-A096-479D-AD1F-120561C28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Freeform: Shape 26">
              <a:extLst>
                <a:ext uri="{FF2B5EF4-FFF2-40B4-BE49-F238E27FC236}">
                  <a16:creationId xmlns:a16="http://schemas.microsoft.com/office/drawing/2014/main" id="{25547DC8-8B87-4446-9CC9-65AF04A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spTree>
    <p:extLst>
      <p:ext uri="{BB962C8B-B14F-4D97-AF65-F5344CB8AC3E}">
        <p14:creationId xmlns:p14="http://schemas.microsoft.com/office/powerpoint/2010/main" val="4141137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5000"/>
                <a:lumOff val="75000"/>
              </a:schemeClr>
            </a:gs>
            <a:gs pos="74000">
              <a:schemeClr val="accent3">
                <a:lumMod val="80000"/>
                <a:lumOff val="20000"/>
              </a:schemeClr>
            </a:gs>
            <a:gs pos="83000">
              <a:schemeClr val="accent3">
                <a:lumMod val="80000"/>
                <a:lumOff val="20000"/>
              </a:schemeClr>
            </a:gs>
            <a:gs pos="100000">
              <a:schemeClr val="accent3">
                <a:lumMod val="50000"/>
                <a:lumOff val="5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light as a subject (drawing)</a:t>
            </a:r>
          </a:p>
        </p:txBody>
      </p:sp>
      <p:pic>
        <p:nvPicPr>
          <p:cNvPr id="4" name="Picture 3" descr="light-painting-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600201"/>
            <a:ext cx="4137710" cy="2758473"/>
          </a:xfrm>
          <a:prstGeom prst="rect">
            <a:avLst/>
          </a:prstGeom>
        </p:spPr>
      </p:pic>
      <p:sp>
        <p:nvSpPr>
          <p:cNvPr id="5" name="TextBox 4"/>
          <p:cNvSpPr txBox="1"/>
          <p:nvPr/>
        </p:nvSpPr>
        <p:spPr>
          <a:xfrm>
            <a:off x="1981201" y="4519658"/>
            <a:ext cx="4137710" cy="461665"/>
          </a:xfrm>
          <a:prstGeom prst="rect">
            <a:avLst/>
          </a:prstGeom>
          <a:noFill/>
        </p:spPr>
        <p:txBody>
          <a:bodyPr wrap="square" rtlCol="0">
            <a:spAutoFit/>
          </a:bodyPr>
          <a:lstStyle/>
          <a:p>
            <a:r>
              <a:rPr lang="en-US" sz="1200" dirty="0"/>
              <a:t>Photo by </a:t>
            </a:r>
            <a:r>
              <a:rPr lang="en-US" sz="1200" dirty="0" err="1"/>
              <a:t>rafoto</a:t>
            </a:r>
            <a:endParaRPr lang="en-US" sz="1200" dirty="0"/>
          </a:p>
          <a:p>
            <a:r>
              <a:rPr lang="en-US" sz="1200" dirty="0"/>
              <a:t>https://</a:t>
            </a:r>
            <a:r>
              <a:rPr lang="en-US" sz="1200" dirty="0" err="1"/>
              <a:t>www.flickr.com</a:t>
            </a:r>
            <a:r>
              <a:rPr lang="en-US" sz="1200" dirty="0"/>
              <a:t>/photos/</a:t>
            </a:r>
            <a:r>
              <a:rPr lang="en-US" sz="1200" dirty="0" err="1"/>
              <a:t>rafoto</a:t>
            </a:r>
            <a:r>
              <a:rPr lang="en-US" sz="1200" dirty="0"/>
              <a:t>/2653254686/</a:t>
            </a:r>
          </a:p>
        </p:txBody>
      </p:sp>
      <p:sp>
        <p:nvSpPr>
          <p:cNvPr id="10" name="TextBox 9"/>
          <p:cNvSpPr txBox="1"/>
          <p:nvPr/>
        </p:nvSpPr>
        <p:spPr>
          <a:xfrm>
            <a:off x="6118912" y="5442987"/>
            <a:ext cx="4414073" cy="461665"/>
          </a:xfrm>
          <a:prstGeom prst="rect">
            <a:avLst/>
          </a:prstGeom>
          <a:noFill/>
        </p:spPr>
        <p:txBody>
          <a:bodyPr wrap="square" rtlCol="0">
            <a:spAutoFit/>
          </a:bodyPr>
          <a:lstStyle/>
          <a:p>
            <a:r>
              <a:rPr lang="en-US" sz="1200" dirty="0"/>
              <a:t>Photo by Pedro </a:t>
            </a:r>
            <a:r>
              <a:rPr lang="en-US" sz="1200" dirty="0" err="1"/>
              <a:t>Moura</a:t>
            </a:r>
            <a:r>
              <a:rPr lang="en-US" sz="1200" dirty="0"/>
              <a:t> </a:t>
            </a:r>
            <a:r>
              <a:rPr lang="en-US" sz="1200" dirty="0" err="1"/>
              <a:t>Pinheiro</a:t>
            </a:r>
            <a:endParaRPr lang="en-US" sz="1200" dirty="0"/>
          </a:p>
          <a:p>
            <a:r>
              <a:rPr lang="en-US" sz="1200" dirty="0"/>
              <a:t>https://</a:t>
            </a:r>
            <a:r>
              <a:rPr lang="en-US" sz="1200" dirty="0" err="1"/>
              <a:t>www.flickr.com</a:t>
            </a:r>
            <a:r>
              <a:rPr lang="en-US" sz="1200" dirty="0"/>
              <a:t>/photos/</a:t>
            </a:r>
            <a:r>
              <a:rPr lang="en-US" sz="1200" dirty="0" err="1"/>
              <a:t>pedromourapinheiro</a:t>
            </a:r>
            <a:r>
              <a:rPr lang="en-US" sz="1200" dirty="0"/>
              <a:t>/3221587377/</a:t>
            </a:r>
          </a:p>
        </p:txBody>
      </p:sp>
      <p:pic>
        <p:nvPicPr>
          <p:cNvPr id="11" name="Picture 10" descr="3221587377_02da62f933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0631" y="1417638"/>
            <a:ext cx="2602230" cy="3901440"/>
          </a:xfrm>
          <a:prstGeom prst="rect">
            <a:avLst/>
          </a:prstGeom>
        </p:spPr>
      </p:pic>
      <p:sp>
        <p:nvSpPr>
          <p:cNvPr id="15" name="TextBox 14"/>
          <p:cNvSpPr txBox="1"/>
          <p:nvPr/>
        </p:nvSpPr>
        <p:spPr>
          <a:xfrm>
            <a:off x="1854856" y="6166552"/>
            <a:ext cx="8528108" cy="369332"/>
          </a:xfrm>
          <a:prstGeom prst="rect">
            <a:avLst/>
          </a:prstGeom>
          <a:noFill/>
        </p:spPr>
        <p:txBody>
          <a:bodyPr wrap="none" rtlCol="0">
            <a:spAutoFit/>
          </a:bodyPr>
          <a:lstStyle/>
          <a:p>
            <a:r>
              <a:rPr lang="en-US" dirty="0"/>
              <a:t>Shine the flashlight toward the camera (not directly into the lens unless you want flaring).</a:t>
            </a:r>
          </a:p>
        </p:txBody>
      </p:sp>
    </p:spTree>
    <p:extLst>
      <p:ext uri="{BB962C8B-B14F-4D97-AF65-F5344CB8AC3E}">
        <p14:creationId xmlns:p14="http://schemas.microsoft.com/office/powerpoint/2010/main" val="3369163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5000"/>
                <a:lumOff val="75000"/>
              </a:schemeClr>
            </a:gs>
            <a:gs pos="74000">
              <a:schemeClr val="accent3">
                <a:lumMod val="75000"/>
                <a:lumOff val="25000"/>
              </a:schemeClr>
            </a:gs>
            <a:gs pos="83000">
              <a:schemeClr val="accent3">
                <a:lumMod val="75000"/>
                <a:lumOff val="2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640080"/>
            <a:ext cx="3282696" cy="5257800"/>
          </a:xfrm>
        </p:spPr>
        <p:txBody>
          <a:bodyPr>
            <a:normAutofit/>
          </a:bodyPr>
          <a:lstStyle/>
          <a:p>
            <a:r>
              <a:rPr lang="en-US">
                <a:solidFill>
                  <a:schemeClr val="bg1"/>
                </a:solidFill>
              </a:rPr>
              <a:t>Light Painting with Light as your subject </a:t>
            </a:r>
            <a:br>
              <a:rPr lang="en-US">
                <a:solidFill>
                  <a:schemeClr val="bg1"/>
                </a:solidFill>
              </a:rPr>
            </a:br>
            <a:r>
              <a:rPr lang="en-US">
                <a:solidFill>
                  <a:schemeClr val="bg1"/>
                </a:solidFill>
              </a:rPr>
              <a:t>(Drawing with Light)</a:t>
            </a:r>
          </a:p>
        </p:txBody>
      </p:sp>
      <p:sp>
        <p:nvSpPr>
          <p:cNvPr id="3" name="Content Placeholder 2"/>
          <p:cNvSpPr>
            <a:spLocks noGrp="1"/>
          </p:cNvSpPr>
          <p:nvPr>
            <p:ph idx="1"/>
          </p:nvPr>
        </p:nvSpPr>
        <p:spPr>
          <a:xfrm>
            <a:off x="5358384" y="640081"/>
            <a:ext cx="6024654" cy="5257800"/>
          </a:xfrm>
        </p:spPr>
        <p:txBody>
          <a:bodyPr anchor="ctr">
            <a:normAutofit/>
          </a:bodyPr>
          <a:lstStyle/>
          <a:p>
            <a:r>
              <a:rPr lang="en-US" sz="2200" dirty="0"/>
              <a:t>Dark location</a:t>
            </a:r>
          </a:p>
          <a:p>
            <a:r>
              <a:rPr lang="en-US" sz="2200" dirty="0"/>
              <a:t>Illuminate your subject, focus, lock focus </a:t>
            </a:r>
          </a:p>
          <a:p>
            <a:r>
              <a:rPr lang="en-US" sz="2200" dirty="0"/>
              <a:t>Set exposure to 30 sec or 60 sec; low ISO</a:t>
            </a:r>
          </a:p>
          <a:p>
            <a:r>
              <a:rPr lang="en-US" sz="2200" dirty="0"/>
              <a:t>Determine the “edges” of your painting space (what will be in the frame)</a:t>
            </a:r>
          </a:p>
          <a:p>
            <a:r>
              <a:rPr lang="en-US" sz="2200" dirty="0"/>
              <a:t>If writing, do it for yourself, then flip image in post-processing</a:t>
            </a:r>
          </a:p>
          <a:p>
            <a:r>
              <a:rPr lang="en-US" sz="2200" dirty="0"/>
              <a:t>Shine the flashlight toward the camera but not </a:t>
            </a:r>
            <a:r>
              <a:rPr lang="en-US" sz="2200" i="1" dirty="0"/>
              <a:t>directly</a:t>
            </a:r>
            <a:r>
              <a:rPr lang="en-US" sz="2200" dirty="0"/>
              <a:t> into camera lens (causes flare)</a:t>
            </a:r>
          </a:p>
          <a:p>
            <a:r>
              <a:rPr lang="en-US" sz="2200" dirty="0"/>
              <a:t>Try gels for colors or use other objects as light sources (iPhone, candle, glow sticks, sparklers, etc.)</a:t>
            </a:r>
          </a:p>
          <a:p>
            <a:r>
              <a:rPr lang="en-US" sz="2200" dirty="0"/>
              <a:t>Try painting objects into existing scenes</a:t>
            </a:r>
          </a:p>
          <a:p>
            <a:pPr lvl="1"/>
            <a:endParaRPr lang="en-US" sz="2200" dirty="0"/>
          </a:p>
          <a:p>
            <a:pPr lvl="1"/>
            <a:endParaRPr lang="en-US" sz="2200" dirty="0"/>
          </a:p>
        </p:txBody>
      </p:sp>
    </p:spTree>
    <p:extLst>
      <p:ext uri="{BB962C8B-B14F-4D97-AF65-F5344CB8AC3E}">
        <p14:creationId xmlns:p14="http://schemas.microsoft.com/office/powerpoint/2010/main" val="2116874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5000"/>
                <a:lumOff val="75000"/>
              </a:schemeClr>
            </a:gs>
            <a:gs pos="74000">
              <a:schemeClr val="accent3">
                <a:lumMod val="80000"/>
                <a:lumOff val="20000"/>
              </a:schemeClr>
            </a:gs>
            <a:gs pos="83000">
              <a:schemeClr val="accent3">
                <a:lumMod val="80000"/>
                <a:lumOff val="20000"/>
              </a:schemeClr>
            </a:gs>
            <a:gs pos="100000">
              <a:schemeClr val="accent3">
                <a:lumMod val="50000"/>
                <a:lumOff val="50000"/>
              </a:schemeClr>
            </a:gs>
          </a:gsLst>
          <a:lin ang="5400000" scaled="1"/>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894027"/>
            <a:ext cx="3494362" cy="4782873"/>
          </a:xfrm>
        </p:spPr>
        <p:txBody>
          <a:bodyPr>
            <a:normAutofit/>
          </a:bodyPr>
          <a:lstStyle/>
          <a:p>
            <a:pPr algn="ctr"/>
            <a:r>
              <a:rPr lang="en-US" dirty="0"/>
              <a:t>Light Painting (drawing) Resources</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2" y="894027"/>
            <a:ext cx="6377768" cy="4782873"/>
          </a:xfrm>
        </p:spPr>
        <p:txBody>
          <a:bodyPr anchor="ctr">
            <a:normAutofit/>
          </a:bodyPr>
          <a:lstStyle/>
          <a:p>
            <a:r>
              <a:rPr lang="en-US" sz="2400" dirty="0">
                <a:hlinkClick r:id="rId2"/>
              </a:rPr>
              <a:t>http://lightpaintingphotography.com/light-painting-tutorials/pipslab/</a:t>
            </a:r>
            <a:endParaRPr lang="en-US" sz="2400" dirty="0"/>
          </a:p>
          <a:p>
            <a:r>
              <a:rPr lang="en-US" sz="2400" dirty="0">
                <a:hlinkClick r:id="rId3"/>
              </a:rPr>
              <a:t>http://www.thepixelstick.com/</a:t>
            </a:r>
            <a:endParaRPr lang="en-US" sz="2400" dirty="0"/>
          </a:p>
          <a:p>
            <a:r>
              <a:rPr lang="en-US" sz="2400" dirty="0">
                <a:hlinkClick r:id="rId4"/>
              </a:rPr>
              <a:t>https://expertphotography.com/light-painting-smartphone-photography/</a:t>
            </a:r>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502100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abstract blue neon light">
            <a:extLst>
              <a:ext uri="{FF2B5EF4-FFF2-40B4-BE49-F238E27FC236}">
                <a16:creationId xmlns:a16="http://schemas.microsoft.com/office/drawing/2014/main" id="{D9C2E2B8-A815-FAD1-3CE8-EE1792D4FB02}"/>
              </a:ext>
            </a:extLst>
          </p:cNvPr>
          <p:cNvPicPr>
            <a:picLocks noChangeAspect="1"/>
          </p:cNvPicPr>
          <p:nvPr/>
        </p:nvPicPr>
        <p:blipFill rotWithShape="1">
          <a:blip r:embed="rId2">
            <a:alphaModFix amt="35000"/>
          </a:blip>
          <a:srcRect t="9201" b="6213"/>
          <a:stretch/>
        </p:blipFill>
        <p:spPr>
          <a:xfrm>
            <a:off x="20" y="10"/>
            <a:ext cx="12191980" cy="6857989"/>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a:solidFill>
                  <a:srgbClr val="FFFFFF"/>
                </a:solidFill>
              </a:rPr>
              <a:t>What is Light Painting?</a:t>
            </a:r>
          </a:p>
        </p:txBody>
      </p:sp>
      <p:sp>
        <p:nvSpPr>
          <p:cNvPr id="3" name="Content Placeholder 2"/>
          <p:cNvSpPr>
            <a:spLocks noGrp="1"/>
          </p:cNvSpPr>
          <p:nvPr>
            <p:ph idx="1"/>
          </p:nvPr>
        </p:nvSpPr>
        <p:spPr>
          <a:xfrm>
            <a:off x="838200" y="1825625"/>
            <a:ext cx="10515600" cy="4351338"/>
          </a:xfrm>
        </p:spPr>
        <p:txBody>
          <a:bodyPr>
            <a:normAutofit/>
          </a:bodyPr>
          <a:lstStyle/>
          <a:p>
            <a:r>
              <a:rPr lang="en-US" dirty="0">
                <a:solidFill>
                  <a:srgbClr val="FFFFFF"/>
                </a:solidFill>
              </a:rPr>
              <a:t>Two types: </a:t>
            </a:r>
          </a:p>
          <a:p>
            <a:pPr marL="971550" lvl="1" indent="-514350">
              <a:buFont typeface="+mj-lt"/>
              <a:buAutoNum type="arabicPeriod"/>
            </a:pPr>
            <a:r>
              <a:rPr lang="en-US" dirty="0">
                <a:solidFill>
                  <a:srgbClr val="FFFFFF"/>
                </a:solidFill>
              </a:rPr>
              <a:t>Using light to </a:t>
            </a:r>
            <a:r>
              <a:rPr lang="en-US" b="1" dirty="0">
                <a:solidFill>
                  <a:srgbClr val="FFFFFF"/>
                </a:solidFill>
              </a:rPr>
              <a:t>illuminate</a:t>
            </a:r>
            <a:r>
              <a:rPr lang="en-US" dirty="0">
                <a:solidFill>
                  <a:srgbClr val="FFFFFF"/>
                </a:solidFill>
              </a:rPr>
              <a:t> your subject</a:t>
            </a:r>
            <a:br>
              <a:rPr lang="en-US" dirty="0">
                <a:solidFill>
                  <a:srgbClr val="FFFFFF"/>
                </a:solidFill>
              </a:rPr>
            </a:br>
            <a:r>
              <a:rPr lang="en-US" dirty="0">
                <a:solidFill>
                  <a:srgbClr val="FFFFFF"/>
                </a:solidFill>
              </a:rPr>
              <a:t>can add drama to mundane objects or depth and wonder to a larger scene </a:t>
            </a:r>
          </a:p>
          <a:p>
            <a:pPr marL="971550" lvl="1" indent="-514350">
              <a:buFont typeface="+mj-lt"/>
              <a:buAutoNum type="arabicPeriod"/>
            </a:pPr>
            <a:r>
              <a:rPr lang="en-US" dirty="0">
                <a:solidFill>
                  <a:srgbClr val="FFFFFF"/>
                </a:solidFill>
              </a:rPr>
              <a:t>Using light </a:t>
            </a:r>
            <a:r>
              <a:rPr lang="en-US" b="1" dirty="0">
                <a:solidFill>
                  <a:srgbClr val="FFFFFF"/>
                </a:solidFill>
              </a:rPr>
              <a:t>as</a:t>
            </a:r>
            <a:r>
              <a:rPr lang="en-US" dirty="0">
                <a:solidFill>
                  <a:srgbClr val="FFFFFF"/>
                </a:solidFill>
              </a:rPr>
              <a:t> your subject (</a:t>
            </a:r>
            <a:r>
              <a:rPr lang="en-US" b="1" dirty="0">
                <a:solidFill>
                  <a:srgbClr val="FFFFFF"/>
                </a:solidFill>
              </a:rPr>
              <a:t>drawing</a:t>
            </a:r>
            <a:r>
              <a:rPr lang="en-US" dirty="0">
                <a:solidFill>
                  <a:srgbClr val="FFFFFF"/>
                </a:solidFill>
              </a:rPr>
              <a:t> with light)</a:t>
            </a:r>
            <a:br>
              <a:rPr lang="en-US" dirty="0">
                <a:solidFill>
                  <a:srgbClr val="FFFFFF"/>
                </a:solidFill>
              </a:rPr>
            </a:br>
            <a:r>
              <a:rPr lang="en-US" dirty="0">
                <a:solidFill>
                  <a:srgbClr val="FFFFFF"/>
                </a:solidFill>
              </a:rPr>
              <a:t>can create fun and unique images</a:t>
            </a:r>
          </a:p>
          <a:p>
            <a:r>
              <a:rPr lang="en-US" dirty="0">
                <a:solidFill>
                  <a:srgbClr val="FFFFFF"/>
                </a:solidFill>
              </a:rPr>
              <a:t>This talk will concentrate on ILLUMINATIVE light painting (#1 above)</a:t>
            </a:r>
          </a:p>
          <a:p>
            <a:r>
              <a:rPr lang="en-US" dirty="0">
                <a:solidFill>
                  <a:srgbClr val="FFFFFF"/>
                </a:solidFill>
              </a:rPr>
              <a:t>Both require </a:t>
            </a:r>
          </a:p>
          <a:p>
            <a:pPr lvl="1"/>
            <a:r>
              <a:rPr lang="en-US" dirty="0">
                <a:solidFill>
                  <a:srgbClr val="FFFFFF"/>
                </a:solidFill>
              </a:rPr>
              <a:t>long exposures (so you’ll need a tripod or sturdy surface for your camera) </a:t>
            </a:r>
          </a:p>
          <a:p>
            <a:pPr lvl="1"/>
            <a:r>
              <a:rPr lang="en-US" dirty="0">
                <a:solidFill>
                  <a:srgbClr val="FFFFFF"/>
                </a:solidFill>
              </a:rPr>
              <a:t>a hand-held light source such as a flashlight</a:t>
            </a:r>
          </a:p>
          <a:p>
            <a:endParaRPr lang="en-US" dirty="0">
              <a:solidFill>
                <a:srgbClr val="FFFFFF"/>
              </a:solidFill>
            </a:endParaRPr>
          </a:p>
        </p:txBody>
      </p:sp>
    </p:spTree>
    <p:extLst>
      <p:ext uri="{BB962C8B-B14F-4D97-AF65-F5344CB8AC3E}">
        <p14:creationId xmlns:p14="http://schemas.microsoft.com/office/powerpoint/2010/main" val="15154356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452" y="1610024"/>
            <a:ext cx="3058621" cy="1457002"/>
          </a:xfrm>
        </p:spPr>
        <p:txBody>
          <a:bodyPr vert="horz" lIns="91440" tIns="45720" rIns="91440" bIns="45720" rtlCol="0" anchor="b">
            <a:normAutofit/>
          </a:bodyPr>
          <a:lstStyle/>
          <a:p>
            <a:r>
              <a:rPr lang="en-US" sz="4000" kern="1200">
                <a:solidFill>
                  <a:schemeClr val="tx1"/>
                </a:solidFill>
                <a:latin typeface="+mj-lt"/>
                <a:ea typeface="+mj-ea"/>
                <a:cs typeface="+mj-cs"/>
              </a:rPr>
              <a:t>Using light to illuminate</a:t>
            </a:r>
          </a:p>
        </p:txBody>
      </p:sp>
      <p:grpSp>
        <p:nvGrpSpPr>
          <p:cNvPr id="18" name="Group 17">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9"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0"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5" name="TextBox 4"/>
          <p:cNvSpPr txBox="1"/>
          <p:nvPr/>
        </p:nvSpPr>
        <p:spPr>
          <a:xfrm>
            <a:off x="1000450" y="3067026"/>
            <a:ext cx="3058623" cy="3272324"/>
          </a:xfrm>
          <a:prstGeom prst="rect">
            <a:avLst/>
          </a:prstGeom>
        </p:spPr>
        <p:txBody>
          <a:bodyPr vert="horz" lIns="91440" tIns="45720" rIns="91440" bIns="45720" rtlCol="0" anchor="t">
            <a:normAutofit/>
          </a:bodyPr>
          <a:lstStyle/>
          <a:p>
            <a:pPr marL="0" lvl="1" indent="-228600">
              <a:lnSpc>
                <a:spcPct val="90000"/>
              </a:lnSpc>
              <a:spcAft>
                <a:spcPts val="600"/>
              </a:spcAft>
              <a:buFont typeface="Arial" panose="020B0604020202020204" pitchFamily="34" charset="0"/>
              <a:buChar char="•"/>
            </a:pPr>
            <a:r>
              <a:rPr lang="en-US" sz="2000" dirty="0">
                <a:ln w="38100" cmpd="sng">
                  <a:noFill/>
                </a:ln>
              </a:rPr>
              <a:t>In a dark environment, use a simple flashlight to illuminate your object. </a:t>
            </a:r>
            <a:r>
              <a:rPr lang="en-US" sz="2000" dirty="0"/>
              <a:t>Illuminate details with close-up flashlight work, “wash” the subject with the flashlight held farther away. Don’t shine the light toward the camera unless you want “light bugs” in your photo.</a:t>
            </a:r>
          </a:p>
          <a:p>
            <a:pPr>
              <a:lnSpc>
                <a:spcPct val="90000"/>
              </a:lnSpc>
              <a:spcAft>
                <a:spcPts val="600"/>
              </a:spcAft>
            </a:pPr>
            <a:endParaRPr lang="en-US" sz="2000" dirty="0">
              <a:ln w="38100" cmpd="sng">
                <a:noFill/>
              </a:ln>
            </a:endParaRPr>
          </a:p>
        </p:txBody>
      </p:sp>
      <p:pic>
        <p:nvPicPr>
          <p:cNvPr id="4" name="Content Placeholder 3"/>
          <p:cNvPicPr>
            <a:picLocks noGrp="1" noChangeAspect="1"/>
          </p:cNvPicPr>
          <p:nvPr>
            <p:ph idx="1"/>
          </p:nvPr>
        </p:nvPicPr>
        <p:blipFill rotWithShape="1">
          <a:blip r:embed="rId2"/>
          <a:srcRect t="12235" r="2" b="14950"/>
          <a:stretch/>
        </p:blipFill>
        <p:spPr>
          <a:xfrm>
            <a:off x="4636963" y="10"/>
            <a:ext cx="7555037" cy="3383270"/>
          </a:xfrm>
          <a:prstGeom prst="rect">
            <a:avLst/>
          </a:prstGeom>
        </p:spPr>
      </p:pic>
      <p:pic>
        <p:nvPicPr>
          <p:cNvPr id="6" name="Picture 5"/>
          <p:cNvPicPr>
            <a:picLocks noChangeAspect="1"/>
          </p:cNvPicPr>
          <p:nvPr/>
        </p:nvPicPr>
        <p:blipFill rotWithShape="1">
          <a:blip r:embed="rId3"/>
          <a:srcRect t="11127" r="-2" b="15438"/>
          <a:stretch/>
        </p:blipFill>
        <p:spPr>
          <a:xfrm>
            <a:off x="4639056" y="3474720"/>
            <a:ext cx="7552944" cy="3383280"/>
          </a:xfrm>
          <a:prstGeom prst="rect">
            <a:avLst/>
          </a:prstGeom>
        </p:spPr>
      </p:pic>
      <p:sp>
        <p:nvSpPr>
          <p:cNvPr id="11" name="TextBox 10"/>
          <p:cNvSpPr txBox="1"/>
          <p:nvPr/>
        </p:nvSpPr>
        <p:spPr>
          <a:xfrm>
            <a:off x="4636963" y="3044953"/>
            <a:ext cx="7555037" cy="338327"/>
          </a:xfrm>
          <a:prstGeom prst="rect">
            <a:avLst/>
          </a:prstGeom>
          <a:solidFill>
            <a:srgbClr val="000000">
              <a:alpha val="50000"/>
            </a:srgbClr>
          </a:solidFill>
          <a:ln>
            <a:noFill/>
          </a:ln>
        </p:spPr>
        <p:txBody>
          <a:bodyPr wrap="square" rtlCol="0">
            <a:noAutofit/>
          </a:bodyPr>
          <a:lstStyle/>
          <a:p>
            <a:pPr algn="ctr">
              <a:spcAft>
                <a:spcPts val="600"/>
              </a:spcAft>
            </a:pPr>
            <a:r>
              <a:rPr lang="en-US" sz="1300" dirty="0">
                <a:solidFill>
                  <a:srgbClr val="FFFFFF"/>
                </a:solidFill>
              </a:rPr>
              <a:t>Photos © Karen Smale</a:t>
            </a:r>
          </a:p>
        </p:txBody>
      </p:sp>
      <p:sp>
        <p:nvSpPr>
          <p:cNvPr id="10" name="TextBox 9">
            <a:extLst>
              <a:ext uri="{FF2B5EF4-FFF2-40B4-BE49-F238E27FC236}">
                <a16:creationId xmlns:a16="http://schemas.microsoft.com/office/drawing/2014/main" id="{47DAA22E-C287-6379-782A-F1CC07940A82}"/>
              </a:ext>
            </a:extLst>
          </p:cNvPr>
          <p:cNvSpPr txBox="1"/>
          <p:nvPr/>
        </p:nvSpPr>
        <p:spPr>
          <a:xfrm>
            <a:off x="4785043" y="3649671"/>
            <a:ext cx="2100924" cy="1200329"/>
          </a:xfrm>
          <a:prstGeom prst="rect">
            <a:avLst/>
          </a:prstGeom>
          <a:noFill/>
        </p:spPr>
        <p:txBody>
          <a:bodyPr wrap="square" rtlCol="0">
            <a:spAutoFit/>
          </a:bodyPr>
          <a:lstStyle/>
          <a:p>
            <a:r>
              <a:rPr lang="en-US" dirty="0">
                <a:solidFill>
                  <a:schemeClr val="bg1"/>
                </a:solidFill>
              </a:rPr>
              <a:t>“Light bugs” created </a:t>
            </a:r>
          </a:p>
          <a:p>
            <a:r>
              <a:rPr lang="en-US" dirty="0">
                <a:solidFill>
                  <a:schemeClr val="bg1"/>
                </a:solidFill>
              </a:rPr>
              <a:t>if you point the flashlight toward the camera</a:t>
            </a:r>
          </a:p>
        </p:txBody>
      </p:sp>
      <p:cxnSp>
        <p:nvCxnSpPr>
          <p:cNvPr id="12" name="Straight Arrow Connector 11">
            <a:extLst>
              <a:ext uri="{FF2B5EF4-FFF2-40B4-BE49-F238E27FC236}">
                <a16:creationId xmlns:a16="http://schemas.microsoft.com/office/drawing/2014/main" id="{ACDCE3E8-13FF-BBEB-4238-13CF8E46B49C}"/>
              </a:ext>
            </a:extLst>
          </p:cNvPr>
          <p:cNvCxnSpPr>
            <a:cxnSpLocks/>
          </p:cNvCxnSpPr>
          <p:nvPr/>
        </p:nvCxnSpPr>
        <p:spPr>
          <a:xfrm flipV="1">
            <a:off x="6570132" y="4035529"/>
            <a:ext cx="1027289" cy="152650"/>
          </a:xfrm>
          <a:prstGeom prst="straightConnector1">
            <a:avLst/>
          </a:prstGeom>
          <a:ln w="50800">
            <a:solidFill>
              <a:srgbClr val="FF0000"/>
            </a:solidFill>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866701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4" descr="Close-up of a camera lens">
            <a:extLst>
              <a:ext uri="{FF2B5EF4-FFF2-40B4-BE49-F238E27FC236}">
                <a16:creationId xmlns:a16="http://schemas.microsoft.com/office/drawing/2014/main" id="{10227651-20B0-F7D8-C0C9-D6DA952FC398}"/>
              </a:ext>
            </a:extLst>
          </p:cNvPr>
          <p:cNvPicPr>
            <a:picLocks noChangeAspect="1"/>
          </p:cNvPicPr>
          <p:nvPr/>
        </p:nvPicPr>
        <p:blipFill rotWithShape="1">
          <a:blip r:embed="rId2"/>
          <a:srcRect l="5778"/>
          <a:stretch/>
        </p:blipFill>
        <p:spPr>
          <a:xfrm>
            <a:off x="20" y="10"/>
            <a:ext cx="12191980" cy="6857989"/>
          </a:xfrm>
          <a:prstGeom prst="rect">
            <a:avLst/>
          </a:prstGeom>
        </p:spPr>
      </p:pic>
      <p:sp>
        <p:nvSpPr>
          <p:cNvPr id="21" name="Rectangle 8">
            <a:extLst>
              <a:ext uri="{FF2B5EF4-FFF2-40B4-BE49-F238E27FC236}">
                <a16:creationId xmlns:a16="http://schemas.microsoft.com/office/drawing/2014/main" id="{A4206507-76F5-4316-AAF5-4EAFEE5EB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3BC2B61-D77E-45AB-8722-15BC6A718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50D775-358E-2F94-EFAC-D9CA71F1F66E}"/>
              </a:ext>
            </a:extLst>
          </p:cNvPr>
          <p:cNvSpPr>
            <a:spLocks noGrp="1"/>
          </p:cNvSpPr>
          <p:nvPr>
            <p:ph type="title"/>
          </p:nvPr>
        </p:nvSpPr>
        <p:spPr>
          <a:xfrm>
            <a:off x="1120140" y="909637"/>
            <a:ext cx="9951720" cy="1616710"/>
          </a:xfrm>
        </p:spPr>
        <p:txBody>
          <a:bodyPr anchor="ctr">
            <a:normAutofit/>
          </a:bodyPr>
          <a:lstStyle/>
          <a:p>
            <a:r>
              <a:rPr lang="en-US">
                <a:solidFill>
                  <a:srgbClr val="FFFFFF"/>
                </a:solidFill>
              </a:rPr>
              <a:t>Tools</a:t>
            </a:r>
          </a:p>
        </p:txBody>
      </p:sp>
      <p:sp>
        <p:nvSpPr>
          <p:cNvPr id="3" name="Content Placeholder 2">
            <a:extLst>
              <a:ext uri="{FF2B5EF4-FFF2-40B4-BE49-F238E27FC236}">
                <a16:creationId xmlns:a16="http://schemas.microsoft.com/office/drawing/2014/main" id="{DCD1E133-1E24-8FBC-ACEF-3C95A87E0735}"/>
              </a:ext>
            </a:extLst>
          </p:cNvPr>
          <p:cNvSpPr>
            <a:spLocks noGrp="1"/>
          </p:cNvSpPr>
          <p:nvPr>
            <p:ph idx="1"/>
          </p:nvPr>
        </p:nvSpPr>
        <p:spPr>
          <a:xfrm>
            <a:off x="1120140" y="2808287"/>
            <a:ext cx="9951720" cy="3234373"/>
          </a:xfrm>
        </p:spPr>
        <p:txBody>
          <a:bodyPr>
            <a:normAutofit fontScale="92500" lnSpcReduction="10000"/>
          </a:bodyPr>
          <a:lstStyle/>
          <a:p>
            <a:r>
              <a:rPr lang="en-US" dirty="0">
                <a:solidFill>
                  <a:srgbClr val="FFFFFF"/>
                </a:solidFill>
              </a:rPr>
              <a:t>Camera capable of long exposures</a:t>
            </a:r>
          </a:p>
          <a:p>
            <a:r>
              <a:rPr lang="en-US" dirty="0">
                <a:solidFill>
                  <a:srgbClr val="FFFFFF"/>
                </a:solidFill>
              </a:rPr>
              <a:t>Tripod or stable surface</a:t>
            </a:r>
          </a:p>
          <a:p>
            <a:pPr lvl="1"/>
            <a:r>
              <a:rPr lang="en-US" sz="2200" dirty="0">
                <a:solidFill>
                  <a:srgbClr val="FFFFFF"/>
                </a:solidFill>
              </a:rPr>
              <a:t>You may be combining multiple exposures for larger objects, so a tripod is strongly recommended </a:t>
            </a:r>
          </a:p>
          <a:p>
            <a:r>
              <a:rPr lang="en-US" dirty="0">
                <a:solidFill>
                  <a:srgbClr val="FFFFFF"/>
                </a:solidFill>
              </a:rPr>
              <a:t>Flashlights of various sizes/powers</a:t>
            </a:r>
          </a:p>
          <a:p>
            <a:r>
              <a:rPr lang="en-US" dirty="0">
                <a:solidFill>
                  <a:srgbClr val="FFFFFF"/>
                </a:solidFill>
              </a:rPr>
              <a:t>Optional: a snoot on your light source to keep stray light from shining into the camera (more on this in a moment)</a:t>
            </a:r>
          </a:p>
          <a:p>
            <a:r>
              <a:rPr lang="en-US" dirty="0">
                <a:solidFill>
                  <a:srgbClr val="FFFFFF"/>
                </a:solidFill>
              </a:rPr>
              <a:t>Post-processing software to combine multiple exposures</a:t>
            </a:r>
          </a:p>
        </p:txBody>
      </p:sp>
    </p:spTree>
    <p:extLst>
      <p:ext uri="{BB962C8B-B14F-4D97-AF65-F5344CB8AC3E}">
        <p14:creationId xmlns:p14="http://schemas.microsoft.com/office/powerpoint/2010/main" val="78023776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ED4D6CE2-C4FB-4B4D-991A-84C9705CD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3FFD76-C53D-03F2-5DFB-E69E49F02AE2}"/>
              </a:ext>
            </a:extLst>
          </p:cNvPr>
          <p:cNvSpPr>
            <a:spLocks noGrp="1"/>
          </p:cNvSpPr>
          <p:nvPr>
            <p:ph type="title"/>
          </p:nvPr>
        </p:nvSpPr>
        <p:spPr>
          <a:xfrm>
            <a:off x="7888099" y="978408"/>
            <a:ext cx="3721608" cy="1106424"/>
          </a:xfrm>
          <a:ln>
            <a:noFill/>
          </a:ln>
        </p:spPr>
        <p:txBody>
          <a:bodyPr anchor="b">
            <a:normAutofit/>
          </a:bodyPr>
          <a:lstStyle/>
          <a:p>
            <a:r>
              <a:rPr lang="en-US" sz="2800"/>
              <a:t>Making a snoot</a:t>
            </a:r>
          </a:p>
        </p:txBody>
      </p:sp>
      <p:pic>
        <p:nvPicPr>
          <p:cNvPr id="14" name="Picture 13" descr="A picture containing person&#10;&#10;Description automatically generated">
            <a:extLst>
              <a:ext uri="{FF2B5EF4-FFF2-40B4-BE49-F238E27FC236}">
                <a16:creationId xmlns:a16="http://schemas.microsoft.com/office/drawing/2014/main" id="{EBA0D415-764D-63A7-109A-ED4AE6F41E94}"/>
              </a:ext>
            </a:extLst>
          </p:cNvPr>
          <p:cNvPicPr>
            <a:picLocks noChangeAspect="1"/>
          </p:cNvPicPr>
          <p:nvPr/>
        </p:nvPicPr>
        <p:blipFill rotWithShape="1">
          <a:blip r:embed="rId2"/>
          <a:srcRect l="8153" r="1" b="1"/>
          <a:stretch/>
        </p:blipFill>
        <p:spPr>
          <a:xfrm>
            <a:off x="400847" y="630936"/>
            <a:ext cx="3785616" cy="5495544"/>
          </a:xfrm>
          <a:prstGeom prst="rect">
            <a:avLst/>
          </a:prstGeom>
        </p:spPr>
      </p:pic>
      <p:pic>
        <p:nvPicPr>
          <p:cNvPr id="7" name="Picture 6" descr="A picture containing floor&#10;&#10;Description automatically generated">
            <a:extLst>
              <a:ext uri="{FF2B5EF4-FFF2-40B4-BE49-F238E27FC236}">
                <a16:creationId xmlns:a16="http://schemas.microsoft.com/office/drawing/2014/main" id="{37780043-040A-D93C-B9D7-2FBB11CB124A}"/>
              </a:ext>
            </a:extLst>
          </p:cNvPr>
          <p:cNvPicPr>
            <a:picLocks noChangeAspect="1"/>
          </p:cNvPicPr>
          <p:nvPr/>
        </p:nvPicPr>
        <p:blipFill rotWithShape="1">
          <a:blip r:embed="rId3"/>
          <a:srcRect t="18794" r="-2" b="5428"/>
          <a:stretch/>
        </p:blipFill>
        <p:spPr>
          <a:xfrm>
            <a:off x="4361688" y="630936"/>
            <a:ext cx="2651760" cy="2679192"/>
          </a:xfrm>
          <a:prstGeom prst="rect">
            <a:avLst/>
          </a:prstGeom>
        </p:spPr>
      </p:pic>
      <p:pic>
        <p:nvPicPr>
          <p:cNvPr id="11" name="Picture 10" descr="A picture containing person, hand&#10;&#10;Description automatically generated">
            <a:extLst>
              <a:ext uri="{FF2B5EF4-FFF2-40B4-BE49-F238E27FC236}">
                <a16:creationId xmlns:a16="http://schemas.microsoft.com/office/drawing/2014/main" id="{86E04EAA-0E5C-3C93-D879-943FE0D29C6D}"/>
              </a:ext>
            </a:extLst>
          </p:cNvPr>
          <p:cNvPicPr>
            <a:picLocks noChangeAspect="1"/>
          </p:cNvPicPr>
          <p:nvPr/>
        </p:nvPicPr>
        <p:blipFill rotWithShape="1">
          <a:blip r:embed="rId4"/>
          <a:srcRect t="9127" r="-2" b="15096"/>
          <a:stretch/>
        </p:blipFill>
        <p:spPr>
          <a:xfrm>
            <a:off x="4361688" y="3447288"/>
            <a:ext cx="2651760" cy="2679192"/>
          </a:xfrm>
          <a:prstGeom prst="rect">
            <a:avLst/>
          </a:prstGeom>
        </p:spPr>
      </p:pic>
      <p:cxnSp>
        <p:nvCxnSpPr>
          <p:cNvPr id="59" name="Straight Connector 58">
            <a:extLst>
              <a:ext uri="{FF2B5EF4-FFF2-40B4-BE49-F238E27FC236}">
                <a16:creationId xmlns:a16="http://schemas.microsoft.com/office/drawing/2014/main" id="{11A9DAB5-E11B-41CA-85F3-20711F7902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51084"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EC15FA-E2B0-AD88-E7D5-03658B2DCE58}"/>
              </a:ext>
            </a:extLst>
          </p:cNvPr>
          <p:cNvSpPr>
            <a:spLocks noGrp="1"/>
          </p:cNvSpPr>
          <p:nvPr>
            <p:ph idx="1"/>
          </p:nvPr>
        </p:nvSpPr>
        <p:spPr>
          <a:xfrm>
            <a:off x="7888099" y="2368296"/>
            <a:ext cx="3721608" cy="3502152"/>
          </a:xfrm>
        </p:spPr>
        <p:txBody>
          <a:bodyPr>
            <a:normAutofit/>
          </a:bodyPr>
          <a:lstStyle/>
          <a:p>
            <a:r>
              <a:rPr lang="en-US" sz="1700" dirty="0"/>
              <a:t>Optional! But helpful if you find you get “light bugs” too easily.</a:t>
            </a:r>
          </a:p>
          <a:p>
            <a:r>
              <a:rPr lang="en-US" sz="1700" dirty="0"/>
              <a:t>You’re making something to ensure that the light from your flashlight doesn’t accidentally shine toward your camera. You’ll need:</a:t>
            </a:r>
          </a:p>
          <a:p>
            <a:pPr lvl="1"/>
            <a:r>
              <a:rPr lang="en-US" sz="1700" dirty="0"/>
              <a:t>Aluminum foil </a:t>
            </a:r>
          </a:p>
          <a:p>
            <a:pPr lvl="1"/>
            <a:r>
              <a:rPr lang="en-US" sz="1700" dirty="0"/>
              <a:t>electrical (or other) tape </a:t>
            </a:r>
          </a:p>
          <a:p>
            <a:pPr lvl="1"/>
            <a:r>
              <a:rPr lang="en-US" sz="1700" dirty="0"/>
              <a:t>straw or toilet paper roll (cardboard core) – something cylindrical and hollow</a:t>
            </a:r>
          </a:p>
        </p:txBody>
      </p:sp>
    </p:spTree>
    <p:extLst>
      <p:ext uri="{BB962C8B-B14F-4D97-AF65-F5344CB8AC3E}">
        <p14:creationId xmlns:p14="http://schemas.microsoft.com/office/powerpoint/2010/main" val="309663758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B3F8E7A-9BE2-6F13-A0B2-802786EEF85E}"/>
              </a:ext>
            </a:extLst>
          </p:cNvPr>
          <p:cNvPicPr>
            <a:picLocks noChangeAspect="1"/>
          </p:cNvPicPr>
          <p:nvPr/>
        </p:nvPicPr>
        <p:blipFill rotWithShape="1">
          <a:blip r:embed="rId2">
            <a:alphaModFix amt="35000"/>
          </a:blip>
          <a:srcRect l="5578" r="2866"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1E99C5F2-B160-835E-C245-D6AA7B6DBA5B}"/>
              </a:ext>
            </a:extLst>
          </p:cNvPr>
          <p:cNvSpPr>
            <a:spLocks noGrp="1"/>
          </p:cNvSpPr>
          <p:nvPr>
            <p:ph type="title"/>
          </p:nvPr>
        </p:nvSpPr>
        <p:spPr>
          <a:xfrm>
            <a:off x="838200" y="365125"/>
            <a:ext cx="10515600" cy="1325563"/>
          </a:xfrm>
        </p:spPr>
        <p:txBody>
          <a:bodyPr>
            <a:normAutofit/>
          </a:bodyPr>
          <a:lstStyle/>
          <a:p>
            <a:r>
              <a:rPr lang="en-US">
                <a:solidFill>
                  <a:srgbClr val="FFFFFF"/>
                </a:solidFill>
              </a:rPr>
              <a:t>Technique</a:t>
            </a:r>
          </a:p>
        </p:txBody>
      </p:sp>
      <p:graphicFrame>
        <p:nvGraphicFramePr>
          <p:cNvPr id="5" name="Content Placeholder 2">
            <a:extLst>
              <a:ext uri="{FF2B5EF4-FFF2-40B4-BE49-F238E27FC236}">
                <a16:creationId xmlns:a16="http://schemas.microsoft.com/office/drawing/2014/main" id="{AE1A576B-14A5-3797-83C9-4426AA6D63F4}"/>
              </a:ext>
            </a:extLst>
          </p:cNvPr>
          <p:cNvGraphicFramePr>
            <a:graphicFrameLocks noGrp="1"/>
          </p:cNvGraphicFramePr>
          <p:nvPr>
            <p:ph idx="1"/>
            <p:extLst>
              <p:ext uri="{D42A27DB-BD31-4B8C-83A1-F6EECF244321}">
                <p14:modId xmlns:p14="http://schemas.microsoft.com/office/powerpoint/2010/main" val="28453543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687027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unlight passing through">
            <a:extLst>
              <a:ext uri="{FF2B5EF4-FFF2-40B4-BE49-F238E27FC236}">
                <a16:creationId xmlns:a16="http://schemas.microsoft.com/office/drawing/2014/main" id="{F66D1489-7719-8024-A39E-DE9AFECC97E3}"/>
              </a:ext>
            </a:extLst>
          </p:cNvPr>
          <p:cNvPicPr>
            <a:picLocks noChangeAspect="1"/>
          </p:cNvPicPr>
          <p:nvPr/>
        </p:nvPicPr>
        <p:blipFill rotWithShape="1">
          <a:blip r:embed="rId2">
            <a:alphaModFix amt="35000"/>
          </a:blip>
          <a:srcRect t="12443" r="1" b="12334"/>
          <a:stretch/>
        </p:blipFill>
        <p:spPr>
          <a:xfrm>
            <a:off x="-4243" y="10"/>
            <a:ext cx="12196243" cy="6857990"/>
          </a:xfrm>
          <a:prstGeom prst="rect">
            <a:avLst/>
          </a:prstGeom>
        </p:spPr>
      </p:pic>
      <p:sp>
        <p:nvSpPr>
          <p:cNvPr id="2" name="Title 1"/>
          <p:cNvSpPr>
            <a:spLocks noGrp="1"/>
          </p:cNvSpPr>
          <p:nvPr>
            <p:ph type="title"/>
          </p:nvPr>
        </p:nvSpPr>
        <p:spPr>
          <a:xfrm>
            <a:off x="643467" y="321734"/>
            <a:ext cx="10905066" cy="1135737"/>
          </a:xfrm>
        </p:spPr>
        <p:txBody>
          <a:bodyPr>
            <a:normAutofit/>
          </a:bodyPr>
          <a:lstStyle/>
          <a:p>
            <a:r>
              <a:rPr lang="en-US" sz="3600" dirty="0"/>
              <a:t>Light Painting Small Objects</a:t>
            </a:r>
          </a:p>
        </p:txBody>
      </p:sp>
      <p:sp>
        <p:nvSpPr>
          <p:cNvPr id="3" name="Content Placeholder 2"/>
          <p:cNvSpPr>
            <a:spLocks noGrp="1"/>
          </p:cNvSpPr>
          <p:nvPr>
            <p:ph idx="1"/>
          </p:nvPr>
        </p:nvSpPr>
        <p:spPr>
          <a:xfrm>
            <a:off x="643467" y="1782981"/>
            <a:ext cx="10905066" cy="4393982"/>
          </a:xfrm>
        </p:spPr>
        <p:txBody>
          <a:bodyPr>
            <a:normAutofit/>
          </a:bodyPr>
          <a:lstStyle/>
          <a:p>
            <a:r>
              <a:rPr lang="en-US" sz="1900" dirty="0"/>
              <a:t>Set up in a small room, closet, or basement where you can completely control the ambient light</a:t>
            </a:r>
          </a:p>
          <a:p>
            <a:r>
              <a:rPr lang="en-US" sz="1900" dirty="0"/>
              <a:t>Compose your photo with the lights on; focus and then lock focus, turn off vibration control</a:t>
            </a:r>
          </a:p>
          <a:p>
            <a:r>
              <a:rPr lang="en-US" sz="1900" dirty="0"/>
              <a:t>Set exposure to 30 sec or 60 sec (shutter priority or full manual mode), low ISO</a:t>
            </a:r>
          </a:p>
          <a:p>
            <a:pPr lvl="1"/>
            <a:r>
              <a:rPr lang="en-US" sz="1600" dirty="0"/>
              <a:t>The time you choose should be long enough to get your painting done; it won’t matter if it’s too long because once you stop painting, it’s just dark and your sensor won’t pick up any light.</a:t>
            </a:r>
          </a:p>
          <a:p>
            <a:r>
              <a:rPr lang="en-US" sz="1900" dirty="0"/>
              <a:t>Lights out!</a:t>
            </a:r>
          </a:p>
          <a:p>
            <a:r>
              <a:rPr lang="en-US" sz="1900" dirty="0"/>
              <a:t>Take a test shot of un-illuminated subject to see where background/stray light comes in, then either</a:t>
            </a:r>
          </a:p>
          <a:p>
            <a:pPr lvl="1"/>
            <a:r>
              <a:rPr lang="en-US" sz="1600" dirty="0"/>
              <a:t>Fix the stray light problem (close shades/doors) or</a:t>
            </a:r>
          </a:p>
          <a:p>
            <a:pPr lvl="1"/>
            <a:r>
              <a:rPr lang="en-US" sz="1600" dirty="0"/>
              <a:t>Set exposure accordingly so that it will appear minimal relative to your painted areas</a:t>
            </a:r>
            <a:endParaRPr lang="en-US" sz="1900" dirty="0">
              <a:ln w="38100" cmpd="sng">
                <a:noFill/>
              </a:ln>
            </a:endParaRPr>
          </a:p>
          <a:p>
            <a:r>
              <a:rPr lang="en-US" sz="1900" dirty="0"/>
              <a:t>Release the shutter and paint your subject</a:t>
            </a:r>
          </a:p>
          <a:p>
            <a:pPr lvl="1"/>
            <a:r>
              <a:rPr lang="en-US" sz="1600" dirty="0"/>
              <a:t>Don’t illuminate yourself unless you want to be in the photo</a:t>
            </a:r>
          </a:p>
          <a:p>
            <a:pPr lvl="1"/>
            <a:r>
              <a:rPr lang="en-US" sz="1600" dirty="0"/>
              <a:t>Don’t point the flashlight at the camera if you don’t want “light bugs”</a:t>
            </a:r>
          </a:p>
          <a:p>
            <a:r>
              <a:rPr lang="en-US" sz="1900" dirty="0"/>
              <a:t>Review your image and try again!</a:t>
            </a:r>
          </a:p>
          <a:p>
            <a:pPr lvl="1"/>
            <a:endParaRPr lang="en-US" sz="1900" dirty="0"/>
          </a:p>
          <a:p>
            <a:pPr marL="0" indent="0">
              <a:buNone/>
            </a:pPr>
            <a:endParaRPr lang="en-US" sz="1900"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24073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414E5-59F9-F82E-0757-49515548D839}"/>
              </a:ext>
            </a:extLst>
          </p:cNvPr>
          <p:cNvSpPr>
            <a:spLocks noGrp="1"/>
          </p:cNvSpPr>
          <p:nvPr>
            <p:ph type="title"/>
          </p:nvPr>
        </p:nvSpPr>
        <p:spPr/>
        <p:txBody>
          <a:bodyPr/>
          <a:lstStyle/>
          <a:p>
            <a:r>
              <a:rPr lang="en-US" dirty="0">
                <a:solidFill>
                  <a:schemeClr val="bg1"/>
                </a:solidFill>
              </a:rPr>
              <a:t>Example Setup</a:t>
            </a:r>
          </a:p>
        </p:txBody>
      </p:sp>
      <p:pic>
        <p:nvPicPr>
          <p:cNvPr id="3" name="Content Placeholder 4" descr="A vase of flowers on a chair&#10;&#10;Description automatically generated with medium confidence">
            <a:extLst>
              <a:ext uri="{FF2B5EF4-FFF2-40B4-BE49-F238E27FC236}">
                <a16:creationId xmlns:a16="http://schemas.microsoft.com/office/drawing/2014/main" id="{C2A7FDF5-BCA5-69CE-F37A-CE39632DE6CC}"/>
              </a:ext>
            </a:extLst>
          </p:cNvPr>
          <p:cNvPicPr>
            <a:picLocks noChangeAspect="1"/>
          </p:cNvPicPr>
          <p:nvPr/>
        </p:nvPicPr>
        <p:blipFill>
          <a:blip r:embed="rId2"/>
          <a:stretch>
            <a:fillRect/>
          </a:stretch>
        </p:blipFill>
        <p:spPr>
          <a:xfrm>
            <a:off x="188489" y="1499395"/>
            <a:ext cx="3889114" cy="5184189"/>
          </a:xfrm>
          <a:prstGeom prst="rect">
            <a:avLst/>
          </a:prstGeom>
        </p:spPr>
      </p:pic>
      <p:pic>
        <p:nvPicPr>
          <p:cNvPr id="4" name="Picture 3" descr="A close up of a flower&#10;&#10;Description automatically generated with medium confidence">
            <a:extLst>
              <a:ext uri="{FF2B5EF4-FFF2-40B4-BE49-F238E27FC236}">
                <a16:creationId xmlns:a16="http://schemas.microsoft.com/office/drawing/2014/main" id="{4EB72F2E-46C5-C300-1106-9E855572B849}"/>
              </a:ext>
            </a:extLst>
          </p:cNvPr>
          <p:cNvPicPr>
            <a:picLocks noChangeAspect="1"/>
          </p:cNvPicPr>
          <p:nvPr/>
        </p:nvPicPr>
        <p:blipFill>
          <a:blip r:embed="rId3"/>
          <a:stretch>
            <a:fillRect/>
          </a:stretch>
        </p:blipFill>
        <p:spPr>
          <a:xfrm>
            <a:off x="4259687" y="1499396"/>
            <a:ext cx="7772400" cy="5184190"/>
          </a:xfrm>
          <a:prstGeom prst="rect">
            <a:avLst/>
          </a:prstGeom>
        </p:spPr>
      </p:pic>
      <p:sp>
        <p:nvSpPr>
          <p:cNvPr id="5" name="TextBox 4">
            <a:extLst>
              <a:ext uri="{FF2B5EF4-FFF2-40B4-BE49-F238E27FC236}">
                <a16:creationId xmlns:a16="http://schemas.microsoft.com/office/drawing/2014/main" id="{25D37089-A72B-6A32-7B7A-F3648D89799F}"/>
              </a:ext>
            </a:extLst>
          </p:cNvPr>
          <p:cNvSpPr txBox="1"/>
          <p:nvPr/>
        </p:nvSpPr>
        <p:spPr>
          <a:xfrm>
            <a:off x="4429125" y="6023527"/>
            <a:ext cx="2914452" cy="646331"/>
          </a:xfrm>
          <a:prstGeom prst="rect">
            <a:avLst/>
          </a:prstGeom>
          <a:noFill/>
        </p:spPr>
        <p:txBody>
          <a:bodyPr wrap="none" rtlCol="0">
            <a:spAutoFit/>
          </a:bodyPr>
          <a:lstStyle/>
          <a:p>
            <a:r>
              <a:rPr lang="en-US" dirty="0">
                <a:solidFill>
                  <a:schemeClr val="bg1"/>
                </a:solidFill>
              </a:rPr>
              <a:t>15 second exposure; </a:t>
            </a:r>
          </a:p>
          <a:p>
            <a:r>
              <a:rPr lang="en-US" dirty="0">
                <a:solidFill>
                  <a:schemeClr val="bg1"/>
                </a:solidFill>
              </a:rPr>
              <a:t>it took 7 tries to get this right</a:t>
            </a:r>
          </a:p>
        </p:txBody>
      </p:sp>
    </p:spTree>
    <p:extLst>
      <p:ext uri="{BB962C8B-B14F-4D97-AF65-F5344CB8AC3E}">
        <p14:creationId xmlns:p14="http://schemas.microsoft.com/office/powerpoint/2010/main" val="2699124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AA4236-D76E-8F12-CA50-79EC53F191B7}"/>
              </a:ext>
            </a:extLst>
          </p:cNvPr>
          <p:cNvSpPr>
            <a:spLocks noGrp="1"/>
          </p:cNvSpPr>
          <p:nvPr>
            <p:ph type="title"/>
          </p:nvPr>
        </p:nvSpPr>
        <p:spPr>
          <a:xfrm>
            <a:off x="5232400" y="1641752"/>
            <a:ext cx="6140449" cy="1323439"/>
          </a:xfrm>
        </p:spPr>
        <p:txBody>
          <a:bodyPr vert="horz" lIns="91440" tIns="45720" rIns="91440" bIns="45720" rtlCol="0" anchor="t">
            <a:normAutofit/>
          </a:bodyPr>
          <a:lstStyle/>
          <a:p>
            <a:r>
              <a:rPr lang="en-US" sz="4000">
                <a:solidFill>
                  <a:schemeClr val="bg1"/>
                </a:solidFill>
              </a:rPr>
              <a:t>Another example</a:t>
            </a:r>
          </a:p>
        </p:txBody>
      </p:sp>
      <p:pic>
        <p:nvPicPr>
          <p:cNvPr id="4" name="Picture 3" descr="A picture containing person, indoor, dark&#10;&#10;Description automatically generated">
            <a:extLst>
              <a:ext uri="{FF2B5EF4-FFF2-40B4-BE49-F238E27FC236}">
                <a16:creationId xmlns:a16="http://schemas.microsoft.com/office/drawing/2014/main" id="{B450CAEC-B7BE-DEBD-1A36-CB268B51E305}"/>
              </a:ext>
            </a:extLst>
          </p:cNvPr>
          <p:cNvPicPr>
            <a:picLocks noChangeAspect="1"/>
          </p:cNvPicPr>
          <p:nvPr/>
        </p:nvPicPr>
        <p:blipFill rotWithShape="1">
          <a:blip r:embed="rId2"/>
          <a:srcRect l="3612" r="8579"/>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21" name="Group 20">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22" name="Freeform: Shape 21">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extBox 4">
            <a:extLst>
              <a:ext uri="{FF2B5EF4-FFF2-40B4-BE49-F238E27FC236}">
                <a16:creationId xmlns:a16="http://schemas.microsoft.com/office/drawing/2014/main" id="{CC3E7FCA-3467-6800-F3F1-CCDF0F2A4195}"/>
              </a:ext>
            </a:extLst>
          </p:cNvPr>
          <p:cNvSpPr txBox="1"/>
          <p:nvPr/>
        </p:nvSpPr>
        <p:spPr>
          <a:xfrm>
            <a:off x="5232401" y="3146400"/>
            <a:ext cx="6140449" cy="2682000"/>
          </a:xfrm>
          <a:prstGeom prst="rect">
            <a:avLst/>
          </a:prstGeom>
        </p:spPr>
        <p:txBody>
          <a:bodyPr vert="horz" lIns="91440" tIns="45720" rIns="91440" bIns="45720" rtlCol="0">
            <a:normAutofit fontScale="77500" lnSpcReduction="20000"/>
          </a:bodyPr>
          <a:lstStyle/>
          <a:p>
            <a:pPr>
              <a:lnSpc>
                <a:spcPct val="90000"/>
              </a:lnSpc>
              <a:spcAft>
                <a:spcPts val="600"/>
              </a:spcAft>
            </a:pPr>
            <a:r>
              <a:rPr lang="en-US" sz="1900" dirty="0">
                <a:solidFill>
                  <a:schemeClr val="bg1">
                    <a:alpha val="80000"/>
                  </a:schemeClr>
                </a:solidFill>
              </a:rPr>
              <a:t>Light painted model, one light source with blue gel, one with red gel. </a:t>
            </a:r>
          </a:p>
          <a:p>
            <a:pPr indent="-228600">
              <a:lnSpc>
                <a:spcPct val="90000"/>
              </a:lnSpc>
              <a:spcAft>
                <a:spcPts val="600"/>
              </a:spcAft>
              <a:buFont typeface="Arial" panose="020B0604020202020204" pitchFamily="34" charset="0"/>
              <a:buChar char="•"/>
            </a:pPr>
            <a:endParaRPr lang="en-US" sz="1900" dirty="0">
              <a:solidFill>
                <a:schemeClr val="bg1">
                  <a:alpha val="80000"/>
                </a:schemeClr>
              </a:solidFill>
            </a:endParaRPr>
          </a:p>
          <a:p>
            <a:pPr>
              <a:lnSpc>
                <a:spcPct val="120000"/>
              </a:lnSpc>
              <a:spcAft>
                <a:spcPts val="600"/>
              </a:spcAft>
            </a:pPr>
            <a:r>
              <a:rPr lang="en-US" sz="1900" dirty="0">
                <a:solidFill>
                  <a:schemeClr val="bg1">
                    <a:alpha val="80000"/>
                  </a:schemeClr>
                </a:solidFill>
              </a:rPr>
              <a:t>The model sat for the first half of the exposure, illuminated with blue light from the left and above. Then lights out, and she moved to a standing position and she was illuminated with the red light from the right and below.</a:t>
            </a:r>
          </a:p>
          <a:p>
            <a:pPr indent="-228600">
              <a:lnSpc>
                <a:spcPct val="90000"/>
              </a:lnSpc>
              <a:spcAft>
                <a:spcPts val="600"/>
              </a:spcAft>
              <a:buFont typeface="Arial" panose="020B0604020202020204" pitchFamily="34" charset="0"/>
              <a:buChar char="•"/>
            </a:pPr>
            <a:endParaRPr lang="en-US" sz="1100" dirty="0">
              <a:solidFill>
                <a:schemeClr val="bg1">
                  <a:alpha val="80000"/>
                </a:schemeClr>
              </a:solidFill>
            </a:endParaRPr>
          </a:p>
          <a:p>
            <a:pPr indent="-228600">
              <a:lnSpc>
                <a:spcPct val="90000"/>
              </a:lnSpc>
              <a:spcAft>
                <a:spcPts val="600"/>
              </a:spcAft>
              <a:buFont typeface="Arial" panose="020B0604020202020204" pitchFamily="34" charset="0"/>
              <a:buChar char="•"/>
            </a:pPr>
            <a:endParaRPr lang="en-US" sz="1100" dirty="0">
              <a:solidFill>
                <a:schemeClr val="bg1">
                  <a:alpha val="80000"/>
                </a:schemeClr>
              </a:solidFill>
            </a:endParaRPr>
          </a:p>
          <a:p>
            <a:pPr indent="-228600">
              <a:lnSpc>
                <a:spcPct val="90000"/>
              </a:lnSpc>
              <a:spcAft>
                <a:spcPts val="600"/>
              </a:spcAft>
              <a:buFont typeface="Arial" panose="020B0604020202020204" pitchFamily="34" charset="0"/>
              <a:buChar char="•"/>
            </a:pPr>
            <a:endParaRPr lang="en-US" sz="1100" dirty="0">
              <a:solidFill>
                <a:schemeClr val="bg1">
                  <a:alpha val="80000"/>
                </a:schemeClr>
              </a:solidFill>
            </a:endParaRPr>
          </a:p>
          <a:p>
            <a:pPr indent="-228600">
              <a:lnSpc>
                <a:spcPct val="90000"/>
              </a:lnSpc>
              <a:spcAft>
                <a:spcPts val="600"/>
              </a:spcAft>
              <a:buFont typeface="Arial" panose="020B0604020202020204" pitchFamily="34" charset="0"/>
              <a:buChar char="•"/>
            </a:pPr>
            <a:endParaRPr lang="en-US" sz="1100" dirty="0">
              <a:solidFill>
                <a:schemeClr val="bg1">
                  <a:alpha val="80000"/>
                </a:schemeClr>
              </a:solidFill>
            </a:endParaRPr>
          </a:p>
          <a:p>
            <a:pPr indent="-228600">
              <a:lnSpc>
                <a:spcPct val="90000"/>
              </a:lnSpc>
              <a:spcAft>
                <a:spcPts val="600"/>
              </a:spcAft>
              <a:buFont typeface="Arial" panose="020B0604020202020204" pitchFamily="34" charset="0"/>
              <a:buChar char="•"/>
            </a:pPr>
            <a:endParaRPr lang="en-US" sz="1100" dirty="0">
              <a:solidFill>
                <a:schemeClr val="bg1">
                  <a:alpha val="80000"/>
                </a:schemeClr>
              </a:solidFill>
            </a:endParaRPr>
          </a:p>
          <a:p>
            <a:pPr indent="-228600">
              <a:lnSpc>
                <a:spcPct val="90000"/>
              </a:lnSpc>
              <a:spcAft>
                <a:spcPts val="600"/>
              </a:spcAft>
              <a:buFont typeface="Arial" panose="020B0604020202020204" pitchFamily="34" charset="0"/>
              <a:buChar char="•"/>
            </a:pPr>
            <a:endParaRPr lang="en-US" sz="1100" dirty="0">
              <a:solidFill>
                <a:schemeClr val="bg1">
                  <a:alpha val="80000"/>
                </a:schemeClr>
              </a:solidFill>
            </a:endParaRPr>
          </a:p>
          <a:p>
            <a:pPr indent="-228600">
              <a:lnSpc>
                <a:spcPct val="90000"/>
              </a:lnSpc>
              <a:spcAft>
                <a:spcPts val="600"/>
              </a:spcAft>
              <a:buFont typeface="Arial" panose="020B0604020202020204" pitchFamily="34" charset="0"/>
              <a:buChar char="•"/>
            </a:pPr>
            <a:r>
              <a:rPr lang="en-US" sz="1500" dirty="0">
                <a:solidFill>
                  <a:schemeClr val="bg1">
                    <a:alpha val="80000"/>
                  </a:schemeClr>
                </a:solidFill>
              </a:rPr>
              <a:t>Photo ©Arik </a:t>
            </a:r>
            <a:r>
              <a:rPr lang="en-US" sz="1500" dirty="0" err="1">
                <a:solidFill>
                  <a:schemeClr val="bg1">
                    <a:alpha val="80000"/>
                  </a:schemeClr>
                </a:solidFill>
              </a:rPr>
              <a:t>Gorban</a:t>
            </a:r>
            <a:r>
              <a:rPr lang="en-US" sz="1500" dirty="0">
                <a:solidFill>
                  <a:schemeClr val="bg1">
                    <a:alpha val="80000"/>
                  </a:schemeClr>
                </a:solidFill>
              </a:rPr>
              <a:t>, used with permission</a:t>
            </a:r>
          </a:p>
        </p:txBody>
      </p:sp>
    </p:spTree>
    <p:extLst>
      <p:ext uri="{BB962C8B-B14F-4D97-AF65-F5344CB8AC3E}">
        <p14:creationId xmlns:p14="http://schemas.microsoft.com/office/powerpoint/2010/main" val="2958693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302</TotalTime>
  <Words>1204</Words>
  <Application>Microsoft Macintosh PowerPoint</Application>
  <PresentationFormat>Widescreen</PresentationFormat>
  <Paragraphs>113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Light Painting</vt:lpstr>
      <vt:lpstr>What is Light Painting?</vt:lpstr>
      <vt:lpstr>Using light to illuminate</vt:lpstr>
      <vt:lpstr>Tools</vt:lpstr>
      <vt:lpstr>Making a snoot</vt:lpstr>
      <vt:lpstr>Technique</vt:lpstr>
      <vt:lpstr>Light Painting Small Objects</vt:lpstr>
      <vt:lpstr>Example Setup</vt:lpstr>
      <vt:lpstr>Another example</vt:lpstr>
      <vt:lpstr>Light Painting Large Objects</vt:lpstr>
      <vt:lpstr>Combining Exposures</vt:lpstr>
      <vt:lpstr>Light Painting (illumination) Resources</vt:lpstr>
      <vt:lpstr>Using light as a subject (drawing)</vt:lpstr>
      <vt:lpstr>Light Painting with Light as your subject  (Drawing with Light)</vt:lpstr>
      <vt:lpstr>Light Painting (drawing)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Painting</dc:title>
  <dc:creator>Karen Smale</dc:creator>
  <cp:lastModifiedBy>Karen Smale</cp:lastModifiedBy>
  <cp:revision>21</cp:revision>
  <dcterms:created xsi:type="dcterms:W3CDTF">2023-03-04T15:32:40Z</dcterms:created>
  <dcterms:modified xsi:type="dcterms:W3CDTF">2023-03-07T22:53:30Z</dcterms:modified>
</cp:coreProperties>
</file>