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3" r:id="rId5"/>
    <p:sldId id="274" r:id="rId6"/>
    <p:sldId id="275" r:id="rId7"/>
    <p:sldId id="258" r:id="rId8"/>
    <p:sldId id="259" r:id="rId9"/>
    <p:sldId id="260" r:id="rId10"/>
    <p:sldId id="261" r:id="rId11"/>
    <p:sldId id="263" r:id="rId12"/>
    <p:sldId id="264" r:id="rId13"/>
    <p:sldId id="276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32482E-00D1-4F1E-B830-DDE876A43F10}" v="7" dt="2022-03-04T03:50:51.8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3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01200-697D-4B46-B96D-2B54A04F1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4E5558-1030-4619-AEAA-D6458BFCC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7176F-A119-4AA4-BAF6-C9B7B6937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0768-FCAE-4679-B73C-8BCD1B17C2B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6D8EE-9EF4-4AA8-B821-748B5A434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F81CA-496A-4020-938E-155397A6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D944-5E66-4AD3-A8E6-6C4FA54B4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49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F07B2-F99E-4FDB-BE63-631D96CDA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7B9A3D-8FC4-4667-BBE3-AF1F556A5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2CACB-78C3-453F-920D-662A4C400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0768-FCAE-4679-B73C-8BCD1B17C2B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1422A-11CE-4074-AC08-E724B654F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E6E61-582B-4E8B-A1C4-F7832F537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D944-5E66-4AD3-A8E6-6C4FA54B4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04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6CBC3-051D-4782-B196-C602F76BD9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5D1677-168C-471A-B9FE-6EBEAC369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AB97C-A3E1-4518-A11A-D3B36C992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0768-FCAE-4679-B73C-8BCD1B17C2B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C0497-DCF1-480B-B4E0-8A61B05CF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75994-6AC8-486B-AF67-0ED2EC5E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D944-5E66-4AD3-A8E6-6C4FA54B4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94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16F58-ED2C-49EE-8FA8-8CEA21633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4A55D-6D95-4AD3-96A4-1D5DEA9A1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BAC3F-3E3D-4C2E-A8EA-98FBC9B8E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0768-FCAE-4679-B73C-8BCD1B17C2B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007F3-D64D-4F57-81BF-247B06D2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12AAC-9DB1-49B3-8280-881AE2733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D944-5E66-4AD3-A8E6-6C4FA54B4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51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93295-C05E-4F5B-920E-E5F888B0A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52E6F-FA9F-435C-BE87-920C5A1DB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42F1B-9A44-4311-B6FB-24D1D1A0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0768-FCAE-4679-B73C-8BCD1B17C2B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0E8A8-5057-4A8B-A721-01EF03EB4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856F4-FDBF-44B8-8E6F-C464BCC2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D944-5E66-4AD3-A8E6-6C4FA54B4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22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05131-794E-499D-96FA-57DAF2AB9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6D6D4-8424-4F04-BF21-75CC7907D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673A5-E5FF-4716-8DBF-91C80C748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821E2-8664-4E76-900B-A3382B5F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0768-FCAE-4679-B73C-8BCD1B17C2B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67BFFA-B558-4570-841C-F836A287A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5EA98-2B58-4DF9-B95C-5EAFA8AFC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D944-5E66-4AD3-A8E6-6C4FA54B4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62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83981-459E-42C1-8A64-578F9447A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F4981-6063-4781-B00A-EF1DB6D40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5CF07-36DF-4CA3-83E7-4A39421E1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867AA0-30BA-4000-87E7-3D2A821169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F26B2D-01B0-4F4C-A19E-2C71FF7508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2B2AEE-4956-47BA-AA0E-1ECB40516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0768-FCAE-4679-B73C-8BCD1B17C2B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123EE7-BE36-4669-977C-D937A0FC4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07F4F6-8264-4794-BC43-677B60713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D944-5E66-4AD3-A8E6-6C4FA54B4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4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F7377-EF1B-4409-A94C-1F124C58C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3430FD-74E4-4F82-8CED-04B729AFF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0768-FCAE-4679-B73C-8BCD1B17C2B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D258F-A9F0-4622-9569-2D14AB676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988A0-4170-465F-8FE5-F4124396B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D944-5E66-4AD3-A8E6-6C4FA54B4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99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682B54-9A8C-41E3-91FC-7B50330FA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0768-FCAE-4679-B73C-8BCD1B17C2B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BE3E99-7210-4E24-B85C-A11D6CE5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20387-ECB4-4234-BAA4-A4BA61AA9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D944-5E66-4AD3-A8E6-6C4FA54B4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0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4EA34-C172-43A5-A527-FB3F3764F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85862-8F5C-45C9-B766-13A1ED61B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111C0-0C92-4A96-A310-6225C529C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770E63-9CF6-4DE1-A843-717CAC6CC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0768-FCAE-4679-B73C-8BCD1B17C2B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9C140-8D0D-4EC4-96FC-DF4A31C3A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64203-9860-4267-953B-D9B0339C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D944-5E66-4AD3-A8E6-6C4FA54B4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9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9D12-2604-4277-A44F-1A0092D7E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2BB8D4-B244-411A-8954-FC15358C06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3DB08-C098-454B-8B8C-E2FCF87CB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797C3-5121-4620-8F86-4A702BE9D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0768-FCAE-4679-B73C-8BCD1B17C2B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B2617-F7E9-48EF-9682-8E1AB1FB9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A634C-6987-45F4-8E4C-972AB5924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D944-5E66-4AD3-A8E6-6C4FA54B4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60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A2D853-1D67-4461-8C01-1F7ABEFD6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B857C-1080-408A-8FB6-2280C8B8A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64C38-D946-4ED2-86A6-570DA33A7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A0768-FCAE-4679-B73C-8BCD1B17C2B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92A27-6574-4A8D-A2D5-B3439B7BA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E822-3636-4433-B60E-50567F088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3D944-5E66-4AD3-A8E6-6C4FA54B4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8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1FC24-A8E9-4E2B-B4F1-7AC948EC52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Post Processing with</a:t>
            </a:r>
            <a:br>
              <a:rPr lang="en-US" dirty="0"/>
            </a:br>
            <a:r>
              <a:rPr lang="en-US" dirty="0"/>
              <a:t>Photoshop Elements</a:t>
            </a:r>
            <a:br>
              <a:rPr lang="en-US" dirty="0"/>
            </a:br>
            <a:r>
              <a:rPr lang="en-US" dirty="0"/>
              <a:t>Photo 102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F225E-AAD1-41E2-B227-E6B02D7ABB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Scott Hull</a:t>
            </a:r>
          </a:p>
          <a:p>
            <a:r>
              <a:rPr lang="en-US" dirty="0"/>
              <a:t>March 2022</a:t>
            </a:r>
          </a:p>
        </p:txBody>
      </p:sp>
    </p:spTree>
    <p:extLst>
      <p:ext uri="{BB962C8B-B14F-4D97-AF65-F5344CB8AC3E}">
        <p14:creationId xmlns:p14="http://schemas.microsoft.com/office/powerpoint/2010/main" val="3818320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7D6448-C577-4B8B-99E8-7AD1C3B80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127" y="1415039"/>
            <a:ext cx="6485192" cy="4793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B05A92-4433-487F-B493-AADCB1266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5950"/>
          </a:xfrm>
        </p:spPr>
        <p:txBody>
          <a:bodyPr>
            <a:normAutofit fontScale="90000"/>
          </a:bodyPr>
          <a:lstStyle/>
          <a:p>
            <a:r>
              <a:rPr lang="en-US" dirty="0"/>
              <a:t>Camera Raw – Detail/ Sharpness and Noise Red.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71BE32-292A-4B14-951E-7BD99A418F64}"/>
              </a:ext>
            </a:extLst>
          </p:cNvPr>
          <p:cNvCxnSpPr>
            <a:cxnSpLocks/>
          </p:cNvCxnSpPr>
          <p:nvPr/>
        </p:nvCxnSpPr>
        <p:spPr>
          <a:xfrm>
            <a:off x="1632921" y="5296584"/>
            <a:ext cx="963256" cy="495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0002EC2-1138-409C-8BFB-A2DACC40598A}"/>
              </a:ext>
            </a:extLst>
          </p:cNvPr>
          <p:cNvSpPr txBox="1"/>
          <p:nvPr/>
        </p:nvSpPr>
        <p:spPr>
          <a:xfrm>
            <a:off x="819268" y="4954369"/>
            <a:ext cx="1543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Magnification Select</a:t>
            </a:r>
            <a:br>
              <a:rPr lang="en-US" dirty="0"/>
            </a:br>
            <a:r>
              <a:rPr lang="en-US" dirty="0"/>
              <a:t>100%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01A8AE-E734-4E99-A376-8F67604B7D64}"/>
              </a:ext>
            </a:extLst>
          </p:cNvPr>
          <p:cNvSpPr txBox="1"/>
          <p:nvPr/>
        </p:nvSpPr>
        <p:spPr>
          <a:xfrm>
            <a:off x="8616362" y="2799000"/>
            <a:ext cx="9701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Amount</a:t>
            </a:r>
            <a:br>
              <a:rPr lang="en-US" dirty="0"/>
            </a:br>
            <a:r>
              <a:rPr lang="en-US" dirty="0"/>
              <a:t>Radius</a:t>
            </a:r>
          </a:p>
          <a:p>
            <a:r>
              <a:rPr lang="en-US" dirty="0"/>
              <a:t>Masking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E2EB02-2509-4995-B714-00EC35D92F0A}"/>
              </a:ext>
            </a:extLst>
          </p:cNvPr>
          <p:cNvSpPr txBox="1"/>
          <p:nvPr/>
        </p:nvSpPr>
        <p:spPr>
          <a:xfrm>
            <a:off x="8609398" y="2533699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Sharpness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4C38AF-A1D5-493A-923F-F9814ED5C709}"/>
              </a:ext>
            </a:extLst>
          </p:cNvPr>
          <p:cNvSpPr txBox="1"/>
          <p:nvPr/>
        </p:nvSpPr>
        <p:spPr>
          <a:xfrm>
            <a:off x="8609398" y="3741079"/>
            <a:ext cx="1717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Noise Reduction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1A46692-434D-44D4-8EAC-0923818866D1}"/>
              </a:ext>
            </a:extLst>
          </p:cNvPr>
          <p:cNvSpPr/>
          <p:nvPr/>
        </p:nvSpPr>
        <p:spPr>
          <a:xfrm>
            <a:off x="7134225" y="3752358"/>
            <a:ext cx="1529547" cy="33924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6AE2BEE-1D5C-4BAC-AA21-95182827766E}"/>
              </a:ext>
            </a:extLst>
          </p:cNvPr>
          <p:cNvSpPr/>
          <p:nvPr/>
        </p:nvSpPr>
        <p:spPr>
          <a:xfrm>
            <a:off x="7011814" y="2733722"/>
            <a:ext cx="1688103" cy="97505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1457076-1BBA-4278-B7C9-F437E95F433A}"/>
              </a:ext>
            </a:extLst>
          </p:cNvPr>
          <p:cNvSpPr txBox="1"/>
          <p:nvPr/>
        </p:nvSpPr>
        <p:spPr>
          <a:xfrm>
            <a:off x="9586105" y="2748334"/>
            <a:ext cx="37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AF4789E-8E58-4E38-AF97-D0F6B074D23F}"/>
              </a:ext>
            </a:extLst>
          </p:cNvPr>
          <p:cNvSpPr txBox="1"/>
          <p:nvPr/>
        </p:nvSpPr>
        <p:spPr>
          <a:xfrm>
            <a:off x="9593463" y="3292966"/>
            <a:ext cx="37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6178D51-2782-4965-A929-E1A5B94A10D7}"/>
              </a:ext>
            </a:extLst>
          </p:cNvPr>
          <p:cNvSpPr txBox="1"/>
          <p:nvPr/>
        </p:nvSpPr>
        <p:spPr>
          <a:xfrm>
            <a:off x="9309514" y="3029832"/>
            <a:ext cx="37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211B1F6-6BA8-47B9-A3FB-736B2822D5BA}"/>
              </a:ext>
            </a:extLst>
          </p:cNvPr>
          <p:cNvSpPr txBox="1"/>
          <p:nvPr/>
        </p:nvSpPr>
        <p:spPr>
          <a:xfrm>
            <a:off x="10188812" y="3691147"/>
            <a:ext cx="37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5EC360-E280-47EA-92A5-EF915D5B75ED}"/>
              </a:ext>
            </a:extLst>
          </p:cNvPr>
          <p:cNvSpPr txBox="1"/>
          <p:nvPr/>
        </p:nvSpPr>
        <p:spPr>
          <a:xfrm>
            <a:off x="1212111" y="4623382"/>
            <a:ext cx="37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28E25B7-5E91-4659-A7FB-241427B20F94}"/>
              </a:ext>
            </a:extLst>
          </p:cNvPr>
          <p:cNvSpPr/>
          <p:nvPr/>
        </p:nvSpPr>
        <p:spPr>
          <a:xfrm>
            <a:off x="7898998" y="5869441"/>
            <a:ext cx="891372" cy="33924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644D19-F55E-424F-B25E-21EE7600EB8E}"/>
              </a:ext>
            </a:extLst>
          </p:cNvPr>
          <p:cNvSpPr txBox="1"/>
          <p:nvPr/>
        </p:nvSpPr>
        <p:spPr>
          <a:xfrm>
            <a:off x="8893005" y="5383423"/>
            <a:ext cx="37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C373D3-106E-4E71-BB6F-0B87F32C7234}"/>
              </a:ext>
            </a:extLst>
          </p:cNvPr>
          <p:cNvSpPr txBox="1"/>
          <p:nvPr/>
        </p:nvSpPr>
        <p:spPr>
          <a:xfrm>
            <a:off x="8720327" y="5711054"/>
            <a:ext cx="1264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Image(s)</a:t>
            </a:r>
          </a:p>
        </p:txBody>
      </p:sp>
    </p:spTree>
    <p:extLst>
      <p:ext uri="{BB962C8B-B14F-4D97-AF65-F5344CB8AC3E}">
        <p14:creationId xmlns:p14="http://schemas.microsoft.com/office/powerpoint/2010/main" val="283259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30D2-99BB-4179-90E1-C0F02B106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C98A2-6EFD-4D7A-B3A2-881A134E2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28975" cy="4351338"/>
          </a:xfrm>
        </p:spPr>
        <p:txBody>
          <a:bodyPr/>
          <a:lstStyle/>
          <a:p>
            <a:r>
              <a:rPr lang="en-US" dirty="0"/>
              <a:t>Basic edits</a:t>
            </a:r>
          </a:p>
          <a:p>
            <a:r>
              <a:rPr lang="en-US" dirty="0"/>
              <a:t>Global edits on the right side</a:t>
            </a:r>
          </a:p>
          <a:p>
            <a:r>
              <a:rPr lang="en-US" dirty="0"/>
              <a:t>Detail edits on the left side with tools</a:t>
            </a:r>
          </a:p>
          <a:p>
            <a:r>
              <a:rPr lang="en-US" dirty="0"/>
              <a:t>Menu options are available</a:t>
            </a:r>
          </a:p>
          <a:p>
            <a:r>
              <a:rPr lang="en-US" dirty="0"/>
              <a:t>Mostly for beginners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14A70-A214-4243-8141-B18D2BA47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175" y="684518"/>
            <a:ext cx="8124825" cy="56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60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6BF8A-8675-43FA-8209-3E4423D55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6900"/>
          </a:xfrm>
        </p:spPr>
        <p:txBody>
          <a:bodyPr>
            <a:normAutofit fontScale="90000"/>
          </a:bodyPr>
          <a:lstStyle/>
          <a:p>
            <a:r>
              <a:rPr lang="en-US" dirty="0"/>
              <a:t>Guided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19A45-E4CE-4167-8C5E-C158A6E64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80612"/>
            <a:ext cx="10515600" cy="1596223"/>
          </a:xfrm>
        </p:spPr>
        <p:txBody>
          <a:bodyPr/>
          <a:lstStyle/>
          <a:p>
            <a:r>
              <a:rPr lang="en-US" dirty="0"/>
              <a:t>“Canned” effects, some basic, some combinations of many steps</a:t>
            </a:r>
          </a:p>
          <a:p>
            <a:r>
              <a:rPr lang="en-US" dirty="0"/>
              <a:t>Some can be useful to experienced users, to save time</a:t>
            </a:r>
          </a:p>
          <a:p>
            <a:r>
              <a:rPr lang="en-US" dirty="0"/>
              <a:t>Six groups of effects: 50 options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E496B9-CCC2-416C-B03F-F9F99DC9E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1" y="962026"/>
            <a:ext cx="9220200" cy="371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88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5E37B-79FC-4F79-86BA-9C1A5868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“Out of Bounds” Example</a:t>
            </a:r>
          </a:p>
        </p:txBody>
      </p:sp>
      <p:pic>
        <p:nvPicPr>
          <p:cNvPr id="5" name="Content Placeholder 4" descr="A fighter jet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C545EF4C-CD64-470D-8F67-7715A1D3E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2221737"/>
            <a:ext cx="5257800" cy="3943350"/>
          </a:xfrm>
        </p:spPr>
      </p:pic>
      <p:pic>
        <p:nvPicPr>
          <p:cNvPr id="7" name="Picture 6" descr="A shark in the sky&#10;&#10;Description automatically generated with low confidence">
            <a:extLst>
              <a:ext uri="{FF2B5EF4-FFF2-40B4-BE49-F238E27FC236}">
                <a16:creationId xmlns:a16="http://schemas.microsoft.com/office/drawing/2014/main" id="{BA159528-32A4-4193-913E-537A8D0E7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0" t="16971" r="14449" b="7373"/>
          <a:stretch/>
        </p:blipFill>
        <p:spPr>
          <a:xfrm>
            <a:off x="6002925" y="2221736"/>
            <a:ext cx="4956658" cy="39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38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2CDB0-0A8B-487E-8915-28D089911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en-US" dirty="0" err="1"/>
              <a:t>Photomerge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B2451-AFCD-46C7-AA6C-C9E5F4FEE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97911"/>
            <a:ext cx="10515600" cy="9790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Very handy for combining photos easily and quickly</a:t>
            </a:r>
          </a:p>
          <a:p>
            <a:r>
              <a:rPr lang="en-US" dirty="0"/>
              <a:t>I have used this for large group shots, merging up to five photos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37FC6C-19C1-4259-910F-81D347D4E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028699"/>
            <a:ext cx="10181203" cy="41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02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C80FE-C68B-411D-81AE-9F748D650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CD75A-2B62-461D-8C9E-3B9C934CB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525"/>
            <a:ext cx="10515600" cy="4643438"/>
          </a:xfrm>
        </p:spPr>
        <p:txBody>
          <a:bodyPr/>
          <a:lstStyle/>
          <a:p>
            <a:r>
              <a:rPr lang="en-US" dirty="0"/>
              <a:t>This is where we will make LOCAL edits</a:t>
            </a:r>
          </a:p>
          <a:p>
            <a:r>
              <a:rPr lang="en-US" dirty="0"/>
              <a:t>Not just for “experts”, but accept the flattery</a:t>
            </a:r>
          </a:p>
          <a:p>
            <a:r>
              <a:rPr lang="en-US" dirty="0"/>
              <a:t>Lots of tools in the menus and the collection on the left</a:t>
            </a:r>
          </a:p>
          <a:p>
            <a:r>
              <a:rPr lang="en-US" dirty="0"/>
              <a:t>Try them out, and see what they do</a:t>
            </a:r>
          </a:p>
          <a:p>
            <a:r>
              <a:rPr lang="en-US" dirty="0"/>
              <a:t>Get messy, make mistakes, and LEARN from them</a:t>
            </a:r>
          </a:p>
          <a:p>
            <a:r>
              <a:rPr lang="en-US" dirty="0"/>
              <a:t>PHOTOSHOP ALWAYS HAS AT LEAST TWO WAYS TO DO ANYTHING</a:t>
            </a:r>
          </a:p>
          <a:p>
            <a:r>
              <a:rPr lang="en-US" dirty="0"/>
              <a:t>The tools (and shortcuts) you use will probably evolve over time</a:t>
            </a:r>
          </a:p>
          <a:p>
            <a:r>
              <a:rPr lang="en-US" dirty="0"/>
              <a:t>Tackle the biggest distractions first, then whittle them down</a:t>
            </a:r>
          </a:p>
          <a:p>
            <a:r>
              <a:rPr lang="en-US" dirty="0"/>
              <a:t>I tend to embellish with text, etc. last</a:t>
            </a:r>
          </a:p>
        </p:txBody>
      </p:sp>
    </p:spTree>
    <p:extLst>
      <p:ext uri="{BB962C8B-B14F-4D97-AF65-F5344CB8AC3E}">
        <p14:creationId xmlns:p14="http://schemas.microsoft.com/office/powerpoint/2010/main" val="3748635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AE348-DC78-47A7-A17D-BA4F14203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Useful Menus </a:t>
            </a:r>
            <a:r>
              <a:rPr lang="en-US" sz="3600" dirty="0"/>
              <a:t>(for me, at least) slide 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0A411-27C3-4B27-9CDF-2407D6023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>
            <a:normAutofit/>
          </a:bodyPr>
          <a:lstStyle/>
          <a:p>
            <a:r>
              <a:rPr lang="en-US" dirty="0"/>
              <a:t>File Menu (21 options)</a:t>
            </a:r>
          </a:p>
          <a:p>
            <a:pPr lvl="1"/>
            <a:r>
              <a:rPr lang="en-US" dirty="0"/>
              <a:t>Open in Camera Raw, Save As, File Info</a:t>
            </a:r>
          </a:p>
          <a:p>
            <a:r>
              <a:rPr lang="en-US" dirty="0"/>
              <a:t>Edit Menu (17 options)</a:t>
            </a:r>
          </a:p>
          <a:p>
            <a:pPr lvl="1"/>
            <a:r>
              <a:rPr lang="en-US" dirty="0"/>
              <a:t>Copy, Paste, Undo</a:t>
            </a:r>
          </a:p>
          <a:p>
            <a:r>
              <a:rPr lang="en-US" dirty="0"/>
              <a:t>Image Menu (8 options)</a:t>
            </a:r>
          </a:p>
          <a:p>
            <a:pPr lvl="1"/>
            <a:r>
              <a:rPr lang="en-US" dirty="0"/>
              <a:t>Resize: Image Size (resolution), and Canvas Size (bigger space around image)</a:t>
            </a:r>
          </a:p>
          <a:p>
            <a:r>
              <a:rPr lang="en-US" dirty="0"/>
              <a:t>Enhance Menu (21 options)</a:t>
            </a:r>
          </a:p>
          <a:p>
            <a:pPr lvl="1"/>
            <a:r>
              <a:rPr lang="en-US" dirty="0"/>
              <a:t>Adjust Color: Adjust Saturation, Adjust Sharpness, Adjust Lighting</a:t>
            </a:r>
          </a:p>
          <a:p>
            <a:r>
              <a:rPr lang="en-US" dirty="0"/>
              <a:t>Layer Menu (19 options)</a:t>
            </a:r>
          </a:p>
          <a:p>
            <a:pPr lvl="1"/>
            <a:r>
              <a:rPr lang="en-US" dirty="0"/>
              <a:t>Duplicate Layer, Merge Visible layers, New Layer</a:t>
            </a:r>
          </a:p>
        </p:txBody>
      </p:sp>
    </p:spTree>
    <p:extLst>
      <p:ext uri="{BB962C8B-B14F-4D97-AF65-F5344CB8AC3E}">
        <p14:creationId xmlns:p14="http://schemas.microsoft.com/office/powerpoint/2010/main" val="2833611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AE348-DC78-47A7-A17D-BA4F1420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8875"/>
          </a:xfrm>
        </p:spPr>
        <p:txBody>
          <a:bodyPr/>
          <a:lstStyle/>
          <a:p>
            <a:r>
              <a:rPr lang="en-US" dirty="0"/>
              <a:t>Most Useful Menus </a:t>
            </a:r>
            <a:r>
              <a:rPr lang="en-US" sz="3600" dirty="0"/>
              <a:t>(for me, at least) slide 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0A411-27C3-4B27-9CDF-2407D6023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>
            <a:normAutofit/>
          </a:bodyPr>
          <a:lstStyle/>
          <a:p>
            <a:r>
              <a:rPr lang="en-US" dirty="0"/>
              <a:t>Select Menu (16 options)</a:t>
            </a:r>
          </a:p>
          <a:p>
            <a:pPr lvl="1"/>
            <a:r>
              <a:rPr lang="en-US" dirty="0"/>
              <a:t>Select All, Inverse, Refine Edge</a:t>
            </a:r>
          </a:p>
          <a:p>
            <a:r>
              <a:rPr lang="en-US" dirty="0"/>
              <a:t>Filter Menu (15 options)</a:t>
            </a:r>
          </a:p>
          <a:p>
            <a:pPr lvl="1"/>
            <a:r>
              <a:rPr lang="en-US" dirty="0"/>
              <a:t>Correct Camera Distortion, Blur, Noise: Dust and Scratches, Reduce Noise</a:t>
            </a:r>
          </a:p>
          <a:p>
            <a:r>
              <a:rPr lang="en-US" dirty="0"/>
              <a:t>View Menu (14 options)</a:t>
            </a:r>
          </a:p>
          <a:p>
            <a:pPr lvl="1"/>
            <a:r>
              <a:rPr lang="en-US" dirty="0"/>
              <a:t>Fit on Screen (Ctrl + 0), Rulers, Grid</a:t>
            </a:r>
          </a:p>
          <a:p>
            <a:r>
              <a:rPr lang="en-US" dirty="0"/>
              <a:t>Window Menu (17 options)</a:t>
            </a:r>
          </a:p>
          <a:p>
            <a:pPr lvl="1"/>
            <a:r>
              <a:rPr lang="en-US" dirty="0"/>
              <a:t>Tools, History, Layers</a:t>
            </a:r>
          </a:p>
          <a:p>
            <a:r>
              <a:rPr lang="en-US" dirty="0"/>
              <a:t>Help Menu (14 options)</a:t>
            </a:r>
          </a:p>
          <a:p>
            <a:pPr lvl="1"/>
            <a:r>
              <a:rPr lang="en-US" dirty="0"/>
              <a:t>self-explanatory                                          (152 total options; I use 27)</a:t>
            </a:r>
          </a:p>
        </p:txBody>
      </p:sp>
    </p:spTree>
    <p:extLst>
      <p:ext uri="{BB962C8B-B14F-4D97-AF65-F5344CB8AC3E}">
        <p14:creationId xmlns:p14="http://schemas.microsoft.com/office/powerpoint/2010/main" val="1872932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AE348-DC78-47A7-A17D-BA4F1420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6450"/>
          </a:xfrm>
        </p:spPr>
        <p:txBody>
          <a:bodyPr/>
          <a:lstStyle/>
          <a:p>
            <a:r>
              <a:rPr lang="en-US" dirty="0"/>
              <a:t>Most Useful Tools </a:t>
            </a:r>
            <a:r>
              <a:rPr lang="en-US" sz="3600" dirty="0"/>
              <a:t>(for me, at least)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0A411-27C3-4B27-9CDF-2407D6023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1576"/>
            <a:ext cx="10515600" cy="5005387"/>
          </a:xfrm>
        </p:spPr>
        <p:txBody>
          <a:bodyPr>
            <a:normAutofit/>
          </a:bodyPr>
          <a:lstStyle/>
          <a:p>
            <a:r>
              <a:rPr lang="en-US" dirty="0"/>
              <a:t>View Group</a:t>
            </a:r>
          </a:p>
          <a:p>
            <a:pPr lvl="1"/>
            <a:r>
              <a:rPr lang="en-US" dirty="0"/>
              <a:t>Zoom (Alt + mouse wheel), </a:t>
            </a:r>
          </a:p>
          <a:p>
            <a:r>
              <a:rPr lang="en-US" dirty="0"/>
              <a:t>Select Group</a:t>
            </a:r>
          </a:p>
          <a:p>
            <a:pPr lvl="1"/>
            <a:r>
              <a:rPr lang="en-US" dirty="0"/>
              <a:t>Marquee, Quick Selection, Move</a:t>
            </a:r>
          </a:p>
          <a:p>
            <a:r>
              <a:rPr lang="en-US" dirty="0"/>
              <a:t>Enhance Group</a:t>
            </a:r>
          </a:p>
          <a:p>
            <a:pPr lvl="1"/>
            <a:r>
              <a:rPr lang="en-US" dirty="0"/>
              <a:t>Spot Healing Brush, Clone Stamp, Sharpen/Blur, Dodge/Burn</a:t>
            </a:r>
          </a:p>
          <a:p>
            <a:r>
              <a:rPr lang="en-US" dirty="0"/>
              <a:t>Draw Group</a:t>
            </a:r>
          </a:p>
          <a:p>
            <a:pPr lvl="1"/>
            <a:r>
              <a:rPr lang="en-US" dirty="0"/>
              <a:t>Brush (for masks), Color Picker, Gradient, Paint Bucket, Text</a:t>
            </a:r>
          </a:p>
          <a:p>
            <a:r>
              <a:rPr lang="en-US" dirty="0"/>
              <a:t>Modify Group</a:t>
            </a:r>
          </a:p>
          <a:p>
            <a:pPr lvl="1"/>
            <a:r>
              <a:rPr lang="en-US" dirty="0"/>
              <a:t>Crop</a:t>
            </a:r>
          </a:p>
          <a:p>
            <a:r>
              <a:rPr lang="en-US" dirty="0"/>
              <a:t>Color: Foreground/Background, Reset to B/W         (26 Tools; I use 15)</a:t>
            </a:r>
          </a:p>
        </p:txBody>
      </p:sp>
    </p:spTree>
    <p:extLst>
      <p:ext uri="{BB962C8B-B14F-4D97-AF65-F5344CB8AC3E}">
        <p14:creationId xmlns:p14="http://schemas.microsoft.com/office/powerpoint/2010/main" val="2477062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2CB2B-15B8-4102-A37A-E5F78A4A7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Layers Panel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94D2D-41AE-4070-B49D-8DD087FB9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Accessed from the View Menu</a:t>
            </a:r>
          </a:p>
          <a:p>
            <a:r>
              <a:rPr lang="en-US" dirty="0"/>
              <a:t>“Layers” is a whole several-hour class in itself</a:t>
            </a:r>
          </a:p>
          <a:p>
            <a:r>
              <a:rPr lang="en-US" dirty="0"/>
              <a:t>Key features </a:t>
            </a:r>
            <a:r>
              <a:rPr lang="en-US" u="sng" dirty="0"/>
              <a:t>that I use </a:t>
            </a:r>
            <a:r>
              <a:rPr lang="en-US" dirty="0"/>
              <a:t>(PSE has much more than I use)</a:t>
            </a:r>
          </a:p>
          <a:p>
            <a:pPr lvl="1"/>
            <a:r>
              <a:rPr lang="en-US" dirty="0"/>
              <a:t>View the layers, and arrange their order</a:t>
            </a:r>
          </a:p>
          <a:p>
            <a:pPr lvl="1"/>
            <a:r>
              <a:rPr lang="en-US" dirty="0"/>
              <a:t>Add a Mask: lets you hide whole large portions of that layer</a:t>
            </a:r>
          </a:p>
          <a:p>
            <a:pPr lvl="2"/>
            <a:r>
              <a:rPr lang="en-US" dirty="0"/>
              <a:t>White reveals, black conceals (and gray partially conceals)</a:t>
            </a:r>
          </a:p>
          <a:p>
            <a:pPr lvl="2"/>
            <a:r>
              <a:rPr lang="en-US" dirty="0"/>
              <a:t>Mask starts out white, paint in with Paintbrush Tool or Paint Bucket</a:t>
            </a:r>
          </a:p>
          <a:p>
            <a:pPr lvl="1"/>
            <a:r>
              <a:rPr lang="en-US" dirty="0"/>
              <a:t>New Mask, New Fill Mask</a:t>
            </a:r>
          </a:p>
          <a:p>
            <a:pPr lvl="1"/>
            <a:r>
              <a:rPr lang="en-US" dirty="0"/>
              <a:t>Hide (eyeball) and Opacity slider</a:t>
            </a:r>
          </a:p>
          <a:p>
            <a:pPr lvl="1"/>
            <a:r>
              <a:rPr lang="en-US" dirty="0"/>
              <a:t>Blending Modes: Darken/Multiply, Lighten/Screen</a:t>
            </a:r>
          </a:p>
        </p:txBody>
      </p:sp>
    </p:spTree>
    <p:extLst>
      <p:ext uri="{BB962C8B-B14F-4D97-AF65-F5344CB8AC3E}">
        <p14:creationId xmlns:p14="http://schemas.microsoft.com/office/powerpoint/2010/main" val="1916091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98396-C959-49A3-ACD4-649C753F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Post Processing?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5FDE2-9946-40A4-B714-68C547182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en-US" dirty="0"/>
              <a:t>My definition: Post processing is that last 20% of digital photography that turns snapshots into postcard quality images</a:t>
            </a:r>
          </a:p>
          <a:p>
            <a:r>
              <a:rPr lang="en-US" dirty="0"/>
              <a:t>The camera can only do so much</a:t>
            </a:r>
          </a:p>
          <a:p>
            <a:r>
              <a:rPr lang="en-US" dirty="0"/>
              <a:t>Post processing can adjust or fix</a:t>
            </a:r>
          </a:p>
          <a:p>
            <a:pPr lvl="1"/>
            <a:r>
              <a:rPr lang="en-US" dirty="0"/>
              <a:t>Exposure issues (brightness, contrast, color)</a:t>
            </a:r>
          </a:p>
          <a:p>
            <a:pPr lvl="1"/>
            <a:r>
              <a:rPr lang="en-US" dirty="0"/>
              <a:t>Sharpness </a:t>
            </a:r>
          </a:p>
          <a:p>
            <a:pPr lvl="1"/>
            <a:r>
              <a:rPr lang="en-US" dirty="0"/>
              <a:t>Cropping</a:t>
            </a:r>
          </a:p>
          <a:p>
            <a:pPr lvl="1"/>
            <a:r>
              <a:rPr lang="en-US" dirty="0"/>
              <a:t>Distractions</a:t>
            </a:r>
          </a:p>
          <a:p>
            <a:r>
              <a:rPr lang="en-US" dirty="0"/>
              <a:t>You can also add text, combine two photos, and a lot more</a:t>
            </a:r>
          </a:p>
          <a:p>
            <a:r>
              <a:rPr lang="en-US" dirty="0"/>
              <a:t>Basically, it helps you achieve your vision when you took the photo</a:t>
            </a:r>
          </a:p>
        </p:txBody>
      </p:sp>
    </p:spTree>
    <p:extLst>
      <p:ext uri="{BB962C8B-B14F-4D97-AF65-F5344CB8AC3E}">
        <p14:creationId xmlns:p14="http://schemas.microsoft.com/office/powerpoint/2010/main" val="2890306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F1F8D-C8D5-4763-B2FF-10DFC205D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Shortcuts That I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5C31E-B2DC-4B57-B93E-6092EC247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29950" cy="4351338"/>
          </a:xfrm>
        </p:spPr>
        <p:txBody>
          <a:bodyPr/>
          <a:lstStyle/>
          <a:p>
            <a:r>
              <a:rPr lang="en-US" dirty="0"/>
              <a:t>Ctrl + Z: Undo, Ctrl + Y: Redo</a:t>
            </a:r>
          </a:p>
          <a:p>
            <a:r>
              <a:rPr lang="en-US" dirty="0"/>
              <a:t>Ctrl + X: Cut, Ctrl + C: Copy, Ctrl + V: Move</a:t>
            </a:r>
          </a:p>
          <a:p>
            <a:r>
              <a:rPr lang="en-US" dirty="0"/>
              <a:t>Ctrl + 0: Fit on Screen, Alt + mouse wheel: zoom in/out on most tools</a:t>
            </a:r>
          </a:p>
          <a:p>
            <a:r>
              <a:rPr lang="en-US" dirty="0"/>
              <a:t>[ : Shrink brush size, ] : Grow brush size, { : Soften brush, } ; Harden brush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540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440C0-304F-48B6-A057-885EF0A21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EEE5C-2279-416E-88D7-F17D7B50B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9226"/>
            <a:ext cx="10639425" cy="4757738"/>
          </a:xfrm>
        </p:spPr>
        <p:txBody>
          <a:bodyPr/>
          <a:lstStyle/>
          <a:p>
            <a:r>
              <a:rPr lang="en-US" dirty="0"/>
              <a:t>Personal choice as to how much editing you are comfortable with</a:t>
            </a:r>
          </a:p>
          <a:p>
            <a:r>
              <a:rPr lang="en-US" dirty="0"/>
              <a:t>With raw files, there is no ‘real’ exposure recipe</a:t>
            </a:r>
          </a:p>
          <a:p>
            <a:r>
              <a:rPr lang="en-US" dirty="0"/>
              <a:t>Some are willing to only do cropping and exposure</a:t>
            </a:r>
          </a:p>
          <a:p>
            <a:r>
              <a:rPr lang="en-US" dirty="0"/>
              <a:t>Some will remove distractions</a:t>
            </a:r>
          </a:p>
          <a:p>
            <a:r>
              <a:rPr lang="en-US" dirty="0"/>
              <a:t>Some replace skies, combine images, or get really unrealistic or artistic</a:t>
            </a:r>
          </a:p>
          <a:p>
            <a:r>
              <a:rPr lang="en-US" dirty="0"/>
              <a:t>Your threshold doesn’t need to be fixed for all images</a:t>
            </a:r>
          </a:p>
          <a:p>
            <a:r>
              <a:rPr lang="en-US" dirty="0"/>
              <a:t>Artist Spotlight examples</a:t>
            </a:r>
          </a:p>
          <a:p>
            <a:pPr lvl="1"/>
            <a:r>
              <a:rPr lang="en-US" dirty="0"/>
              <a:t>Both have a journalism background, and try to get the image ‘right’ in camera</a:t>
            </a:r>
          </a:p>
          <a:p>
            <a:pPr lvl="1"/>
            <a:r>
              <a:rPr lang="en-US" dirty="0"/>
              <a:t>Tom Bol: Will remove distractions, but doesn’t swap out skies or backgrounds</a:t>
            </a:r>
          </a:p>
          <a:p>
            <a:pPr lvl="1"/>
            <a:r>
              <a:rPr lang="en-US" dirty="0"/>
              <a:t>Billie Weiss: Cropping and exposure only; needs to </a:t>
            </a:r>
            <a:r>
              <a:rPr lang="en-US"/>
              <a:t>reflect reality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109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D9BA8-6CCF-4748-B95A-9F6099D75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dirty="0"/>
              <a:t>Example 1:</a:t>
            </a:r>
            <a:br>
              <a:rPr lang="en-US" dirty="0"/>
            </a:br>
            <a:r>
              <a:rPr lang="en-US" dirty="0"/>
              <a:t>Exposure, contrast, distractions, vignette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close up of a red rose&#10;&#10;Description automatically generated">
            <a:extLst>
              <a:ext uri="{FF2B5EF4-FFF2-40B4-BE49-F238E27FC236}">
                <a16:creationId xmlns:a16="http://schemas.microsoft.com/office/drawing/2014/main" id="{608ACEC9-F40B-4CA4-8264-2F395091E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48" y="1613695"/>
            <a:ext cx="3508177" cy="4677570"/>
          </a:xfrm>
        </p:spPr>
      </p:pic>
      <p:pic>
        <p:nvPicPr>
          <p:cNvPr id="7" name="Picture 6" descr="A close up of a red rose&#10;&#10;Description automatically generated with medium confidence">
            <a:extLst>
              <a:ext uri="{FF2B5EF4-FFF2-40B4-BE49-F238E27FC236}">
                <a16:creationId xmlns:a16="http://schemas.microsoft.com/office/drawing/2014/main" id="{F8D5048C-0DB9-4EA3-AA9D-DE5EF17F7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8803" y="2198391"/>
            <a:ext cx="4677567" cy="35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18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26029-02DF-4F2B-BE55-65F6B0CDE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78025"/>
          </a:xfrm>
        </p:spPr>
        <p:txBody>
          <a:bodyPr anchor="t"/>
          <a:lstStyle/>
          <a:p>
            <a:r>
              <a:rPr lang="en-US" dirty="0"/>
              <a:t>Example 2</a:t>
            </a:r>
            <a:br>
              <a:rPr lang="en-US" dirty="0"/>
            </a:br>
            <a:r>
              <a:rPr lang="en-US" dirty="0"/>
              <a:t>Exposure, contrast, removed threads, sharpness, distractions, replaced background</a:t>
            </a:r>
          </a:p>
        </p:txBody>
      </p:sp>
      <p:pic>
        <p:nvPicPr>
          <p:cNvPr id="5" name="Content Placeholder 4" descr="A picture containing brass, music, indoor, blue&#10;&#10;Description automatically generated">
            <a:extLst>
              <a:ext uri="{FF2B5EF4-FFF2-40B4-BE49-F238E27FC236}">
                <a16:creationId xmlns:a16="http://schemas.microsoft.com/office/drawing/2014/main" id="{D31A09EF-6166-4149-BC73-4A747F82D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86024"/>
            <a:ext cx="5194297" cy="3895725"/>
          </a:xfrm>
        </p:spPr>
      </p:pic>
      <p:pic>
        <p:nvPicPr>
          <p:cNvPr id="7" name="Picture 6" descr="A picture containing brass, music&#10;&#10;Description automatically generated">
            <a:extLst>
              <a:ext uri="{FF2B5EF4-FFF2-40B4-BE49-F238E27FC236}">
                <a16:creationId xmlns:a16="http://schemas.microsoft.com/office/drawing/2014/main" id="{FEA35C5A-AC1D-47CA-861D-5CC80DE94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0" y="2486023"/>
            <a:ext cx="519430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48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FE0B-2176-4D5C-87EB-90EA80AC7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3:</a:t>
            </a:r>
            <a:br>
              <a:rPr lang="en-US" dirty="0"/>
            </a:br>
            <a:r>
              <a:rPr lang="en-US" dirty="0"/>
              <a:t>Over the top in my book…</a:t>
            </a:r>
          </a:p>
        </p:txBody>
      </p:sp>
      <p:pic>
        <p:nvPicPr>
          <p:cNvPr id="5" name="Content Placeholder 4" descr="A close-up of a candy bar&#10;&#10;Description automatically generated with low confidence">
            <a:extLst>
              <a:ext uri="{FF2B5EF4-FFF2-40B4-BE49-F238E27FC236}">
                <a16:creationId xmlns:a16="http://schemas.microsoft.com/office/drawing/2014/main" id="{A63F478C-059F-4214-8EA0-DD198E3D6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75002" y="1043852"/>
            <a:ext cx="4241996" cy="5878569"/>
          </a:xfrm>
        </p:spPr>
      </p:pic>
    </p:spTree>
    <p:extLst>
      <p:ext uri="{BB962C8B-B14F-4D97-AF65-F5344CB8AC3E}">
        <p14:creationId xmlns:p14="http://schemas.microsoft.com/office/powerpoint/2010/main" val="1811529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F2BFD-6090-4FAC-AD4A-96FB8DDA7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Photoshop Elements (PSE)?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5C328-B36E-4BEC-9442-706A7706B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en-US" dirty="0"/>
              <a:t>More approachable than “full Photoshop” Creative Cloud</a:t>
            </a:r>
          </a:p>
          <a:p>
            <a:pPr lvl="1"/>
            <a:r>
              <a:rPr lang="en-US" dirty="0"/>
              <a:t>Offers about 90% of the tools in CC that you will probably use</a:t>
            </a:r>
          </a:p>
          <a:p>
            <a:pPr lvl="1"/>
            <a:r>
              <a:rPr lang="en-US" dirty="0"/>
              <a:t>Learn the basic tools, then </a:t>
            </a:r>
            <a:r>
              <a:rPr lang="en-US" i="1" dirty="0"/>
              <a:t>maybe</a:t>
            </a:r>
            <a:r>
              <a:rPr lang="en-US" dirty="0"/>
              <a:t> move to CC if you need the full tool set</a:t>
            </a:r>
          </a:p>
          <a:p>
            <a:r>
              <a:rPr lang="en-US" dirty="0"/>
              <a:t>More editing tools than Lightroom</a:t>
            </a:r>
          </a:p>
          <a:p>
            <a:pPr lvl="1"/>
            <a:r>
              <a:rPr lang="en-US" dirty="0"/>
              <a:t>Lightroom is designed first as an organizer, with some editing tools</a:t>
            </a:r>
          </a:p>
          <a:p>
            <a:pPr lvl="1"/>
            <a:r>
              <a:rPr lang="en-US" dirty="0"/>
              <a:t>Layers is an important tool for some edits, for example</a:t>
            </a:r>
          </a:p>
          <a:p>
            <a:r>
              <a:rPr lang="en-US" dirty="0"/>
              <a:t>PSE has pre-packaged quick and guided edits for beginners</a:t>
            </a:r>
          </a:p>
          <a:p>
            <a:r>
              <a:rPr lang="en-US" dirty="0"/>
              <a:t>It’s cheap – sort of</a:t>
            </a:r>
          </a:p>
          <a:p>
            <a:pPr lvl="1"/>
            <a:r>
              <a:rPr lang="en-US" dirty="0"/>
              <a:t>Buy it once, use it for years</a:t>
            </a:r>
          </a:p>
          <a:p>
            <a:pPr lvl="1"/>
            <a:r>
              <a:rPr lang="en-US" dirty="0"/>
              <a:t>CC &amp; LR are $10 per month; PSE 2022 is $100</a:t>
            </a:r>
          </a:p>
        </p:txBody>
      </p:sp>
    </p:spTree>
    <p:extLst>
      <p:ext uri="{BB962C8B-B14F-4D97-AF65-F5344CB8AC3E}">
        <p14:creationId xmlns:p14="http://schemas.microsoft.com/office/powerpoint/2010/main" val="1325928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282D2-5213-4E48-99C5-E6755B589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Import Your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078B1-4C16-4C72-8CBC-C4570E183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PSE has a reduced version of Adobe Camera Raw (ACR)</a:t>
            </a:r>
          </a:p>
          <a:p>
            <a:pPr lvl="1"/>
            <a:r>
              <a:rPr lang="en-US" dirty="0"/>
              <a:t>This is the place to make GLOBAL adjustments</a:t>
            </a:r>
          </a:p>
          <a:p>
            <a:pPr lvl="1"/>
            <a:r>
              <a:rPr lang="en-US" dirty="0"/>
              <a:t>Exposure: Brightness, Contrast, and Color</a:t>
            </a:r>
          </a:p>
          <a:p>
            <a:pPr lvl="1"/>
            <a:r>
              <a:rPr lang="en-US" dirty="0"/>
              <a:t>Detail: Sharpness and Noise reduction</a:t>
            </a:r>
          </a:p>
          <a:p>
            <a:r>
              <a:rPr lang="en-US" dirty="0"/>
              <a:t>Raw files will open in ACR automatically</a:t>
            </a:r>
          </a:p>
          <a:p>
            <a:pPr lvl="1"/>
            <a:r>
              <a:rPr lang="en-US" dirty="0"/>
              <a:t>Defaults to your pre-set camera ‘recipe’ for that camera</a:t>
            </a:r>
          </a:p>
          <a:p>
            <a:pPr lvl="1"/>
            <a:r>
              <a:rPr lang="en-US" dirty="0"/>
              <a:t>Develop your preferences, then save the Camera Raw Defaults</a:t>
            </a:r>
          </a:p>
          <a:p>
            <a:pPr lvl="1"/>
            <a:r>
              <a:rPr lang="en-US" dirty="0"/>
              <a:t>Saves LOADS of time</a:t>
            </a:r>
          </a:p>
          <a:p>
            <a:r>
              <a:rPr lang="en-US" dirty="0"/>
              <a:t>For JPEG files, use the “Open in Camera Raw” option</a:t>
            </a:r>
          </a:p>
          <a:p>
            <a:pPr lvl="1"/>
            <a:r>
              <a:rPr lang="en-US" dirty="0"/>
              <a:t>Starts from all zeroes, and needs to be adjusted each time</a:t>
            </a:r>
          </a:p>
        </p:txBody>
      </p:sp>
    </p:spTree>
    <p:extLst>
      <p:ext uri="{BB962C8B-B14F-4D97-AF65-F5344CB8AC3E}">
        <p14:creationId xmlns:p14="http://schemas.microsoft.com/office/powerpoint/2010/main" val="433120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05A92-4433-487F-B493-AADCB1266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5950"/>
          </a:xfrm>
        </p:spPr>
        <p:txBody>
          <a:bodyPr>
            <a:normAutofit fontScale="90000"/>
          </a:bodyPr>
          <a:lstStyle/>
          <a:p>
            <a:r>
              <a:rPr lang="en-US" dirty="0"/>
              <a:t>Camera Raw – Basic/ Exposure Adjustments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E700A2-267A-489C-B735-E193EF69E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9438" y="1394600"/>
            <a:ext cx="6514512" cy="4823895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2350AC-379D-478F-A940-FBF5E19E50B1}"/>
              </a:ext>
            </a:extLst>
          </p:cNvPr>
          <p:cNvCxnSpPr>
            <a:cxnSpLocks/>
          </p:cNvCxnSpPr>
          <p:nvPr/>
        </p:nvCxnSpPr>
        <p:spPr>
          <a:xfrm flipH="1">
            <a:off x="3006039" y="1263206"/>
            <a:ext cx="385839" cy="3846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F34ACFB-C479-4146-BC5B-B1CEA22F8E5A}"/>
              </a:ext>
            </a:extLst>
          </p:cNvPr>
          <p:cNvSpPr txBox="1"/>
          <p:nvPr/>
        </p:nvSpPr>
        <p:spPr>
          <a:xfrm>
            <a:off x="3191340" y="930549"/>
            <a:ext cx="628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A16A8D0-3582-4F92-851B-5543B7F29055}"/>
              </a:ext>
            </a:extLst>
          </p:cNvPr>
          <p:cNvCxnSpPr>
            <a:cxnSpLocks/>
          </p:cNvCxnSpPr>
          <p:nvPr/>
        </p:nvCxnSpPr>
        <p:spPr>
          <a:xfrm flipH="1">
            <a:off x="3212252" y="1140479"/>
            <a:ext cx="1025181" cy="5584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71BE32-292A-4B14-951E-7BD99A418F64}"/>
              </a:ext>
            </a:extLst>
          </p:cNvPr>
          <p:cNvCxnSpPr>
            <a:cxnSpLocks/>
          </p:cNvCxnSpPr>
          <p:nvPr/>
        </p:nvCxnSpPr>
        <p:spPr>
          <a:xfrm>
            <a:off x="1632921" y="5296584"/>
            <a:ext cx="963256" cy="4953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103EAA-C723-4319-894C-8CE3728D2BEF}"/>
              </a:ext>
            </a:extLst>
          </p:cNvPr>
          <p:cNvCxnSpPr>
            <a:cxnSpLocks/>
          </p:cNvCxnSpPr>
          <p:nvPr/>
        </p:nvCxnSpPr>
        <p:spPr>
          <a:xfrm flipV="1">
            <a:off x="1399059" y="1739450"/>
            <a:ext cx="1050032" cy="2549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C5C188-45D9-4FC1-BB0D-DFED21AD5E2F}"/>
              </a:ext>
            </a:extLst>
          </p:cNvPr>
          <p:cNvCxnSpPr>
            <a:cxnSpLocks/>
          </p:cNvCxnSpPr>
          <p:nvPr/>
        </p:nvCxnSpPr>
        <p:spPr>
          <a:xfrm>
            <a:off x="2132834" y="1263206"/>
            <a:ext cx="632514" cy="4356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71F7058-682E-4754-A263-4D7070887A36}"/>
              </a:ext>
            </a:extLst>
          </p:cNvPr>
          <p:cNvSpPr txBox="1"/>
          <p:nvPr/>
        </p:nvSpPr>
        <p:spPr>
          <a:xfrm>
            <a:off x="4218744" y="927804"/>
            <a:ext cx="139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Leveling Tool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F2D6E6-8CDB-4E2B-96BA-A16B670AD387}"/>
              </a:ext>
            </a:extLst>
          </p:cNvPr>
          <p:cNvSpPr txBox="1"/>
          <p:nvPr/>
        </p:nvSpPr>
        <p:spPr>
          <a:xfrm>
            <a:off x="1119902" y="956594"/>
            <a:ext cx="1541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White Balance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FE694A-4D83-4D9C-B68D-F8AB8BA3665B}"/>
              </a:ext>
            </a:extLst>
          </p:cNvPr>
          <p:cNvSpPr txBox="1"/>
          <p:nvPr/>
        </p:nvSpPr>
        <p:spPr>
          <a:xfrm>
            <a:off x="819268" y="1689694"/>
            <a:ext cx="783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Hand Tool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002EC2-1138-409C-8BFB-A2DACC40598A}"/>
              </a:ext>
            </a:extLst>
          </p:cNvPr>
          <p:cNvSpPr txBox="1"/>
          <p:nvPr/>
        </p:nvSpPr>
        <p:spPr>
          <a:xfrm>
            <a:off x="819268" y="4954369"/>
            <a:ext cx="154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Magnification Select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80DE989-7830-4273-8B6F-AC262CC893E0}"/>
              </a:ext>
            </a:extLst>
          </p:cNvPr>
          <p:cNvCxnSpPr>
            <a:cxnSpLocks/>
          </p:cNvCxnSpPr>
          <p:nvPr/>
        </p:nvCxnSpPr>
        <p:spPr>
          <a:xfrm>
            <a:off x="6950547" y="1325926"/>
            <a:ext cx="0" cy="3266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A3648E4-609F-4C5D-815A-D2F946AD9FC8}"/>
              </a:ext>
            </a:extLst>
          </p:cNvPr>
          <p:cNvCxnSpPr>
            <a:cxnSpLocks/>
          </p:cNvCxnSpPr>
          <p:nvPr/>
        </p:nvCxnSpPr>
        <p:spPr>
          <a:xfrm flipH="1">
            <a:off x="7368017" y="1278568"/>
            <a:ext cx="1851718" cy="13313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CA4B3FA-E097-4AD5-9EAF-7911F41C57E2}"/>
              </a:ext>
            </a:extLst>
          </p:cNvPr>
          <p:cNvSpPr txBox="1"/>
          <p:nvPr/>
        </p:nvSpPr>
        <p:spPr>
          <a:xfrm>
            <a:off x="8579285" y="935887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Sharpness and Noise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01A8AE-E734-4E99-A376-8F67604B7D64}"/>
              </a:ext>
            </a:extLst>
          </p:cNvPr>
          <p:cNvSpPr txBox="1"/>
          <p:nvPr/>
        </p:nvSpPr>
        <p:spPr>
          <a:xfrm>
            <a:off x="8705781" y="3881798"/>
            <a:ext cx="22511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Brightness</a:t>
            </a:r>
            <a:br>
              <a:rPr lang="en-US" dirty="0"/>
            </a:br>
            <a:r>
              <a:rPr lang="en-US" dirty="0"/>
              <a:t>Contrast</a:t>
            </a:r>
          </a:p>
          <a:p>
            <a:r>
              <a:rPr lang="en-US" dirty="0"/>
              <a:t>Highlight/Shadow</a:t>
            </a:r>
          </a:p>
          <a:p>
            <a:r>
              <a:rPr lang="en-US" dirty="0"/>
              <a:t>White and Black point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E2EB02-2509-4995-B714-00EC35D92F0A}"/>
              </a:ext>
            </a:extLst>
          </p:cNvPr>
          <p:cNvSpPr txBox="1"/>
          <p:nvPr/>
        </p:nvSpPr>
        <p:spPr>
          <a:xfrm>
            <a:off x="8725288" y="3417747"/>
            <a:ext cx="2686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White Balance Adjustment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4C38AF-A1D5-493A-923F-F9814ED5C709}"/>
              </a:ext>
            </a:extLst>
          </p:cNvPr>
          <p:cNvSpPr txBox="1"/>
          <p:nvPr/>
        </p:nvSpPr>
        <p:spPr>
          <a:xfrm>
            <a:off x="8705269" y="5210100"/>
            <a:ext cx="1365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Refinements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940DFA8-033B-4487-B9D6-B873088DFA37}"/>
              </a:ext>
            </a:extLst>
          </p:cNvPr>
          <p:cNvSpPr txBox="1"/>
          <p:nvPr/>
        </p:nvSpPr>
        <p:spPr>
          <a:xfrm>
            <a:off x="6413608" y="954440"/>
            <a:ext cx="120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Screen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A489B69-7198-4946-A903-36B74742AEEC}"/>
              </a:ext>
            </a:extLst>
          </p:cNvPr>
          <p:cNvSpPr/>
          <p:nvPr/>
        </p:nvSpPr>
        <p:spPr>
          <a:xfrm>
            <a:off x="6975669" y="5029751"/>
            <a:ext cx="1688103" cy="73003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1A46692-434D-44D4-8EAC-0923818866D1}"/>
              </a:ext>
            </a:extLst>
          </p:cNvPr>
          <p:cNvSpPr/>
          <p:nvPr/>
        </p:nvSpPr>
        <p:spPr>
          <a:xfrm>
            <a:off x="6975669" y="3952383"/>
            <a:ext cx="1688103" cy="107736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6AE2BEE-1D5C-4BAC-AA21-95182827766E}"/>
              </a:ext>
            </a:extLst>
          </p:cNvPr>
          <p:cNvSpPr/>
          <p:nvPr/>
        </p:nvSpPr>
        <p:spPr>
          <a:xfrm>
            <a:off x="7011814" y="3374107"/>
            <a:ext cx="1688103" cy="4835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1457076-1BBA-4278-B7C9-F437E95F433A}"/>
              </a:ext>
            </a:extLst>
          </p:cNvPr>
          <p:cNvSpPr txBox="1"/>
          <p:nvPr/>
        </p:nvSpPr>
        <p:spPr>
          <a:xfrm>
            <a:off x="9509555" y="3112073"/>
            <a:ext cx="37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AF4789E-8E58-4E38-AF97-D0F6B074D23F}"/>
              </a:ext>
            </a:extLst>
          </p:cNvPr>
          <p:cNvSpPr txBox="1"/>
          <p:nvPr/>
        </p:nvSpPr>
        <p:spPr>
          <a:xfrm>
            <a:off x="3398009" y="1092337"/>
            <a:ext cx="37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6178D51-2782-4965-A929-E1A5B94A10D7}"/>
              </a:ext>
            </a:extLst>
          </p:cNvPr>
          <p:cNvSpPr txBox="1"/>
          <p:nvPr/>
        </p:nvSpPr>
        <p:spPr>
          <a:xfrm>
            <a:off x="4725286" y="1103428"/>
            <a:ext cx="37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211B1F6-6BA8-47B9-A3FB-736B2822D5BA}"/>
              </a:ext>
            </a:extLst>
          </p:cNvPr>
          <p:cNvSpPr txBox="1"/>
          <p:nvPr/>
        </p:nvSpPr>
        <p:spPr>
          <a:xfrm>
            <a:off x="9842772" y="4092753"/>
            <a:ext cx="37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5EC360-E280-47EA-92A5-EF915D5B75ED}"/>
              </a:ext>
            </a:extLst>
          </p:cNvPr>
          <p:cNvSpPr txBox="1"/>
          <p:nvPr/>
        </p:nvSpPr>
        <p:spPr>
          <a:xfrm>
            <a:off x="9836685" y="3816929"/>
            <a:ext cx="37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A5755F7-BEAC-4DB9-B538-55092762E9DF}"/>
              </a:ext>
            </a:extLst>
          </p:cNvPr>
          <p:cNvSpPr txBox="1"/>
          <p:nvPr/>
        </p:nvSpPr>
        <p:spPr>
          <a:xfrm>
            <a:off x="9910981" y="5161348"/>
            <a:ext cx="37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348D613-6FA7-47C7-86D2-FEB7DE2410C0}"/>
              </a:ext>
            </a:extLst>
          </p:cNvPr>
          <p:cNvSpPr txBox="1"/>
          <p:nvPr/>
        </p:nvSpPr>
        <p:spPr>
          <a:xfrm>
            <a:off x="10809533" y="4644595"/>
            <a:ext cx="37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37C3381-50D9-4122-B05D-4FFD30FCF615}"/>
              </a:ext>
            </a:extLst>
          </p:cNvPr>
          <p:cNvCxnSpPr>
            <a:cxnSpLocks/>
            <a:stCxn id="64" idx="1"/>
          </p:cNvCxnSpPr>
          <p:nvPr/>
        </p:nvCxnSpPr>
        <p:spPr>
          <a:xfrm flipH="1" flipV="1">
            <a:off x="7086600" y="5857246"/>
            <a:ext cx="1699427" cy="3166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7A660DAA-A626-48C5-8D12-3B692B4A8A23}"/>
              </a:ext>
            </a:extLst>
          </p:cNvPr>
          <p:cNvSpPr txBox="1"/>
          <p:nvPr/>
        </p:nvSpPr>
        <p:spPr>
          <a:xfrm>
            <a:off x="8786027" y="5989279"/>
            <a:ext cx="139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Toggle Views</a:t>
            </a:r>
          </a:p>
        </p:txBody>
      </p:sp>
    </p:spTree>
    <p:extLst>
      <p:ext uri="{BB962C8B-B14F-4D97-AF65-F5344CB8AC3E}">
        <p14:creationId xmlns:p14="http://schemas.microsoft.com/office/powerpoint/2010/main" val="522629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9847</TotalTime>
  <Words>1138</Words>
  <Application>Microsoft Office PowerPoint</Application>
  <PresentationFormat>Widescreen</PresentationFormat>
  <Paragraphs>158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Basic Post Processing with Photoshop Elements Photo 102</vt:lpstr>
      <vt:lpstr>What is Post Processing?</vt:lpstr>
      <vt:lpstr>Ethics</vt:lpstr>
      <vt:lpstr>Example 1: Exposure, contrast, distractions, vignette </vt:lpstr>
      <vt:lpstr>Example 2 Exposure, contrast, removed threads, sharpness, distractions, replaced background</vt:lpstr>
      <vt:lpstr>Example 3: Over the top in my book…</vt:lpstr>
      <vt:lpstr>Why Photoshop Elements (PSE)?</vt:lpstr>
      <vt:lpstr>Step 1: Import Your Images</vt:lpstr>
      <vt:lpstr>Camera Raw – Basic/ Exposure Adjustments</vt:lpstr>
      <vt:lpstr>Camera Raw – Detail/ Sharpness and Noise Red.</vt:lpstr>
      <vt:lpstr>Quick Mode</vt:lpstr>
      <vt:lpstr>Guided Mode</vt:lpstr>
      <vt:lpstr>“Out of Bounds” Example</vt:lpstr>
      <vt:lpstr>Photomerge</vt:lpstr>
      <vt:lpstr>Expert Mode</vt:lpstr>
      <vt:lpstr>Most Useful Menus (for me, at least) slide 1</vt:lpstr>
      <vt:lpstr>Most Useful Menus (for me, at least) slide 2</vt:lpstr>
      <vt:lpstr>Most Useful Tools (for me, at least) </vt:lpstr>
      <vt:lpstr>Layers Panel</vt:lpstr>
      <vt:lpstr>Common Shortcuts That I Use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Post Processing with Photoshop Elements Photo 102</dc:title>
  <dc:creator>Scott Hull</dc:creator>
  <cp:lastModifiedBy>Scott Hull</cp:lastModifiedBy>
  <cp:revision>2</cp:revision>
  <cp:lastPrinted>2022-03-04T03:50:52Z</cp:lastPrinted>
  <dcterms:created xsi:type="dcterms:W3CDTF">2022-02-11T04:20:39Z</dcterms:created>
  <dcterms:modified xsi:type="dcterms:W3CDTF">2022-03-04T16:11:03Z</dcterms:modified>
</cp:coreProperties>
</file>