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4" r:id="rId9"/>
    <p:sldId id="262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6" autoAdjust="0"/>
    <p:restoredTop sz="94660"/>
  </p:normalViewPr>
  <p:slideViewPr>
    <p:cSldViewPr snapToGrid="0" snapToObjects="1">
      <p:cViewPr>
        <p:scale>
          <a:sx n="120" d="100"/>
          <a:sy n="120" d="100"/>
        </p:scale>
        <p:origin x="-296" y="9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21A70-333F-F547-AF44-7F6FD8E52D48}" type="datetimeFigureOut">
              <a:rPr lang="en-US" smtClean="0"/>
              <a:t>8/8/13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8C075B-7B59-FE40-9CFA-F58DECA60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641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Holiday Inn Express</a:t>
            </a:r>
          </a:p>
          <a:p>
            <a:r>
              <a:rPr lang="en-US" dirty="0" smtClean="0"/>
              <a:t>Photoshop</a:t>
            </a:r>
            <a:r>
              <a:rPr lang="en-US" baseline="0" dirty="0" smtClean="0"/>
              <a:t> &amp; Portrait Professional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C075B-7B59-FE40-9CFA-F58DECA602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559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Using masks makes things infinitely</a:t>
            </a:r>
            <a:r>
              <a:rPr lang="en-US" baseline="0" dirty="0" smtClean="0"/>
              <a:t> adjustable. Softening/blurring removes wrinkles, freckles, blemishes, shine, goose bumps, stray hairs…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C075B-7B59-FE40-9CFA-F58DECA602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174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7094"/>
            <a:ext cx="7772400" cy="1470025"/>
          </a:xfrm>
        </p:spPr>
        <p:txBody>
          <a:bodyPr anchor="b" anchorCtr="0"/>
          <a:lstStyle>
            <a:lvl1pPr>
              <a:defRPr sz="54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1" y="3810000"/>
            <a:ext cx="7770812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8/8/13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CoverGlyp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025" y="3048000"/>
            <a:ext cx="1123950" cy="77152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738282"/>
            <a:ext cx="7770813" cy="1048870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0" y="457200"/>
            <a:ext cx="4572000" cy="3173506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181600"/>
            <a:ext cx="7770813" cy="6858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8/8/13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4890247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286000" indent="-457200">
              <a:defRPr/>
            </a:lvl6pPr>
            <a:lvl7pPr marL="2286000" indent="-457200">
              <a:defRPr/>
            </a:lvl7pPr>
            <a:lvl8pPr marL="2286000" indent="-457200">
              <a:defRPr/>
            </a:lvl8pPr>
            <a:lvl9pPr marL="2286000" indent="-45720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8/8/13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7882"/>
            <a:ext cx="1524000" cy="53250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7882"/>
            <a:ext cx="5889812" cy="5325036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8/8/13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052928" y="3115195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8/8/13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26440"/>
            <a:ext cx="7770813" cy="1472184"/>
          </a:xfrm>
        </p:spPr>
        <p:txBody>
          <a:bodyPr anchor="b" anchorCtr="0"/>
          <a:lstStyle>
            <a:lvl1pPr algn="ctr">
              <a:defRPr sz="54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813048"/>
            <a:ext cx="7770813" cy="1755648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8/8/13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Glyph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3174066"/>
            <a:ext cx="1066800" cy="5905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8/8/13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27238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027238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8/8/13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8/8/13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8/8/13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6" y="914400"/>
            <a:ext cx="3657600" cy="1162050"/>
          </a:xfrm>
        </p:spPr>
        <p:txBody>
          <a:bodyPr anchor="b"/>
          <a:lstStyle>
            <a:lvl1pPr algn="ctr">
              <a:defRPr sz="3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6118" y="457199"/>
            <a:ext cx="3657600" cy="5410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290763" indent="-461963">
              <a:tabLst/>
              <a:defRPr sz="2000"/>
            </a:lvl6pPr>
            <a:lvl7pPr marL="2290763" indent="-461963">
              <a:tabLst/>
              <a:defRPr sz="2000"/>
            </a:lvl7pPr>
            <a:lvl8pPr marL="2290763" indent="-461963">
              <a:tabLst/>
              <a:defRPr sz="2000"/>
            </a:lvl8pPr>
            <a:lvl9pPr marL="2290763" indent="-461963">
              <a:tabLst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6" y="2590799"/>
            <a:ext cx="3657600" cy="2895601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8/8/13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4746" y="2286000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013" y="914400"/>
            <a:ext cx="3657600" cy="1161288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58906" y="457200"/>
            <a:ext cx="3657600" cy="5413248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013" y="2587752"/>
            <a:ext cx="3657600" cy="2898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8/8/13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4853" y="2286000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89115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7236"/>
            <a:ext cx="7770813" cy="1371600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9800"/>
            <a:ext cx="7770813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289115"/>
            <a:ext cx="23756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8F24D-EB19-4AE0-B015-2BEA6D5224F2}" type="datetimeFigureOut">
              <a:rPr lang="en-US" smtClean="0"/>
              <a:t>8/8/13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9624" y="6289115"/>
            <a:ext cx="31555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2"/>
          </a:solidFill>
          <a:effectLst>
            <a:outerShdw blurRad="38100" dist="12700" algn="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Clr>
          <a:schemeClr val="accent3"/>
        </a:buClr>
        <a:buFont typeface="Wingdings" pitchFamily="2" charset="2"/>
        <a:buChar char="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ct val="200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ct val="200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smtClean="0"/>
              <a:t>Portrait Photo Retouching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dirty="0" smtClean="0"/>
              <a:t>2 Methods</a:t>
            </a:r>
          </a:p>
          <a:p>
            <a:endParaRPr lang="en-US" dirty="0" smtClean="0"/>
          </a:p>
          <a:p>
            <a:r>
              <a:rPr lang="en-US" dirty="0" smtClean="0"/>
              <a:t>Karen Smale</a:t>
            </a:r>
          </a:p>
          <a:p>
            <a:r>
              <a:rPr lang="en-US" dirty="0" smtClean="0"/>
              <a:t>GSFC Photo Club</a:t>
            </a:r>
          </a:p>
          <a:p>
            <a:r>
              <a:rPr lang="en-US" dirty="0" smtClean="0"/>
              <a:t>Aug 14,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256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8669" y="1976733"/>
            <a:ext cx="2400300" cy="2032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1884" y="1981200"/>
            <a:ext cx="2413000" cy="2032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9513" y="1981200"/>
            <a:ext cx="1841500" cy="2540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126" y="1981200"/>
            <a:ext cx="1866900" cy="254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</a:t>
            </a:r>
            <a:r>
              <a:rPr lang="en-US" dirty="0" err="1" smtClean="0"/>
              <a:t>Befores</a:t>
            </a:r>
            <a:r>
              <a:rPr lang="en-US" dirty="0" smtClean="0"/>
              <a:t> &amp; </a:t>
            </a:r>
            <a:r>
              <a:rPr lang="en-US" dirty="0" err="1" smtClean="0"/>
              <a:t>Afters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0278" y="4373899"/>
            <a:ext cx="1689100" cy="22098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80096" y="4500034"/>
            <a:ext cx="1689100" cy="2095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4953" y="4151868"/>
            <a:ext cx="377482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Portrait Professional &amp; Photoshop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30735" y="4151868"/>
            <a:ext cx="1765300" cy="25654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53734" y="4158230"/>
            <a:ext cx="1765300" cy="25527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867237" y="3910488"/>
            <a:ext cx="126346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Photoshop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859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and more…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916" y="2465200"/>
            <a:ext cx="2019300" cy="3124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2465200"/>
            <a:ext cx="2032000" cy="3124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9871" y="2751666"/>
            <a:ext cx="2171700" cy="2844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7050" y="2751666"/>
            <a:ext cx="2171700" cy="28321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96668" y="5498584"/>
            <a:ext cx="221249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Portrait Professional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969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&amp; After (&amp; After)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90600" y="5816600"/>
            <a:ext cx="787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Original                                   Photoshop                          Portrait Professional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0" y="2074559"/>
            <a:ext cx="2752211" cy="35687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2300" y="2082786"/>
            <a:ext cx="2806700" cy="35687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2719" y="2070100"/>
            <a:ext cx="2819400" cy="356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789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Photoshop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Fix major problems first (cropping, white balance, exposure, </a:t>
            </a:r>
            <a:r>
              <a:rPr lang="en-US" dirty="0"/>
              <a:t>major skin </a:t>
            </a:r>
            <a:r>
              <a:rPr lang="en-US" dirty="0" smtClean="0"/>
              <a:t>blemishes)</a:t>
            </a:r>
          </a:p>
          <a:p>
            <a:r>
              <a:rPr lang="en-US" dirty="0" smtClean="0"/>
              <a:t>Smooth skin </a:t>
            </a:r>
          </a:p>
          <a:p>
            <a:pPr lvl="1"/>
            <a:r>
              <a:rPr lang="en-US" dirty="0" smtClean="0"/>
              <a:t>Copy original layer, blur (radius~14; threshold~24)</a:t>
            </a:r>
          </a:p>
          <a:p>
            <a:pPr lvl="1"/>
            <a:r>
              <a:rPr lang="en-US" dirty="0" smtClean="0"/>
              <a:t>Create layer mask (fill with black) and paint with white at ~40% where you want the blur to come through (soften wrinkles, blemishes, shine) – not eyes or edges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620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Photoshop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Enhance the Eyes</a:t>
            </a:r>
          </a:p>
          <a:p>
            <a:pPr lvl="1"/>
            <a:r>
              <a:rPr lang="en-US" dirty="0" smtClean="0"/>
              <a:t>Increase color saturation </a:t>
            </a:r>
          </a:p>
          <a:p>
            <a:pPr lvl="2"/>
            <a:r>
              <a:rPr lang="en-US" dirty="0" smtClean="0"/>
              <a:t>adjustment layer (hue/saturation) &amp; increase saturation, fill mask with black and paint eyes with ~50% white</a:t>
            </a:r>
          </a:p>
          <a:p>
            <a:pPr lvl="1"/>
            <a:r>
              <a:rPr lang="en-US" dirty="0" smtClean="0"/>
              <a:t>Darken pupil, add catch light and exit point for that light on the opposite side </a:t>
            </a:r>
          </a:p>
          <a:p>
            <a:pPr lvl="2"/>
            <a:r>
              <a:rPr lang="en-US" dirty="0" smtClean="0"/>
              <a:t>new layer, fill 50% grey and select “overlay” blending mode </a:t>
            </a:r>
          </a:p>
          <a:p>
            <a:pPr lvl="2"/>
            <a:r>
              <a:rPr lang="en-US" dirty="0" smtClean="0"/>
              <a:t>paint with black to make darker, paint with white to make things lighter</a:t>
            </a:r>
          </a:p>
          <a:p>
            <a:pPr lvl="1"/>
            <a:r>
              <a:rPr lang="en-US" dirty="0" smtClean="0"/>
              <a:t>Clear red veins from white of eyes – </a:t>
            </a:r>
            <a:r>
              <a:rPr lang="en-US" dirty="0" err="1" smtClean="0"/>
              <a:t>desaturate</a:t>
            </a:r>
            <a:r>
              <a:rPr lang="en-US" dirty="0" smtClean="0"/>
              <a:t>, don’t whiten!</a:t>
            </a:r>
          </a:p>
        </p:txBody>
      </p:sp>
    </p:spTree>
    <p:extLst>
      <p:ext uri="{BB962C8B-B14F-4D97-AF65-F5344CB8AC3E}">
        <p14:creationId xmlns:p14="http://schemas.microsoft.com/office/powerpoint/2010/main" val="683569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Photoshop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Draw the viewer’s eye into the subject</a:t>
            </a:r>
          </a:p>
          <a:p>
            <a:pPr lvl="1"/>
            <a:r>
              <a:rPr lang="en-US" dirty="0" smtClean="0"/>
              <a:t>Vignette: new layer 50% grey in overlay blending mode, paint with big black brush in the corners/background </a:t>
            </a:r>
          </a:p>
          <a:p>
            <a:pPr lvl="2"/>
            <a:r>
              <a:rPr lang="en-US" dirty="0" smtClean="0"/>
              <a:t>OR adjustment layer (levels) and paint person back in</a:t>
            </a:r>
          </a:p>
          <a:p>
            <a:pPr lvl="1"/>
            <a:r>
              <a:rPr lang="en-US" dirty="0" smtClean="0"/>
              <a:t>Blur background: Same process as blurring skin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13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Photoshop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4332" y="2000250"/>
            <a:ext cx="4988662" cy="390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871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Portrait Professional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Load image, select male/female &amp; child/adult</a:t>
            </a:r>
          </a:p>
          <a:p>
            <a:pPr lvl="1"/>
            <a:r>
              <a:rPr lang="en-US" dirty="0" smtClean="0"/>
              <a:t>Basic changes are made based on the above selection</a:t>
            </a:r>
          </a:p>
          <a:p>
            <a:pPr lvl="1"/>
            <a:r>
              <a:rPr lang="en-US" dirty="0" smtClean="0"/>
              <a:t>Further refinements to face/mouth/nose/eye shape, eye color, lighting, skin smoothing, </a:t>
            </a:r>
            <a:r>
              <a:rPr lang="en-US" dirty="0"/>
              <a:t>hair</a:t>
            </a:r>
            <a:r>
              <a:rPr lang="en-US" dirty="0" smtClean="0"/>
              <a:t>, etc. as sliders</a:t>
            </a:r>
          </a:p>
          <a:p>
            <a:pPr lvl="1"/>
            <a:r>
              <a:rPr lang="en-US" dirty="0" smtClean="0"/>
              <a:t>Brush to remove blemishes / smooth skin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71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 Portrait Professional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930" y="1895202"/>
            <a:ext cx="7317317" cy="460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288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 &amp; Cons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Photoshop </a:t>
            </a:r>
          </a:p>
          <a:p>
            <a:pPr lvl="1"/>
            <a:r>
              <a:rPr lang="en-US" dirty="0" smtClean="0"/>
              <a:t>Pros: extreme fine-tuning, total control, total photo adjustments (background mods, </a:t>
            </a:r>
            <a:r>
              <a:rPr lang="en-US" dirty="0" err="1" smtClean="0"/>
              <a:t>vignetting</a:t>
            </a:r>
            <a:r>
              <a:rPr lang="en-US" dirty="0" smtClean="0"/>
              <a:t>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Cons: time consuming, huge learning curve, much harder to do shaping changes</a:t>
            </a:r>
          </a:p>
          <a:p>
            <a:r>
              <a:rPr lang="en-US" dirty="0" smtClean="0"/>
              <a:t>Portrait Professional</a:t>
            </a:r>
          </a:p>
          <a:p>
            <a:pPr lvl="1"/>
            <a:r>
              <a:rPr lang="en-US" dirty="0" smtClean="0"/>
              <a:t>Pros: very quick results, can make non-model material look great without effort</a:t>
            </a:r>
          </a:p>
          <a:p>
            <a:pPr lvl="1"/>
            <a:r>
              <a:rPr lang="en-US" dirty="0" smtClean="0"/>
              <a:t>Cons: adjusts face, not much else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016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Folio">
  <a:themeElements>
    <a:clrScheme name="Folio">
      <a:dk1>
        <a:sysClr val="windowText" lastClr="000000"/>
      </a:dk1>
      <a:lt1>
        <a:sysClr val="window" lastClr="FFFFFF"/>
      </a:lt1>
      <a:dk2>
        <a:srgbClr val="2D2F2B"/>
      </a:dk2>
      <a:lt2>
        <a:srgbClr val="DEDED7"/>
      </a:lt2>
      <a:accent1>
        <a:srgbClr val="294171"/>
      </a:accent1>
      <a:accent2>
        <a:srgbClr val="748CBC"/>
      </a:accent2>
      <a:accent3>
        <a:srgbClr val="8E887C"/>
      </a:accent3>
      <a:accent4>
        <a:srgbClr val="834736"/>
      </a:accent4>
      <a:accent5>
        <a:srgbClr val="5A1705"/>
      </a:accent5>
      <a:accent6>
        <a:srgbClr val="A0A16A"/>
      </a:accent6>
      <a:hlink>
        <a:srgbClr val="74B6BC"/>
      </a:hlink>
      <a:folHlink>
        <a:srgbClr val="7F95A4"/>
      </a:folHlink>
    </a:clrScheme>
    <a:fontScheme name="Folio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Foli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20000"/>
              </a:schemeClr>
              <a:schemeClr val="phClr">
                <a:tint val="70000"/>
                <a:satMod val="300000"/>
                <a:lumMod val="110000"/>
              </a:schemeClr>
            </a:duotone>
          </a:blip>
          <a:tile tx="0" ty="0" sx="50000" sy="50000" flip="none" algn="tl"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8100" dist="25400" dir="54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st="25400">
              <a:srgbClr val="000000">
                <a:alpha val="50000"/>
              </a:srgbClr>
            </a:inn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3000"/>
                <a:lumMod val="10000"/>
              </a:schemeClr>
              <a:schemeClr val="phClr">
                <a:tint val="91000"/>
                <a:satMod val="500000"/>
                <a:lumMod val="125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Folio.thmx</Template>
  <TotalTime>8148</TotalTime>
  <Words>412</Words>
  <Application>Microsoft Macintosh PowerPoint</Application>
  <PresentationFormat>On-screen Show (4:3)</PresentationFormat>
  <Paragraphs>50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Folio</vt:lpstr>
      <vt:lpstr>Portrait Photo Retouching</vt:lpstr>
      <vt:lpstr>Before &amp; After (&amp; After)</vt:lpstr>
      <vt:lpstr>Photoshop</vt:lpstr>
      <vt:lpstr>Photoshop (cont’d)</vt:lpstr>
      <vt:lpstr>Photoshop (cont’d)</vt:lpstr>
      <vt:lpstr>Demo Photoshop</vt:lpstr>
      <vt:lpstr>Portrait Professional</vt:lpstr>
      <vt:lpstr>Demo Portrait Professional</vt:lpstr>
      <vt:lpstr>Pros &amp; Cons</vt:lpstr>
      <vt:lpstr>More Befores &amp; Afters</vt:lpstr>
      <vt:lpstr>More and more…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Portrait Photo Retouching</dc:title>
  <dc:creator>Karen Smale</dc:creator>
  <cp:lastModifiedBy>Karen Smale</cp:lastModifiedBy>
  <cp:revision>29</cp:revision>
  <dcterms:created xsi:type="dcterms:W3CDTF">2013-08-09T02:03:47Z</dcterms:created>
  <dcterms:modified xsi:type="dcterms:W3CDTF">2013-08-14T17:52:34Z</dcterms:modified>
</cp:coreProperties>
</file>