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73" r:id="rId3"/>
    <p:sldId id="265" r:id="rId4"/>
    <p:sldId id="269" r:id="rId5"/>
    <p:sldId id="264" r:id="rId6"/>
    <p:sldId id="257" r:id="rId7"/>
    <p:sldId id="259" r:id="rId8"/>
    <p:sldId id="258" r:id="rId9"/>
    <p:sldId id="270" r:id="rId10"/>
    <p:sldId id="260" r:id="rId11"/>
    <p:sldId id="263" r:id="rId12"/>
    <p:sldId id="262" r:id="rId13"/>
    <p:sldId id="267" r:id="rId14"/>
    <p:sldId id="26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7" autoAdjust="0"/>
    <p:restoredTop sz="94660"/>
  </p:normalViewPr>
  <p:slideViewPr>
    <p:cSldViewPr snapToGrid="0">
      <p:cViewPr>
        <p:scale>
          <a:sx n="63" d="100"/>
          <a:sy n="63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22:42:57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1376 157 24575,'0'-2'0,"-1"0"0,1 0 0,-1 0 0,0 1 0,1-1 0,-1 0 0,0 0 0,0 1 0,0-1 0,-1 1 0,1-1 0,0 1 0,0-1 0,-1 1 0,1 0 0,-1 0 0,1 0 0,-1 0 0,0 0 0,1 0 0,-1 0 0,-3-1 0,-44-16 0,42 16 0,-101-30 0,-178-27 0,229 53 0,0 2 0,0 3 0,-69 7 0,114-4 0,1 0 0,1 1 0,-1 0 0,0 1 0,1 0 0,-1 0 0,1 1 0,0 1 0,-17 12 0,-5 7 0,-42 42 0,6-4 0,44-44 0,0 2 0,2 1 0,1 0 0,1 2 0,0 0 0,2 2 0,1 0 0,1 0 0,2 2 0,0 0 0,-14 44 0,22-52 0,-8 22 0,2 1 0,2 0 0,2 1 0,-6 88 0,14-92 0,7 56 0,-5-81 0,1-1 0,1 0 0,0 0 0,0-1 0,2 1 0,0-1 0,10 18 0,12 15 0,39 47 0,-53-77 0,0 0 0,2-1 0,0 0 0,0-1 0,34 21 0,-5-10 0,1-2 0,0-2 0,2-2 0,0-3 0,1-1 0,58 9 0,-76-16 0,1 2 0,-1 1 0,-1 2 0,0 0 0,34 23 0,-53-31 0,0-1 0,0 0 0,0 0 0,1-1 0,-1 0 0,1-1 0,0 0 0,-1-1 0,1-1 0,0 0 0,0 0 0,0-1 0,0-1 0,-1 0 0,1 0 0,-1-1 0,1-1 0,-1 0 0,0 0 0,18-11 0,2-2 0,0-2 0,-2-1 0,0-1 0,-2-2 0,43-43 0,-49 42 0,-1 0 0,-1-1 0,-1-1 0,-2-1 0,0-1 0,18-45 0,-13 16 0,-2-2 0,17-84 0,-23 38 0,-10 70 0,9-47 0,-4 36 0,-3 0 0,-2-1 0,-5-91 0,0 39 0,2 92 0,0 0 0,-1 0 0,1 1 0,-1-1 0,-1 0 0,1 0 0,-1 1 0,-1-1 0,1 1 0,-1 0 0,0 0 0,0 0 0,-1 0 0,-7-9 0,4 7 0,-2 0 0,1 1 0,-1 0 0,0 0 0,0 1 0,-1 0 0,0 1 0,-13-5 0,-122-48-1365,131 53-5461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22:43:34.4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08B4-3CB5-43E5-825E-9BE5E5C7F54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122B-0619-4A62-B2B4-BE682B54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3E8F829D-9554-C3FC-7741-2BCFDEF6C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3281" y="4785063"/>
            <a:ext cx="1895304" cy="179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2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010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194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31885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149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992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866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9639" y="6405282"/>
            <a:ext cx="990599" cy="304799"/>
          </a:xfrm>
        </p:spPr>
        <p:txBody>
          <a:bodyPr/>
          <a:lstStyle/>
          <a:p>
            <a:r>
              <a:rPr lang="en-US" dirty="0"/>
              <a:t>9/13/2023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9/13/2023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C04E-8D94-4B1C-8A77-4E1AA0D9F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6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DD626-E6E8-C127-128E-DECE16C6D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629586" cy="3142129"/>
          </a:xfrm>
        </p:spPr>
        <p:txBody>
          <a:bodyPr>
            <a:normAutofit/>
          </a:bodyPr>
          <a:lstStyle/>
          <a:p>
            <a:r>
              <a:rPr lang="en-US" dirty="0"/>
              <a:t>Post Processing </a:t>
            </a:r>
            <a:r>
              <a:rPr lang="en-US" sz="6000" dirty="0"/>
              <a:t>Tools for Spot and Object Removal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97522D-A02C-CAB8-4D38-71A8F5F00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Nancy Rosenbaum</a:t>
            </a:r>
          </a:p>
          <a:p>
            <a:r>
              <a:rPr lang="en-US" sz="3600" dirty="0"/>
              <a:t>Goddard Photo Club</a:t>
            </a:r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629F1-DCC3-0B4D-27E8-811E8E9B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167312"/>
            <a:ext cx="2743200" cy="365125"/>
          </a:xfrm>
        </p:spPr>
        <p:txBody>
          <a:bodyPr/>
          <a:lstStyle/>
          <a:p>
            <a:pPr algn="ctr"/>
            <a:r>
              <a:rPr lang="en-US" dirty="0"/>
              <a:t>September 13, 2023</a:t>
            </a:r>
          </a:p>
        </p:txBody>
      </p:sp>
    </p:spTree>
    <p:extLst>
      <p:ext uri="{BB962C8B-B14F-4D97-AF65-F5344CB8AC3E}">
        <p14:creationId xmlns:p14="http://schemas.microsoft.com/office/powerpoint/2010/main" val="18523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B274-2B00-8D2E-F6B5-DFB4E101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PhotoShop</a:t>
            </a:r>
            <a:r>
              <a:rPr lang="en-US" dirty="0"/>
              <a:t> 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B62F-F901-EDD0-A46B-5528B74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6591300" cy="4786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Duplicate background layer and make it the active layer.</a:t>
            </a:r>
          </a:p>
          <a:p>
            <a:r>
              <a:rPr lang="en-US" dirty="0"/>
              <a:t>Using the Lasso or Polygonal Lasso selection tool, loosely select the object to be removed.</a:t>
            </a:r>
          </a:p>
          <a:p>
            <a:r>
              <a:rPr lang="en-US" dirty="0"/>
              <a:t>Select Edit/Fill from the menu or Shift-F5 (on a laptop, you may need to press Shift-Alt-F5).</a:t>
            </a:r>
          </a:p>
          <a:p>
            <a:r>
              <a:rPr lang="en-US" dirty="0"/>
              <a:t>See screen capture to the right for Fill dialog box settings.</a:t>
            </a:r>
          </a:p>
          <a:p>
            <a:r>
              <a:rPr lang="en-US" dirty="0"/>
              <a:t>Press OK.</a:t>
            </a:r>
          </a:p>
          <a:p>
            <a:r>
              <a:rPr lang="en-US"/>
              <a:t>Press Ctrl</a:t>
            </a:r>
            <a:r>
              <a:rPr lang="en-US" dirty="0"/>
              <a:t>/Command-D to de-select.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Tips:  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Include shadows when you remove objects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Sometimes PS does a better job of biting off small pieces, rather than large pieces at once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4B35-A781-E5DD-7DF7-B147148A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F7997-C3AE-498A-A8B6-4D92B93F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E1A62E-A7FD-F891-5C97-3E30D56650E0}"/>
              </a:ext>
            </a:extLst>
          </p:cNvPr>
          <p:cNvSpPr txBox="1">
            <a:spLocks/>
          </p:cNvSpPr>
          <p:nvPr/>
        </p:nvSpPr>
        <p:spPr>
          <a:xfrm>
            <a:off x="838200" y="3305176"/>
            <a:ext cx="6400800" cy="244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1D0621-C6EB-32AC-C224-64F600FE7504}"/>
              </a:ext>
            </a:extLst>
          </p:cNvPr>
          <p:cNvGrpSpPr/>
          <p:nvPr/>
        </p:nvGrpSpPr>
        <p:grpSpPr>
          <a:xfrm>
            <a:off x="7400959" y="1457359"/>
            <a:ext cx="4449107" cy="1540568"/>
            <a:chOff x="7362825" y="1764608"/>
            <a:chExt cx="4449107" cy="15405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979FE2-F964-C5F9-6A08-2152FDBA5DAE}"/>
                </a:ext>
              </a:extLst>
            </p:cNvPr>
            <p:cNvSpPr/>
            <p:nvPr/>
          </p:nvSpPr>
          <p:spPr>
            <a:xfrm>
              <a:off x="7362825" y="1793298"/>
              <a:ext cx="4438650" cy="15118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FA253F-5094-AFF6-5CC1-C87BAE713391}"/>
                </a:ext>
              </a:extLst>
            </p:cNvPr>
            <p:cNvGrpSpPr/>
            <p:nvPr/>
          </p:nvGrpSpPr>
          <p:grpSpPr>
            <a:xfrm>
              <a:off x="7524928" y="1764608"/>
              <a:ext cx="4287004" cy="1426650"/>
              <a:chOff x="7244398" y="1108074"/>
              <a:chExt cx="4242286" cy="142665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720E2C1-ED1C-BABD-8055-2632048D5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44398" y="1585749"/>
                <a:ext cx="2273165" cy="94897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E0A950C-721F-CAFB-2868-E5953449A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8503" y="1245860"/>
                <a:ext cx="323895" cy="304843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D731D5-E4CF-C0B5-626A-851B009B6FCF}"/>
                  </a:ext>
                </a:extLst>
              </p:cNvPr>
              <p:cNvSpPr txBox="1"/>
              <p:nvPr/>
            </p:nvSpPr>
            <p:spPr>
              <a:xfrm>
                <a:off x="7572398" y="1108074"/>
                <a:ext cx="433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…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D1B836-D056-91E5-22E3-CF9BA2ABD024}"/>
                  </a:ext>
                </a:extLst>
              </p:cNvPr>
              <p:cNvSpPr txBox="1"/>
              <p:nvPr/>
            </p:nvSpPr>
            <p:spPr>
              <a:xfrm>
                <a:off x="9512165" y="1595720"/>
                <a:ext cx="197451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</a:rPr>
                  <a:t>Free-hand selection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</a:rPr>
                  <a:t>Straight line selection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DAB533-55D9-A532-7D43-A5FB5E88E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3539343"/>
            <a:ext cx="2621334" cy="221058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3EE9ED-A89E-0E6A-4061-41B91EFCE377}"/>
              </a:ext>
            </a:extLst>
          </p:cNvPr>
          <p:cNvSpPr txBox="1"/>
          <p:nvPr/>
        </p:nvSpPr>
        <p:spPr>
          <a:xfrm>
            <a:off x="7429500" y="5794167"/>
            <a:ext cx="1519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Fill Dialog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D82B0-620A-4EC5-E1EE-070A0461CDE2}"/>
              </a:ext>
            </a:extLst>
          </p:cNvPr>
          <p:cNvSpPr txBox="1"/>
          <p:nvPr/>
        </p:nvSpPr>
        <p:spPr>
          <a:xfrm>
            <a:off x="7429500" y="3079713"/>
            <a:ext cx="27747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Free-hand selection tools</a:t>
            </a:r>
          </a:p>
        </p:txBody>
      </p:sp>
    </p:spTree>
    <p:extLst>
      <p:ext uri="{BB962C8B-B14F-4D97-AF65-F5344CB8AC3E}">
        <p14:creationId xmlns:p14="http://schemas.microsoft.com/office/powerpoint/2010/main" val="386436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B2DB-A15A-5C1D-1022-37F815D0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PhotoShop</a:t>
            </a:r>
            <a:r>
              <a:rPr lang="en-US" dirty="0"/>
              <a:t> Content-Aware 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1571-AB69-65CD-3BBE-5771D180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6" y="1376720"/>
            <a:ext cx="4315384" cy="50285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Duplicate background layer and make it the active layer.</a:t>
            </a:r>
          </a:p>
          <a:p>
            <a:pPr>
              <a:lnSpc>
                <a:spcPct val="120000"/>
              </a:lnSpc>
            </a:pPr>
            <a:r>
              <a:rPr lang="en-US" dirty="0"/>
              <a:t>Using the Lasso or Polygonal Lasso selection tool, loosely select the object to be removed.</a:t>
            </a:r>
          </a:p>
          <a:p>
            <a:pPr>
              <a:lnSpc>
                <a:spcPct val="120000"/>
              </a:lnSpc>
            </a:pPr>
            <a:r>
              <a:rPr lang="en-US" dirty="0"/>
              <a:t>A split screen opens, showing the image highlighting the sampled areas, a preview window, and a dialog box with settings.</a:t>
            </a:r>
          </a:p>
          <a:p>
            <a:pPr>
              <a:lnSpc>
                <a:spcPct val="120000"/>
              </a:lnSpc>
            </a:pPr>
            <a:r>
              <a:rPr lang="en-US" dirty="0"/>
              <a:t>Using the plus or minus signs in the options bar at the top of the screen, brush over the sampled areas to add or subtract them from the sample.</a:t>
            </a:r>
          </a:p>
          <a:p>
            <a:pPr>
              <a:lnSpc>
                <a:spcPct val="120000"/>
              </a:lnSpc>
            </a:pPr>
            <a:r>
              <a:rPr lang="en-US" dirty="0"/>
              <a:t>Click OK to accept the change.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F117-3DDC-7031-914F-FF07259B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278D1-1B9B-A23E-1128-A85FBA5B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D84AAE-033B-00EC-9A66-9A0138AE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158" y="1376720"/>
            <a:ext cx="6750795" cy="344674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EEA9C-DC6A-6840-0AD0-91CD32507BC1}"/>
              </a:ext>
            </a:extLst>
          </p:cNvPr>
          <p:cNvSpPr txBox="1"/>
          <p:nvPr/>
        </p:nvSpPr>
        <p:spPr>
          <a:xfrm>
            <a:off x="5199158" y="51427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Content-Aware Fill Screen</a:t>
            </a:r>
          </a:p>
        </p:txBody>
      </p:sp>
    </p:spTree>
    <p:extLst>
      <p:ext uri="{BB962C8B-B14F-4D97-AF65-F5344CB8AC3E}">
        <p14:creationId xmlns:p14="http://schemas.microsoft.com/office/powerpoint/2010/main" val="650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AC74-FD3E-F18E-FE71-1B6A30A2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PhotoShop</a:t>
            </a:r>
            <a:r>
              <a:rPr lang="en-US" dirty="0"/>
              <a:t> Healing Tools, Cont’d. -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5D9E-59EB-1529-29AB-C0C9C2A9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04" y="1853248"/>
            <a:ext cx="7284523" cy="33759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Duplicate background layer and make it the active layer.</a:t>
            </a:r>
          </a:p>
          <a:p>
            <a:r>
              <a:rPr lang="en-US" dirty="0"/>
              <a:t>In Patch tool options below menu bar, select Sample All Layers.  </a:t>
            </a:r>
          </a:p>
          <a:p>
            <a:r>
              <a:rPr lang="en-US" dirty="0"/>
              <a:t>Draw circle around area to be patched, then drag to source area.  Target area will show result of patch.</a:t>
            </a:r>
          </a:p>
          <a:p>
            <a:r>
              <a:rPr lang="en-US" dirty="0"/>
              <a:t>To fade the effect, press Ctrl/Command-Shift-F to get opacity slider.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TIP:  For reducing laugh lines, a good opacity is  30% for children and 60% for adults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773C2-9ADE-D7F8-4D1C-0F5C940A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4DCE2-313F-0027-9CF0-E4BDC0BB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4D8F6-185B-1026-B8E0-A175B1F4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3" y="5287129"/>
            <a:ext cx="7522654" cy="548349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6E524-1A91-F60D-56FE-04DDB03FEA38}"/>
              </a:ext>
            </a:extLst>
          </p:cNvPr>
          <p:cNvSpPr txBox="1"/>
          <p:nvPr/>
        </p:nvSpPr>
        <p:spPr>
          <a:xfrm>
            <a:off x="3667130" y="5877093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Patch Tool Options Bar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0D311-C9F2-8704-2C0D-F76246045347}"/>
              </a:ext>
            </a:extLst>
          </p:cNvPr>
          <p:cNvSpPr txBox="1"/>
          <p:nvPr/>
        </p:nvSpPr>
        <p:spPr>
          <a:xfrm>
            <a:off x="8315160" y="5180954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Target on right;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source on left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82F6A-C05C-B7D5-5EC1-5F29CBB74FB0}"/>
              </a:ext>
            </a:extLst>
          </p:cNvPr>
          <p:cNvSpPr txBox="1"/>
          <p:nvPr/>
        </p:nvSpPr>
        <p:spPr>
          <a:xfrm>
            <a:off x="8347366" y="2994252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Target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67ADEA-3D3D-2F83-62F9-53E657461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0595" y="1418487"/>
            <a:ext cx="1441862" cy="1525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274F69-C7DC-4587-B0BC-E6F7778A43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3027" y="1435517"/>
            <a:ext cx="1455577" cy="15757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6F9902-283C-6327-E3E1-54738F46DC2B}"/>
              </a:ext>
            </a:extLst>
          </p:cNvPr>
          <p:cNvSpPr txBox="1"/>
          <p:nvPr/>
        </p:nvSpPr>
        <p:spPr>
          <a:xfrm>
            <a:off x="10136361" y="5229193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 at 40%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opacity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6B553A-7BF3-640D-95BB-D8D9670D3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282" y="3429000"/>
            <a:ext cx="1279094" cy="1655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1ED5BD-2276-879D-83B8-FB787F482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1201" y="3440644"/>
            <a:ext cx="1276528" cy="16956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F7AA9A-0E30-86A9-F18F-4F48F9610F8B}"/>
              </a:ext>
            </a:extLst>
          </p:cNvPr>
          <p:cNvSpPr txBox="1"/>
          <p:nvPr/>
        </p:nvSpPr>
        <p:spPr>
          <a:xfrm>
            <a:off x="10233027" y="3051655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228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A9CB-63F9-6F4A-DFD6-3399C710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PhotoShop</a:t>
            </a:r>
            <a:r>
              <a:rPr lang="en-US" dirty="0"/>
              <a:t> Tools – Clone Stamp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D51CFE-AE3B-B0F7-FD40-F73C98C7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51" y="1306818"/>
            <a:ext cx="7542927" cy="3185283"/>
          </a:xfrm>
        </p:spPr>
        <p:txBody>
          <a:bodyPr>
            <a:normAutofit/>
          </a:bodyPr>
          <a:lstStyle/>
          <a:p>
            <a:r>
              <a:rPr lang="en-US" dirty="0"/>
              <a:t>Duplicate background layer and make it active layer.</a:t>
            </a:r>
          </a:p>
          <a:p>
            <a:r>
              <a:rPr lang="en-US" dirty="0"/>
              <a:t>Alt-click to select source.</a:t>
            </a:r>
          </a:p>
          <a:p>
            <a:r>
              <a:rPr lang="en-US" dirty="0"/>
              <a:t>Position cursor over target and paint.  You may need to select a new source every few strokes.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Tip:  Back off opacity for more natural blend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A44E9-425B-1529-198E-F9EDF01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4E5A8-F47B-82F1-A552-4B2DCF25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0BF95-5BC4-6973-E9C4-DC62FC515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22"/>
          <a:stretch/>
        </p:blipFill>
        <p:spPr>
          <a:xfrm>
            <a:off x="8579564" y="1338363"/>
            <a:ext cx="2605528" cy="129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A57DCB-34F8-010C-4AE0-61EE666E50B3}"/>
              </a:ext>
            </a:extLst>
          </p:cNvPr>
          <p:cNvCxnSpPr>
            <a:cxnSpLocks/>
          </p:cNvCxnSpPr>
          <p:nvPr/>
        </p:nvCxnSpPr>
        <p:spPr>
          <a:xfrm flipV="1">
            <a:off x="9189236" y="2322468"/>
            <a:ext cx="373874" cy="4101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9B36CE-C2BB-2B48-DF08-0E1FFA7D942D}"/>
              </a:ext>
            </a:extLst>
          </p:cNvPr>
          <p:cNvCxnSpPr>
            <a:cxnSpLocks/>
          </p:cNvCxnSpPr>
          <p:nvPr/>
        </p:nvCxnSpPr>
        <p:spPr>
          <a:xfrm flipH="1" flipV="1">
            <a:off x="10610127" y="2201279"/>
            <a:ext cx="273896" cy="56150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1A513F-898A-EE4B-C91C-57335C0D1C7C}"/>
              </a:ext>
            </a:extLst>
          </p:cNvPr>
          <p:cNvSpPr txBox="1"/>
          <p:nvPr/>
        </p:nvSpPr>
        <p:spPr>
          <a:xfrm>
            <a:off x="8579564" y="2762706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Area to be </a:t>
            </a:r>
            <a:b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healed (target)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92C04-6D99-7061-CC5C-DF03DFB02DCF}"/>
              </a:ext>
            </a:extLst>
          </p:cNvPr>
          <p:cNvSpPr txBox="1"/>
          <p:nvPr/>
        </p:nvSpPr>
        <p:spPr>
          <a:xfrm>
            <a:off x="10295098" y="2756571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Source area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56774F-B6A9-57F7-9E1B-A624B5D7F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565" y="3513438"/>
            <a:ext cx="2605528" cy="1323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999C92-7356-B787-F018-69961F987CFB}"/>
              </a:ext>
            </a:extLst>
          </p:cNvPr>
          <p:cNvSpPr txBox="1"/>
          <p:nvPr/>
        </p:nvSpPr>
        <p:spPr>
          <a:xfrm>
            <a:off x="8579564" y="4867399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 (79% opacity)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7D28D1-0AAB-1EDA-5680-AC3751228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5515230"/>
            <a:ext cx="8382479" cy="317863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D230A1-F7B3-A762-328F-E25098D855DB}"/>
              </a:ext>
            </a:extLst>
          </p:cNvPr>
          <p:cNvSpPr txBox="1"/>
          <p:nvPr/>
        </p:nvSpPr>
        <p:spPr>
          <a:xfrm>
            <a:off x="9153158" y="5494539"/>
            <a:ext cx="2773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Clone Stamp Options Bar</a:t>
            </a:r>
          </a:p>
        </p:txBody>
      </p:sp>
    </p:spTree>
    <p:extLst>
      <p:ext uri="{BB962C8B-B14F-4D97-AF65-F5344CB8AC3E}">
        <p14:creationId xmlns:p14="http://schemas.microsoft.com/office/powerpoint/2010/main" val="246475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2ABF-EE34-C3F1-8F5F-072B019E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PhotoShop</a:t>
            </a:r>
            <a:r>
              <a:rPr lang="en-US" dirty="0"/>
              <a:t> Healing Tools Cont’d. - Remove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27713-5465-0BB4-21C2-CA0DDE84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7" y="1861485"/>
            <a:ext cx="7028920" cy="4012190"/>
          </a:xfrm>
        </p:spPr>
        <p:txBody>
          <a:bodyPr>
            <a:normAutofit/>
          </a:bodyPr>
          <a:lstStyle/>
          <a:p>
            <a:r>
              <a:rPr lang="en-US" dirty="0"/>
              <a:t>Duplicate background layer or create a blank layer and make it the active layer.</a:t>
            </a:r>
          </a:p>
          <a:p>
            <a:r>
              <a:rPr lang="en-US" dirty="0"/>
              <a:t>In Remove tool options, select Sample All Layers.</a:t>
            </a:r>
          </a:p>
          <a:p>
            <a:r>
              <a:rPr lang="en-US" dirty="0"/>
              <a:t>Remove after each stroke:</a:t>
            </a:r>
          </a:p>
          <a:p>
            <a:pPr lvl="1"/>
            <a:r>
              <a:rPr lang="en-US" dirty="0"/>
              <a:t>Checked – Applies fill after single stroke</a:t>
            </a:r>
          </a:p>
          <a:p>
            <a:pPr lvl="1"/>
            <a:r>
              <a:rPr lang="en-US" dirty="0"/>
              <a:t>Unchecked – Allows multiple brush strokes before applying fill</a:t>
            </a:r>
          </a:p>
          <a:p>
            <a:r>
              <a:rPr lang="en-US" dirty="0"/>
              <a:t>Select area to be replaced. 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TIP:  Repeat process to improve result or remove artifacts around edges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508B3-EE71-DB3C-649A-9CE4D8AD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1D5FB-FAD4-F1BA-C88E-1408A946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FEC58-6758-BA30-3411-E16945AA29B5}"/>
              </a:ext>
            </a:extLst>
          </p:cNvPr>
          <p:cNvSpPr txBox="1"/>
          <p:nvPr/>
        </p:nvSpPr>
        <p:spPr>
          <a:xfrm>
            <a:off x="7454064" y="5837881"/>
            <a:ext cx="2726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Remove</a:t>
            </a:r>
            <a:r>
              <a:rPr lang="en-US" dirty="0"/>
              <a:t>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Tool Options Bar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B4B5BB-0BBB-C4AB-6C9B-41B0CF7E2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087" y="1786190"/>
            <a:ext cx="1358987" cy="1090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16DFB-4796-3F8C-96D9-A6E1BBD79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087" y="3068176"/>
            <a:ext cx="1358987" cy="1090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61686D-3CE5-9821-0BAB-7A6873769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087" y="4277299"/>
            <a:ext cx="1372573" cy="1090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2B4F27-A8B9-71CC-FFF3-2360E3DB8EA7}"/>
              </a:ext>
            </a:extLst>
          </p:cNvPr>
          <p:cNvSpPr txBox="1"/>
          <p:nvPr/>
        </p:nvSpPr>
        <p:spPr>
          <a:xfrm>
            <a:off x="9619781" y="1997295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Reflection </a:t>
            </a:r>
            <a:br>
              <a:rPr lang="en-US" dirty="0"/>
            </a:br>
            <a:r>
              <a:rPr lang="en-US" dirty="0"/>
              <a:t>to be removed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84A56-0344-BC26-9B9D-D43459E8ED89}"/>
              </a:ext>
            </a:extLst>
          </p:cNvPr>
          <p:cNvSpPr txBox="1"/>
          <p:nvPr/>
        </p:nvSpPr>
        <p:spPr>
          <a:xfrm>
            <a:off x="9619781" y="3426159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D7A5A-47AD-517F-CCF1-8B6E5F524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473"/>
          <a:stretch/>
        </p:blipFill>
        <p:spPr>
          <a:xfrm>
            <a:off x="985527" y="5860559"/>
            <a:ext cx="6412927" cy="30480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63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5B1E13-2125-8E53-1215-B9EC15A5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438401"/>
            <a:ext cx="9727409" cy="1721618"/>
          </a:xfrm>
        </p:spPr>
        <p:txBody>
          <a:bodyPr/>
          <a:lstStyle/>
          <a:p>
            <a:r>
              <a:rPr lang="en-US" sz="4800" dirty="0"/>
              <a:t>“All photographs are accurate. None of them is the truth.”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41990-E189-3AD8-39E9-D5B26196B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Richard Avedon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F8F6-35F2-A258-DEC3-15A73CE4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60297-10F4-3CFC-58E9-6A7AAD5B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0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B02D-B69A-DCDD-DD99-CE159437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Roads to Get to Your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6E11-F8FF-3DA0-E402-0C27C0F7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9652318" cy="3730662"/>
          </a:xfrm>
        </p:spPr>
        <p:txBody>
          <a:bodyPr>
            <a:normAutofit/>
          </a:bodyPr>
          <a:lstStyle/>
          <a:p>
            <a:r>
              <a:rPr lang="en-US" sz="2400" dirty="0"/>
              <a:t>Multiple methods in both Lightroom/ Adobe Camera Raw (LR/ACR) and </a:t>
            </a:r>
            <a:r>
              <a:rPr lang="en-US" sz="2400" dirty="0" err="1"/>
              <a:t>PhotoShop</a:t>
            </a:r>
            <a:r>
              <a:rPr lang="en-US" sz="2400" dirty="0"/>
              <a:t> (PS) to do the same things</a:t>
            </a:r>
          </a:p>
          <a:p>
            <a:r>
              <a:rPr lang="en-US" sz="2400" dirty="0"/>
              <a:t>Some are interchangeable in some situations, and some are not</a:t>
            </a:r>
          </a:p>
          <a:p>
            <a:r>
              <a:rPr lang="en-US" sz="2400" dirty="0"/>
              <a:t>Play with different tools to become familiar with how they work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FC94D-271E-5CC9-3050-74370F9F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47217-4DC4-7BE2-0A38-153EE635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5B1E13-2125-8E53-1215-B9EC15A5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1838848"/>
            <a:ext cx="9727409" cy="2321171"/>
          </a:xfrm>
        </p:spPr>
        <p:txBody>
          <a:bodyPr/>
          <a:lstStyle/>
          <a:p>
            <a:r>
              <a:rPr lang="en-US" sz="4800" dirty="0"/>
              <a:t>“Photography deals exquisitely with appearances, but nothing is what it appears to be.”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41990-E189-3AD8-39E9-D5B26196B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6" y="4767333"/>
            <a:ext cx="8825658" cy="860400"/>
          </a:xfrm>
        </p:spPr>
        <p:txBody>
          <a:bodyPr>
            <a:normAutofit/>
          </a:bodyPr>
          <a:lstStyle/>
          <a:p>
            <a:r>
              <a:rPr lang="en-US" sz="2800" dirty="0"/>
              <a:t>Duane </a:t>
            </a:r>
            <a:r>
              <a:rPr lang="en-US" sz="2800" dirty="0" err="1"/>
              <a:t>Michals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F8F6-35F2-A258-DEC3-15A73CE4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60297-10F4-3CFC-58E9-6A7AAD5B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on a staircase&#10;&#10;Description automatically generated">
            <a:extLst>
              <a:ext uri="{FF2B5EF4-FFF2-40B4-BE49-F238E27FC236}">
                <a16:creationId xmlns:a16="http://schemas.microsoft.com/office/drawing/2014/main" id="{89179793-B6D7-06EE-E9F2-EEA0CABE8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314904"/>
            <a:ext cx="5943600" cy="397958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4535B-2F42-0AC3-0314-F460209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D03F6-22C9-8C94-3A36-E4EF244B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4B308-1F5E-C875-8B5E-592907846D80}"/>
              </a:ext>
            </a:extLst>
          </p:cNvPr>
          <p:cNvSpPr txBox="1"/>
          <p:nvPr/>
        </p:nvSpPr>
        <p:spPr>
          <a:xfrm>
            <a:off x="1140544" y="726879"/>
            <a:ext cx="355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can you</a:t>
            </a:r>
          </a:p>
          <a:p>
            <a:r>
              <a:rPr lang="en-US" sz="4000" dirty="0"/>
              <a:t>get this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AA383-F761-0B7E-7C78-416F02195009}"/>
              </a:ext>
            </a:extLst>
          </p:cNvPr>
          <p:cNvSpPr txBox="1"/>
          <p:nvPr/>
        </p:nvSpPr>
        <p:spPr>
          <a:xfrm>
            <a:off x="7455209" y="5459388"/>
            <a:ext cx="2305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from this?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6C324F9-94DB-710B-AFC3-B2291E79DF07}"/>
              </a:ext>
            </a:extLst>
          </p:cNvPr>
          <p:cNvSpPr/>
          <p:nvPr/>
        </p:nvSpPr>
        <p:spPr>
          <a:xfrm>
            <a:off x="4699964" y="1388599"/>
            <a:ext cx="1030941" cy="4661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73C526-A060-67CE-2127-8DA1EB6838AB}"/>
              </a:ext>
            </a:extLst>
          </p:cNvPr>
          <p:cNvSpPr/>
          <p:nvPr/>
        </p:nvSpPr>
        <p:spPr>
          <a:xfrm rot="10800000">
            <a:off x="6281805" y="5612523"/>
            <a:ext cx="1030941" cy="4661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ircase leading up to a building&#10;&#10;Description automatically generated">
            <a:extLst>
              <a:ext uri="{FF2B5EF4-FFF2-40B4-BE49-F238E27FC236}">
                <a16:creationId xmlns:a16="http://schemas.microsoft.com/office/drawing/2014/main" id="{87D70E12-AB3C-5D5B-864C-EFDB43CD2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039" y="1163623"/>
            <a:ext cx="5943600" cy="402693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598A-A5AC-2CA9-E322-CAC0C796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890C-FD33-F5E6-3874-43466991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7526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Overview of Lightroom/Adobe Camera Raw (LR/ACR) and </a:t>
            </a:r>
            <a:r>
              <a:rPr lang="en-US" sz="2400" dirty="0" err="1"/>
              <a:t>PhotoShop</a:t>
            </a:r>
            <a:r>
              <a:rPr lang="en-US" sz="2400" dirty="0"/>
              <a:t> (PS) tools for spot and object removal</a:t>
            </a:r>
          </a:p>
          <a:p>
            <a:r>
              <a:rPr lang="en-US" sz="2400" dirty="0"/>
              <a:t>Lightroom demo</a:t>
            </a:r>
          </a:p>
          <a:p>
            <a:pPr lvl="1"/>
            <a:r>
              <a:rPr lang="en-US" sz="2000" dirty="0"/>
              <a:t>Healing</a:t>
            </a:r>
          </a:p>
          <a:p>
            <a:pPr lvl="1"/>
            <a:r>
              <a:rPr lang="en-US" sz="2000" dirty="0"/>
              <a:t>Content-Aware Remove</a:t>
            </a:r>
          </a:p>
          <a:p>
            <a:r>
              <a:rPr lang="en-US" sz="2400" dirty="0" err="1"/>
              <a:t>PhotoShop</a:t>
            </a:r>
            <a:r>
              <a:rPr lang="en-US" sz="2400" dirty="0"/>
              <a:t> demo</a:t>
            </a:r>
          </a:p>
          <a:p>
            <a:pPr lvl="1"/>
            <a:r>
              <a:rPr lang="en-US" sz="2000" dirty="0"/>
              <a:t>Spot healing brush</a:t>
            </a:r>
          </a:p>
          <a:p>
            <a:pPr lvl="1"/>
            <a:r>
              <a:rPr lang="en-US" sz="2000" dirty="0"/>
              <a:t>Healing brush</a:t>
            </a:r>
          </a:p>
          <a:p>
            <a:pPr lvl="1"/>
            <a:r>
              <a:rPr lang="en-US" sz="2000" dirty="0"/>
              <a:t>Fill</a:t>
            </a:r>
          </a:p>
          <a:p>
            <a:pPr lvl="1"/>
            <a:r>
              <a:rPr lang="en-US" sz="2000" dirty="0"/>
              <a:t>Remove</a:t>
            </a:r>
          </a:p>
          <a:p>
            <a:r>
              <a:rPr lang="en-US" sz="2200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B9A8-3F1F-4839-FE86-E5CA25B1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6814E-0035-884C-775C-AF3B4EBB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06C32-F177-F591-652A-1C275BC4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2ADEF7-B916-F387-4C20-CE10CBFFC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419351"/>
              </p:ext>
            </p:extLst>
          </p:nvPr>
        </p:nvGraphicFramePr>
        <p:xfrm>
          <a:off x="744938" y="1257651"/>
          <a:ext cx="10445801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614">
                  <a:extLst>
                    <a:ext uri="{9D8B030D-6E8A-4147-A177-3AD203B41FA5}">
                      <a16:colId xmlns:a16="http://schemas.microsoft.com/office/drawing/2014/main" val="183154170"/>
                    </a:ext>
                  </a:extLst>
                </a:gridCol>
                <a:gridCol w="8461187">
                  <a:extLst>
                    <a:ext uri="{9D8B030D-6E8A-4147-A177-3AD203B41FA5}">
                      <a16:colId xmlns:a16="http://schemas.microsoft.com/office/drawing/2014/main" val="974070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0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Pixels to be repaired/replaced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2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Pixels to be sampled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Content-aware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Capability that enhances LR and PS tools to determine how to best make up differences made in editing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46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Tool in PS and LR that works like a paintbrush.  Use it to “paint” across image for targeted editing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4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Feather/</a:t>
                      </a:r>
                    </a:p>
                    <a:p>
                      <a:r>
                        <a:rPr lang="en-US" dirty="0"/>
                        <a:t>Hardness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Setting that determines the hardness or softness of a selection or brush’s edge.  minimum feather = maximum hardness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21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Collection of tools in LR and PS for isolating parts of image to edit.  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Examples in LR are brush (freehand), sky, subject, object, person, background, gradients, and luminance and color range.  </a:t>
                      </a:r>
                    </a:p>
                    <a:p>
                      <a:br>
                        <a:rPr lang="en-US" dirty="0"/>
                      </a:br>
                      <a:r>
                        <a:rPr lang="en-US" dirty="0"/>
                        <a:t>Examples in PS are marquee (box, circle), lasso (freehand), magic wand, color range, object, and focus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2234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59C1-DF91-D67F-EC6E-A3FF7BEA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4860C-278F-B792-E0F5-CFC862D5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A008-323F-7FD4-216B-168E8EBC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215375"/>
            <a:ext cx="11281186" cy="1061181"/>
          </a:xfrm>
        </p:spPr>
        <p:txBody>
          <a:bodyPr>
            <a:noAutofit/>
          </a:bodyPr>
          <a:lstStyle/>
          <a:p>
            <a:r>
              <a:rPr lang="en-US" dirty="0"/>
              <a:t>Removal Tools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277A5F-50B9-1627-F5D8-3FBB2A046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233311"/>
              </p:ext>
            </p:extLst>
          </p:nvPr>
        </p:nvGraphicFramePr>
        <p:xfrm>
          <a:off x="480509" y="1276556"/>
          <a:ext cx="11230982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03">
                  <a:extLst>
                    <a:ext uri="{9D8B030D-6E8A-4147-A177-3AD203B41FA5}">
                      <a16:colId xmlns:a16="http://schemas.microsoft.com/office/drawing/2014/main" val="2384172219"/>
                    </a:ext>
                  </a:extLst>
                </a:gridCol>
                <a:gridCol w="2814917">
                  <a:extLst>
                    <a:ext uri="{9D8B030D-6E8A-4147-A177-3AD203B41FA5}">
                      <a16:colId xmlns:a16="http://schemas.microsoft.com/office/drawing/2014/main" val="40037710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3235778701"/>
                    </a:ext>
                  </a:extLst>
                </a:gridCol>
                <a:gridCol w="4593515">
                  <a:extLst>
                    <a:ext uri="{9D8B030D-6E8A-4147-A177-3AD203B41FA5}">
                      <a16:colId xmlns:a16="http://schemas.microsoft.com/office/drawing/2014/main" val="1269359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LR/ACR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sz="1400" dirty="0"/>
                        <a:t>Content-aware 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Intelligently creates new information to patch the selected area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Spot healing brush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removing spots or blemishes in small areas with simple backgrounds.  Samples surrounding pixels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3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sz="1400" dirty="0"/>
                        <a:t>Healing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Matches texture, lighting, transparency, and shading of pixels being healed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Healing brush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Similar to spot healing brush, but for larger areas or when desiring more control over sampled area.  Matches texture, lighting, transparency, and shading of pixels being healed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2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tabLst>
                          <a:tab pos="457200" algn="l"/>
                        </a:tabLst>
                      </a:pPr>
                      <a:r>
                        <a:rPr lang="en-US" sz="1400" dirty="0"/>
                        <a:t>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Duplicates sampled area to selected area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Clone stamp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Duplicates pixels from sampled area to selected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1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Remove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removing unwanted objects.  Fills in background.  Effective with complex background and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Patch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removing unwanted objects.  Content-aware synthesizes nearby content.  You have control over the source area.  Good for skin retouching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9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Fill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 replacing pixels when colors and textures are consistent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2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Content-aware fill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For greater control of sampled area when replacing pixels or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320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E5E4-2FEE-FC35-8760-773C1B5C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CB051-ADD4-5DBD-46D2-959EC179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6834A-17EC-B523-5DFC-65101C35F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065" y="1720501"/>
            <a:ext cx="323856" cy="298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225D45-7D8B-A8DE-BB2F-559CF0FED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044" y="3879305"/>
            <a:ext cx="305897" cy="298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49FC3-19DF-A8F6-752D-702C875FC8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065" y="2457387"/>
            <a:ext cx="323856" cy="335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A3486D-F84C-7363-C970-BFC6F3C78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044" y="4631183"/>
            <a:ext cx="323856" cy="298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3BACC-CB3D-9A94-70A4-6C7E6BA97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065" y="3395373"/>
            <a:ext cx="323857" cy="32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346FD-9845-A2BE-FA70-A820F82B2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37" y="2421787"/>
            <a:ext cx="248712" cy="335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30402-D2B4-713C-5368-9D9B9C790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37" y="1715120"/>
            <a:ext cx="285790" cy="2857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A12133-9AE8-26F5-5AC5-65BC72B5B9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737" y="3395996"/>
            <a:ext cx="224383" cy="2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EB62-A178-802A-0973-8BA0607B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599"/>
          </a:xfrm>
        </p:spPr>
        <p:txBody>
          <a:bodyPr>
            <a:normAutofit/>
          </a:bodyPr>
          <a:lstStyle/>
          <a:p>
            <a:r>
              <a:rPr lang="en-US" dirty="0"/>
              <a:t>Lightroom Healing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CDEE-B673-7A85-8FDE-C6D04AE4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948"/>
            <a:ext cx="7498976" cy="35619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Content-aware, Healing, and Clone tools are on the masking toolbar, usually found in upper right-hand corner of Develop module</a:t>
            </a:r>
          </a:p>
          <a:p>
            <a:pPr>
              <a:lnSpc>
                <a:spcPct val="120000"/>
              </a:lnSpc>
            </a:pPr>
            <a:r>
              <a:rPr lang="en-US" dirty="0"/>
              <a:t>Greatly improved in most recent updates</a:t>
            </a:r>
          </a:p>
          <a:p>
            <a:pPr>
              <a:lnSpc>
                <a:spcPct val="120000"/>
              </a:lnSpc>
            </a:pPr>
            <a:r>
              <a:rPr lang="en-US" dirty="0"/>
              <a:t>All three tools have size and opacity (transparency) sliders; Healing and Clone tools also have feather slider to adjust hardness of edge of healed area</a:t>
            </a:r>
          </a:p>
          <a:p>
            <a:pPr>
              <a:lnSpc>
                <a:spcPct val="120000"/>
              </a:lnSpc>
            </a:pPr>
            <a:r>
              <a:rPr lang="en-US" dirty="0"/>
              <a:t>Adjust brush size using slider, bracket keys ([ ]) on keyboard, or mouse wheel.  Use brush size slightly larger than spot to be removed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TIP:  When you click Healing tools icon, Visualize Spots checkbox and slider appear below image. This is a great way to find spots you might otherwise miss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9550A-3734-4D39-BC6E-BFCE3F8E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638E-A875-8CAC-2B44-EFA325EB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0C458F-6F48-1B77-FC9B-85844CBA2AD8}"/>
              </a:ext>
            </a:extLst>
          </p:cNvPr>
          <p:cNvGrpSpPr/>
          <p:nvPr/>
        </p:nvGrpSpPr>
        <p:grpSpPr>
          <a:xfrm>
            <a:off x="8437160" y="1521080"/>
            <a:ext cx="3048969" cy="2585481"/>
            <a:chOff x="8526258" y="910924"/>
            <a:chExt cx="3048969" cy="25854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839046-BCBD-EC90-1F45-BFD5C58E4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6258" y="910924"/>
              <a:ext cx="3048969" cy="247865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CCD6E9-BB6C-601B-832D-4E53BE293A12}"/>
                    </a:ext>
                  </a:extLst>
                </p14:cNvPr>
                <p14:cNvContentPartPr/>
                <p14:nvPr/>
              </p14:nvContentPartPr>
              <p14:xfrm>
                <a:off x="9874885" y="2902045"/>
                <a:ext cx="583560" cy="59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CCD6E9-BB6C-601B-832D-4E53BE293A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68765" y="2895925"/>
                  <a:ext cx="595800" cy="60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C47E15-924F-AED1-8743-35E6E3A51AB4}"/>
                  </a:ext>
                </a:extLst>
              </p14:cNvPr>
              <p14:cNvContentPartPr/>
              <p14:nvPr/>
            </p14:nvContentPartPr>
            <p14:xfrm>
              <a:off x="9961645" y="304424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C47E15-924F-AED1-8743-35E6E3A51A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5525" y="3038125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BAFDF4D-2775-B2A3-6150-3C47EE7D85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207"/>
          <a:stretch/>
        </p:blipFill>
        <p:spPr>
          <a:xfrm>
            <a:off x="1838730" y="4815899"/>
            <a:ext cx="5497915" cy="14378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45D5F-90B8-289F-F131-A4C33B5CE6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160" y="4295171"/>
            <a:ext cx="3048969" cy="2047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2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FE09-CD01-AA8E-E460-21CDA48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824"/>
          </a:xfrm>
        </p:spPr>
        <p:txBody>
          <a:bodyPr>
            <a:normAutofit/>
          </a:bodyPr>
          <a:lstStyle/>
          <a:p>
            <a:r>
              <a:rPr lang="en-US" dirty="0" err="1"/>
              <a:t>PhotoShop</a:t>
            </a:r>
            <a:r>
              <a:rPr lang="en-US" dirty="0"/>
              <a:t> Healing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840D-113B-E169-5851-9E521286D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0625"/>
            <a:ext cx="7606513" cy="51133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Healing tools</a:t>
            </a:r>
          </a:p>
          <a:p>
            <a:pPr>
              <a:lnSpc>
                <a:spcPct val="120000"/>
              </a:lnSpc>
            </a:pPr>
            <a:r>
              <a:rPr lang="en-US" dirty="0"/>
              <a:t>Grouped on </a:t>
            </a:r>
            <a:r>
              <a:rPr lang="en-US" dirty="0" err="1"/>
              <a:t>PhotoShop</a:t>
            </a:r>
            <a:r>
              <a:rPr lang="en-US" dirty="0"/>
              <a:t> toolbar, typically found on left side of  screen</a:t>
            </a:r>
          </a:p>
          <a:p>
            <a:pPr>
              <a:lnSpc>
                <a:spcPct val="120000"/>
              </a:lnSpc>
            </a:pPr>
            <a:r>
              <a:rPr lang="en-US" dirty="0"/>
              <a:t>Hover and right-click to get drop-down options</a:t>
            </a:r>
          </a:p>
          <a:p>
            <a:pPr>
              <a:lnSpc>
                <a:spcPct val="120000"/>
              </a:lnSpc>
            </a:pPr>
            <a:r>
              <a:rPr lang="en-US" dirty="0"/>
              <a:t>Adjust brush size and characteristics with shortcut (B) or dropdown from ribbon bar</a:t>
            </a:r>
          </a:p>
          <a:p>
            <a:pPr>
              <a:lnSpc>
                <a:spcPct val="120000"/>
              </a:lnSpc>
            </a:pPr>
            <a:r>
              <a:rPr lang="en-US" dirty="0"/>
              <a:t>Spot Healing Brush:  Brush over area to repair image</a:t>
            </a:r>
          </a:p>
          <a:p>
            <a:pPr>
              <a:lnSpc>
                <a:spcPct val="120000"/>
              </a:lnSpc>
            </a:pPr>
            <a:r>
              <a:rPr lang="en-US" dirty="0"/>
              <a:t>Healing Brush:  Alt-click to define source point to use to repair image, then brush over area to be repaired.  May need to repeat source selection, depending on size and complexity of replacement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TIP:  A good practice in PS for non-destructive editing is to duplicate background layer before any edits.  Suggest renaming new layer “Retouching” or some such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567D7-B5DD-17B0-7D39-49ADE81E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5258A-DC88-7733-013E-EAEF0A35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3E921-2BB3-7AA3-B941-2BD1B0469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303" y="1301675"/>
            <a:ext cx="2463501" cy="1611020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3B5523-529E-2056-F816-000F2AA3C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564" y="3451708"/>
            <a:ext cx="2173214" cy="2576008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80A414-576D-A8AF-C7FD-72B195DDED7A}"/>
              </a:ext>
            </a:extLst>
          </p:cNvPr>
          <p:cNvSpPr txBox="1"/>
          <p:nvPr/>
        </p:nvSpPr>
        <p:spPr>
          <a:xfrm>
            <a:off x="9302115" y="6015645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Brush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E553D-1574-C707-BFB4-0A893C39ECFF}"/>
              </a:ext>
            </a:extLst>
          </p:cNvPr>
          <p:cNvSpPr txBox="1"/>
          <p:nvPr/>
        </p:nvSpPr>
        <p:spPr>
          <a:xfrm>
            <a:off x="9030564" y="2912694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Healing Tools Group</a:t>
            </a:r>
          </a:p>
        </p:txBody>
      </p:sp>
    </p:spTree>
    <p:extLst>
      <p:ext uri="{BB962C8B-B14F-4D97-AF65-F5344CB8AC3E}">
        <p14:creationId xmlns:p14="http://schemas.microsoft.com/office/powerpoint/2010/main" val="428469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E6D5-4F42-618A-28FB-A50984E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PhotoShop</a:t>
            </a:r>
            <a:r>
              <a:rPr lang="en-US" dirty="0"/>
              <a:t> Healing Tools,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0351-1249-3D10-455A-24FF0EAB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41692"/>
            <a:ext cx="1114725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TIP:  PS doesn’t have a “Visualize Spots” feature like LR.  You can get a similar result using a Curves adjustment layer, as follows:</a:t>
            </a:r>
          </a:p>
          <a:p>
            <a:r>
              <a:rPr lang="en-US" sz="1800" dirty="0"/>
              <a:t>Duplicate background layer and make it the active layer.</a:t>
            </a:r>
          </a:p>
          <a:p>
            <a:r>
              <a:rPr lang="en-US" sz="1800" dirty="0"/>
              <a:t>Create a new Curves adjustment layer on top of the duplicate layer.</a:t>
            </a:r>
          </a:p>
          <a:p>
            <a:r>
              <a:rPr lang="en-US" sz="1800" dirty="0"/>
              <a:t>Adjust the line to make a sine wave; you may need to play</a:t>
            </a:r>
            <a:br>
              <a:rPr lang="en-US" sz="1800" dirty="0"/>
            </a:br>
            <a:r>
              <a:rPr lang="en-US" sz="1800" dirty="0"/>
              <a:t>with it to make the spots appear.</a:t>
            </a:r>
          </a:p>
          <a:p>
            <a:r>
              <a:rPr lang="en-US" sz="1800" dirty="0"/>
              <a:t>Make background copy layer the active layer.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61AD7-7727-E991-43E1-F67C9D50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2C40-942D-29BB-DB34-E942198A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C04E-8D94-4B1C-8A77-4E1AA0D9F34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F5440-D054-38C2-4A7A-06D0E8CC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827" y="1782585"/>
            <a:ext cx="1465057" cy="1327156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D46FD-C114-9524-1DBD-1C3362C5253C}"/>
              </a:ext>
            </a:extLst>
          </p:cNvPr>
          <p:cNvSpPr txBox="1"/>
          <p:nvPr/>
        </p:nvSpPr>
        <p:spPr>
          <a:xfrm>
            <a:off x="9675483" y="3192941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Curves, adjusted to</a:t>
            </a:r>
          </a:p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Make spots appear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8A8F9-F5ED-CA11-CE25-718420A37891}"/>
              </a:ext>
            </a:extLst>
          </p:cNvPr>
          <p:cNvSpPr txBox="1"/>
          <p:nvPr/>
        </p:nvSpPr>
        <p:spPr>
          <a:xfrm>
            <a:off x="3149487" y="6283285"/>
            <a:ext cx="2512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 without curve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64E15-60A8-B993-59C3-88873C978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20" y="3818297"/>
            <a:ext cx="2461497" cy="2453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ED3611-C168-0B2E-1A1E-BAEB8C3A45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806"/>
          <a:stretch/>
        </p:blipFill>
        <p:spPr>
          <a:xfrm>
            <a:off x="3149487" y="3818297"/>
            <a:ext cx="2462617" cy="2453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6F15FA-7212-84A3-EB9A-0BF68871B294}"/>
              </a:ext>
            </a:extLst>
          </p:cNvPr>
          <p:cNvSpPr txBox="1"/>
          <p:nvPr/>
        </p:nvSpPr>
        <p:spPr>
          <a:xfrm>
            <a:off x="6297233" y="6327831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 with curve</a:t>
            </a:r>
          </a:p>
        </p:txBody>
      </p:sp>
    </p:spTree>
    <p:extLst>
      <p:ext uri="{BB962C8B-B14F-4D97-AF65-F5344CB8AC3E}">
        <p14:creationId xmlns:p14="http://schemas.microsoft.com/office/powerpoint/2010/main" val="2410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5571</TotalTime>
  <Words>1291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Post Processing Tools for Spot and Object Removal</vt:lpstr>
      <vt:lpstr>“Photography deals exquisitely with appearances, but nothing is what it appears to be.” </vt:lpstr>
      <vt:lpstr>PowerPoint Presentation</vt:lpstr>
      <vt:lpstr>Agenda</vt:lpstr>
      <vt:lpstr>Terms</vt:lpstr>
      <vt:lpstr>Removal Tools</vt:lpstr>
      <vt:lpstr>Lightroom Healing Tools</vt:lpstr>
      <vt:lpstr>PhotoShop Healing Tools</vt:lpstr>
      <vt:lpstr>PhotoShop Healing Tools, Cont’d.</vt:lpstr>
      <vt:lpstr>PhotoShop Fill</vt:lpstr>
      <vt:lpstr>PhotoShop Content-Aware Fill</vt:lpstr>
      <vt:lpstr>PhotoShop Healing Tools, Cont’d. - Patch</vt:lpstr>
      <vt:lpstr>PhotoShop Tools – Clone Stamp</vt:lpstr>
      <vt:lpstr>PhotoShop Healing Tools Cont’d. - Remove</vt:lpstr>
      <vt:lpstr>“All photographs are accurate. None of them is the truth.”</vt:lpstr>
      <vt:lpstr>Many Roads to Get to Your Destination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Rosenbaum</dc:creator>
  <cp:lastModifiedBy>Nancy Rosenbaum</cp:lastModifiedBy>
  <cp:revision>18</cp:revision>
  <dcterms:created xsi:type="dcterms:W3CDTF">2023-08-28T20:26:19Z</dcterms:created>
  <dcterms:modified xsi:type="dcterms:W3CDTF">2023-09-13T02:38:53Z</dcterms:modified>
</cp:coreProperties>
</file>