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7" r:id="rId1"/>
  </p:sldMasterIdLst>
  <p:sldIdLst>
    <p:sldId id="256" r:id="rId2"/>
    <p:sldId id="257" r:id="rId3"/>
    <p:sldId id="258" r:id="rId4"/>
    <p:sldId id="259" r:id="rId5"/>
    <p:sldId id="260" r:id="rId6"/>
    <p:sldId id="261" r:id="rId7"/>
    <p:sldId id="266" r:id="rId8"/>
    <p:sldId id="271" r:id="rId9"/>
    <p:sldId id="270" r:id="rId10"/>
    <p:sldId id="262" r:id="rId11"/>
    <p:sldId id="263" r:id="rId12"/>
    <p:sldId id="268" r:id="rId13"/>
    <p:sldId id="264" r:id="rId14"/>
    <p:sldId id="269" r:id="rId15"/>
    <p:sldId id="265" r:id="rId16"/>
    <p:sldId id="267"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08"/>
    <p:restoredTop sz="94694"/>
  </p:normalViewPr>
  <p:slideViewPr>
    <p:cSldViewPr snapToGrid="0" snapToObjects="1">
      <p:cViewPr varScale="1">
        <p:scale>
          <a:sx n="102" d="100"/>
          <a:sy n="102" d="100"/>
        </p:scale>
        <p:origin x="192"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6D864306-22DA-BD4C-9E99-1A26D4E6FD21}" type="datetimeFigureOut">
              <a:rPr lang="en-US" smtClean="0"/>
              <a:t>3/9/21</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9FB61584-35E0-D74C-8B20-B89C2AD51EAE}" type="slidenum">
              <a:rPr lang="en-US" smtClean="0"/>
              <a:t>‹#›</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138095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864306-22DA-BD4C-9E99-1A26D4E6FD21}" type="datetimeFigureOut">
              <a:rPr lang="en-US" smtClean="0"/>
              <a:t>3/9/21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B61584-35E0-D74C-8B20-B89C2AD51EAE}" type="slidenum">
              <a:rPr lang="en-US" smtClean="0"/>
              <a:t>‹#›</a:t>
            </a:fld>
            <a:endParaRPr lang="en-US" dirty="0"/>
          </a:p>
        </p:txBody>
      </p:sp>
    </p:spTree>
    <p:extLst>
      <p:ext uri="{BB962C8B-B14F-4D97-AF65-F5344CB8AC3E}">
        <p14:creationId xmlns:p14="http://schemas.microsoft.com/office/powerpoint/2010/main" val="528028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864306-22DA-BD4C-9E99-1A26D4E6FD21}" type="datetimeFigureOut">
              <a:rPr lang="en-US" smtClean="0"/>
              <a:t>3/9/21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B61584-35E0-D74C-8B20-B89C2AD51EAE}" type="slidenum">
              <a:rPr lang="en-US" smtClean="0"/>
              <a:t>‹#›</a:t>
            </a:fld>
            <a:endParaRPr lang="en-US" dirty="0"/>
          </a:p>
        </p:txBody>
      </p:sp>
    </p:spTree>
    <p:extLst>
      <p:ext uri="{BB962C8B-B14F-4D97-AF65-F5344CB8AC3E}">
        <p14:creationId xmlns:p14="http://schemas.microsoft.com/office/powerpoint/2010/main" val="2958898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864306-22DA-BD4C-9E99-1A26D4E6FD21}" type="datetimeFigureOut">
              <a:rPr lang="en-US" smtClean="0"/>
              <a:t>3/9/21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B61584-35E0-D74C-8B20-B89C2AD51EAE}" type="slidenum">
              <a:rPr lang="en-US" smtClean="0"/>
              <a:t>‹#›</a:t>
            </a:fld>
            <a:endParaRPr lang="en-US" dirty="0"/>
          </a:p>
        </p:txBody>
      </p:sp>
    </p:spTree>
    <p:extLst>
      <p:ext uri="{BB962C8B-B14F-4D97-AF65-F5344CB8AC3E}">
        <p14:creationId xmlns:p14="http://schemas.microsoft.com/office/powerpoint/2010/main" val="199477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6D864306-22DA-BD4C-9E99-1A26D4E6FD21}" type="datetimeFigureOut">
              <a:rPr lang="en-US" smtClean="0"/>
              <a:t>3/9/21</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9FB61584-35E0-D74C-8B20-B89C2AD51EAE}" type="slidenum">
              <a:rPr lang="en-US" smtClean="0"/>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392033640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864306-22DA-BD4C-9E99-1A26D4E6FD21}" type="datetimeFigureOut">
              <a:rPr lang="en-US" smtClean="0"/>
              <a:t>3/9/21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B61584-35E0-D74C-8B20-B89C2AD51EAE}" type="slidenum">
              <a:rPr lang="en-US" smtClean="0"/>
              <a:t>‹#›</a:t>
            </a:fld>
            <a:endParaRPr lang="en-US" dirty="0"/>
          </a:p>
        </p:txBody>
      </p:sp>
    </p:spTree>
    <p:extLst>
      <p:ext uri="{BB962C8B-B14F-4D97-AF65-F5344CB8AC3E}">
        <p14:creationId xmlns:p14="http://schemas.microsoft.com/office/powerpoint/2010/main" val="345632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864306-22DA-BD4C-9E99-1A26D4E6FD21}" type="datetimeFigureOut">
              <a:rPr lang="en-US" smtClean="0"/>
              <a:t>3/9/21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FB61584-35E0-D74C-8B20-B89C2AD51EAE}" type="slidenum">
              <a:rPr lang="en-US" smtClean="0"/>
              <a:t>‹#›</a:t>
            </a:fld>
            <a:endParaRPr lang="en-US" dirty="0"/>
          </a:p>
        </p:txBody>
      </p:sp>
    </p:spTree>
    <p:extLst>
      <p:ext uri="{BB962C8B-B14F-4D97-AF65-F5344CB8AC3E}">
        <p14:creationId xmlns:p14="http://schemas.microsoft.com/office/powerpoint/2010/main" val="1018628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864306-22DA-BD4C-9E99-1A26D4E6FD21}" type="datetimeFigureOut">
              <a:rPr lang="en-US" smtClean="0"/>
              <a:t>3/9/21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FB61584-35E0-D74C-8B20-B89C2AD51EAE}" type="slidenum">
              <a:rPr lang="en-US" smtClean="0"/>
              <a:t>‹#›</a:t>
            </a:fld>
            <a:endParaRPr lang="en-US" dirty="0"/>
          </a:p>
        </p:txBody>
      </p:sp>
    </p:spTree>
    <p:extLst>
      <p:ext uri="{BB962C8B-B14F-4D97-AF65-F5344CB8AC3E}">
        <p14:creationId xmlns:p14="http://schemas.microsoft.com/office/powerpoint/2010/main" val="3691184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864306-22DA-BD4C-9E99-1A26D4E6FD21}" type="datetimeFigureOut">
              <a:rPr lang="en-US" smtClean="0"/>
              <a:t>3/9/21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FB61584-35E0-D74C-8B20-B89C2AD51EAE}" type="slidenum">
              <a:rPr lang="en-US" smtClean="0"/>
              <a:t>‹#›</a:t>
            </a:fld>
            <a:endParaRPr lang="en-US" dirty="0"/>
          </a:p>
        </p:txBody>
      </p:sp>
    </p:spTree>
    <p:extLst>
      <p:ext uri="{BB962C8B-B14F-4D97-AF65-F5344CB8AC3E}">
        <p14:creationId xmlns:p14="http://schemas.microsoft.com/office/powerpoint/2010/main" val="3698751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6D864306-22DA-BD4C-9E99-1A26D4E6FD21}" type="datetimeFigureOut">
              <a:rPr lang="en-US" smtClean="0"/>
              <a:t>3/9/21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9FB61584-35E0-D74C-8B20-B89C2AD51EAE}"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07537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6D864306-22DA-BD4C-9E99-1A26D4E6FD21}" type="datetimeFigureOut">
              <a:rPr lang="en-US" smtClean="0"/>
              <a:t>3/9/21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9FB61584-35E0-D74C-8B20-B89C2AD51EAE}"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80562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6D864306-22DA-BD4C-9E99-1A26D4E6FD21}" type="datetimeFigureOut">
              <a:rPr lang="en-US" smtClean="0"/>
              <a:t>3/9/21</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9FB61584-35E0-D74C-8B20-B89C2AD51EAE}" type="slidenum">
              <a:rPr lang="en-US" smtClean="0"/>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16852274"/>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digital-photography-school.com/how-to-shoot-and-process-a-time-lapse-movie-quick-method/"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Wristwatch face">
            <a:extLst>
              <a:ext uri="{FF2B5EF4-FFF2-40B4-BE49-F238E27FC236}">
                <a16:creationId xmlns:a16="http://schemas.microsoft.com/office/drawing/2014/main" id="{3268BC54-0AB6-41AC-9ED9-7AAE36CB8C12}"/>
              </a:ext>
            </a:extLst>
          </p:cNvPr>
          <p:cNvPicPr>
            <a:picLocks noChangeAspect="1"/>
          </p:cNvPicPr>
          <p:nvPr/>
        </p:nvPicPr>
        <p:blipFill rotWithShape="1">
          <a:blip r:embed="rId2"/>
          <a:srcRect t="722" b="14992"/>
          <a:stretch/>
        </p:blipFill>
        <p:spPr>
          <a:xfrm>
            <a:off x="20" y="10"/>
            <a:ext cx="12191980" cy="6859300"/>
          </a:xfrm>
          <a:prstGeom prst="rect">
            <a:avLst/>
          </a:prstGeom>
        </p:spPr>
      </p:pic>
      <p:sp>
        <p:nvSpPr>
          <p:cNvPr id="9" name="Rectangle 8">
            <a:extLst>
              <a:ext uri="{FF2B5EF4-FFF2-40B4-BE49-F238E27FC236}">
                <a16:creationId xmlns:a16="http://schemas.microsoft.com/office/drawing/2014/main" id="{A8D972A3-BC4D-42D0-B5E6-18AF3B9A5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6">
            <a:extLst>
              <a:ext uri="{FF2B5EF4-FFF2-40B4-BE49-F238E27FC236}">
                <a16:creationId xmlns:a16="http://schemas.microsoft.com/office/drawing/2014/main" id="{DC08C121-C8A4-4D89-BF57-08D986601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sp>
      <p:sp>
        <p:nvSpPr>
          <p:cNvPr id="13" name="Freeform 6">
            <a:extLst>
              <a:ext uri="{FF2B5EF4-FFF2-40B4-BE49-F238E27FC236}">
                <a16:creationId xmlns:a16="http://schemas.microsoft.com/office/drawing/2014/main" id="{EB1E1686-FA28-4AC0-BDBD-F301BFEB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951C4830-2020-CD4E-B742-D792A1F7C55D}"/>
              </a:ext>
            </a:extLst>
          </p:cNvPr>
          <p:cNvSpPr>
            <a:spLocks noGrp="1"/>
          </p:cNvSpPr>
          <p:nvPr>
            <p:ph type="ctrTitle"/>
          </p:nvPr>
        </p:nvSpPr>
        <p:spPr>
          <a:xfrm>
            <a:off x="1915128" y="1788454"/>
            <a:ext cx="8361229" cy="2098226"/>
          </a:xfrm>
        </p:spPr>
        <p:txBody>
          <a:bodyPr>
            <a:normAutofit/>
          </a:bodyPr>
          <a:lstStyle/>
          <a:p>
            <a:r>
              <a:rPr lang="en-US" dirty="0">
                <a:solidFill>
                  <a:schemeClr val="bg2"/>
                </a:solidFill>
              </a:rPr>
              <a:t>Time-lapse Photography</a:t>
            </a:r>
          </a:p>
        </p:txBody>
      </p:sp>
      <p:sp>
        <p:nvSpPr>
          <p:cNvPr id="3" name="Subtitle 2">
            <a:extLst>
              <a:ext uri="{FF2B5EF4-FFF2-40B4-BE49-F238E27FC236}">
                <a16:creationId xmlns:a16="http://schemas.microsoft.com/office/drawing/2014/main" id="{DD05E3CF-41E8-B449-A9A6-89B8E333E8DC}"/>
              </a:ext>
            </a:extLst>
          </p:cNvPr>
          <p:cNvSpPr>
            <a:spLocks noGrp="1"/>
          </p:cNvSpPr>
          <p:nvPr>
            <p:ph type="subTitle" idx="1"/>
          </p:nvPr>
        </p:nvSpPr>
        <p:spPr>
          <a:xfrm>
            <a:off x="2679906" y="3956279"/>
            <a:ext cx="6831673" cy="1086237"/>
          </a:xfrm>
        </p:spPr>
        <p:txBody>
          <a:bodyPr>
            <a:normAutofit/>
          </a:bodyPr>
          <a:lstStyle/>
          <a:p>
            <a:pPr>
              <a:lnSpc>
                <a:spcPct val="102000"/>
              </a:lnSpc>
              <a:spcAft>
                <a:spcPts val="600"/>
              </a:spcAft>
            </a:pPr>
            <a:r>
              <a:rPr lang="en-US" sz="1800" dirty="0"/>
              <a:t>Karen Smale</a:t>
            </a:r>
          </a:p>
          <a:p>
            <a:pPr>
              <a:lnSpc>
                <a:spcPct val="102000"/>
              </a:lnSpc>
              <a:spcAft>
                <a:spcPts val="600"/>
              </a:spcAft>
            </a:pPr>
            <a:r>
              <a:rPr lang="en-US" sz="1800" dirty="0"/>
              <a:t>Goddard Photo Club</a:t>
            </a:r>
          </a:p>
          <a:p>
            <a:pPr>
              <a:lnSpc>
                <a:spcPct val="102000"/>
              </a:lnSpc>
              <a:spcAft>
                <a:spcPts val="600"/>
              </a:spcAft>
            </a:pPr>
            <a:r>
              <a:rPr lang="en-US" sz="1800" dirty="0"/>
              <a:t>March 2021</a:t>
            </a:r>
          </a:p>
        </p:txBody>
      </p:sp>
    </p:spTree>
    <p:extLst>
      <p:ext uri="{BB962C8B-B14F-4D97-AF65-F5344CB8AC3E}">
        <p14:creationId xmlns:p14="http://schemas.microsoft.com/office/powerpoint/2010/main" val="213602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FA9C6A4-165B-3F4E-8C5B-43572150E487}"/>
              </a:ext>
            </a:extLst>
          </p:cNvPr>
          <p:cNvSpPr>
            <a:spLocks noGrp="1"/>
          </p:cNvSpPr>
          <p:nvPr>
            <p:ph type="title"/>
          </p:nvPr>
        </p:nvSpPr>
        <p:spPr>
          <a:xfrm>
            <a:off x="640081" y="791570"/>
            <a:ext cx="4018839" cy="5262390"/>
          </a:xfrm>
        </p:spPr>
        <p:txBody>
          <a:bodyPr anchor="ctr">
            <a:normAutofit/>
          </a:bodyPr>
          <a:lstStyle/>
          <a:p>
            <a:pPr algn="r"/>
            <a:r>
              <a:rPr lang="en-US" sz="5400" dirty="0">
                <a:solidFill>
                  <a:schemeClr val="bg2"/>
                </a:solidFill>
              </a:rPr>
              <a:t>Post-processing</a:t>
            </a:r>
          </a:p>
        </p:txBody>
      </p:sp>
      <p:sp>
        <p:nvSpPr>
          <p:cNvPr id="20" name="Rectangle 1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34439135-B733-AB4F-BF68-79DD2A27C8A4}"/>
              </a:ext>
            </a:extLst>
          </p:cNvPr>
          <p:cNvSpPr>
            <a:spLocks noGrp="1"/>
          </p:cNvSpPr>
          <p:nvPr>
            <p:ph idx="1"/>
          </p:nvPr>
        </p:nvSpPr>
        <p:spPr>
          <a:xfrm>
            <a:off x="6176720" y="791570"/>
            <a:ext cx="4892308" cy="5262390"/>
          </a:xfrm>
        </p:spPr>
        <p:txBody>
          <a:bodyPr anchor="ctr">
            <a:normAutofit lnSpcReduction="10000"/>
          </a:bodyPr>
          <a:lstStyle/>
          <a:p>
            <a:r>
              <a:rPr lang="en-US" sz="1800" dirty="0"/>
              <a:t>Don’t go into a time lapse shoot with the mindset of “I’ll just shoot in RAW and edit later”. When you’re dealing with hundreds of photos, any step you can skip in your editing workflow can literally save you hours of post processing time. </a:t>
            </a:r>
          </a:p>
          <a:p>
            <a:r>
              <a:rPr lang="en-US" sz="1800" dirty="0"/>
              <a:t>Some good applications to create time-lapse are: </a:t>
            </a:r>
          </a:p>
          <a:p>
            <a:pPr lvl="1"/>
            <a:r>
              <a:rPr lang="en-US" sz="1800" dirty="0"/>
              <a:t>Lightroom &amp; Photoshop (demo today)</a:t>
            </a:r>
          </a:p>
          <a:p>
            <a:pPr lvl="1"/>
            <a:r>
              <a:rPr lang="en-US" sz="1800" dirty="0"/>
              <a:t>iMovie (Mac – allows slower frame rates &amp; cross-fading) (no longer available for non-mobile devices)</a:t>
            </a:r>
          </a:p>
          <a:p>
            <a:pPr lvl="1"/>
            <a:r>
              <a:rPr lang="en-US" sz="1800" dirty="0"/>
              <a:t>Chronolapse (Windows – not tested)</a:t>
            </a:r>
          </a:p>
          <a:p>
            <a:pPr lvl="1"/>
            <a:r>
              <a:rPr lang="en-US" sz="1800" dirty="0"/>
              <a:t>Many others available</a:t>
            </a:r>
          </a:p>
          <a:p>
            <a:r>
              <a:rPr lang="en-US" sz="1800" dirty="0"/>
              <a:t>I used this resource (with lots of step-by-step screenshots) for the demo in this talk:</a:t>
            </a:r>
            <a:br>
              <a:rPr lang="en-US" sz="1800" dirty="0"/>
            </a:br>
            <a:r>
              <a:rPr lang="en-US" sz="1800" dirty="0">
                <a:hlinkClick r:id="rId2"/>
              </a:rPr>
              <a:t>https://digital-photography-school.com/how-to-shoot-and-process-a-time-lapse-movie-quick-method/</a:t>
            </a:r>
            <a:endParaRPr lang="en-US" sz="1800" dirty="0"/>
          </a:p>
        </p:txBody>
      </p:sp>
    </p:spTree>
    <p:extLst>
      <p:ext uri="{BB962C8B-B14F-4D97-AF65-F5344CB8AC3E}">
        <p14:creationId xmlns:p14="http://schemas.microsoft.com/office/powerpoint/2010/main" val="3077118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CF77F-F9FE-F342-B4F1-D597021C8E51}"/>
              </a:ext>
            </a:extLst>
          </p:cNvPr>
          <p:cNvSpPr>
            <a:spLocks noGrp="1"/>
          </p:cNvSpPr>
          <p:nvPr>
            <p:ph type="title"/>
          </p:nvPr>
        </p:nvSpPr>
        <p:spPr/>
        <p:txBody>
          <a:bodyPr/>
          <a:lstStyle/>
          <a:p>
            <a:r>
              <a:rPr lang="en-US" dirty="0"/>
              <a:t>Lightroom frame editing process</a:t>
            </a:r>
          </a:p>
        </p:txBody>
      </p:sp>
      <p:sp>
        <p:nvSpPr>
          <p:cNvPr id="3" name="Content Placeholder 2">
            <a:extLst>
              <a:ext uri="{FF2B5EF4-FFF2-40B4-BE49-F238E27FC236}">
                <a16:creationId xmlns:a16="http://schemas.microsoft.com/office/drawing/2014/main" id="{224F79D6-621E-6744-95F0-A5CD20CB73C8}"/>
              </a:ext>
            </a:extLst>
          </p:cNvPr>
          <p:cNvSpPr>
            <a:spLocks noGrp="1"/>
          </p:cNvSpPr>
          <p:nvPr>
            <p:ph idx="1"/>
          </p:nvPr>
        </p:nvSpPr>
        <p:spPr>
          <a:xfrm>
            <a:off x="1371600" y="2286000"/>
            <a:ext cx="3600450" cy="3581400"/>
          </a:xfrm>
        </p:spPr>
        <p:txBody>
          <a:bodyPr>
            <a:normAutofit fontScale="85000" lnSpcReduction="20000"/>
          </a:bodyPr>
          <a:lstStyle/>
          <a:p>
            <a:r>
              <a:rPr lang="en-US" dirty="0"/>
              <a:t>Import all your photos into Lightroom</a:t>
            </a:r>
          </a:p>
          <a:p>
            <a:r>
              <a:rPr lang="en-US" dirty="0"/>
              <a:t>Choose the first image and do some basic processing in the Develop module (straighten/crop to appropriate aspect ratio, fix shadows/highlights, color balance, what-have-you)</a:t>
            </a:r>
          </a:p>
          <a:p>
            <a:r>
              <a:rPr lang="en-US" dirty="0"/>
              <a:t>Select ALL the images and click on “Sync” and check “all” on the Sync settings and Synchronize. </a:t>
            </a:r>
          </a:p>
          <a:p>
            <a:r>
              <a:rPr lang="en-US" dirty="0"/>
              <a:t>If you have highly-variable lighting, you’ll need to spot-edit individual frames. This is where the time-consuming effort is!</a:t>
            </a:r>
          </a:p>
        </p:txBody>
      </p:sp>
      <p:pic>
        <p:nvPicPr>
          <p:cNvPr id="5" name="Picture 4" descr="Lightroom screenshot">
            <a:extLst>
              <a:ext uri="{FF2B5EF4-FFF2-40B4-BE49-F238E27FC236}">
                <a16:creationId xmlns:a16="http://schemas.microsoft.com/office/drawing/2014/main" id="{FC5C5074-7404-3141-9429-F2C144A58A3F}"/>
              </a:ext>
            </a:extLst>
          </p:cNvPr>
          <p:cNvPicPr>
            <a:picLocks noChangeAspect="1"/>
          </p:cNvPicPr>
          <p:nvPr/>
        </p:nvPicPr>
        <p:blipFill>
          <a:blip r:embed="rId2"/>
          <a:stretch>
            <a:fillRect/>
          </a:stretch>
        </p:blipFill>
        <p:spPr>
          <a:xfrm>
            <a:off x="5250319" y="2171700"/>
            <a:ext cx="6941681" cy="4171950"/>
          </a:xfrm>
          <a:prstGeom prst="rect">
            <a:avLst/>
          </a:prstGeom>
        </p:spPr>
      </p:pic>
    </p:spTree>
    <p:extLst>
      <p:ext uri="{BB962C8B-B14F-4D97-AF65-F5344CB8AC3E}">
        <p14:creationId xmlns:p14="http://schemas.microsoft.com/office/powerpoint/2010/main" val="3634416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AAC8E-963D-2F42-971A-BAC9A9E93CBD}"/>
              </a:ext>
            </a:extLst>
          </p:cNvPr>
          <p:cNvSpPr>
            <a:spLocks noGrp="1"/>
          </p:cNvSpPr>
          <p:nvPr>
            <p:ph type="title"/>
          </p:nvPr>
        </p:nvSpPr>
        <p:spPr/>
        <p:txBody>
          <a:bodyPr/>
          <a:lstStyle/>
          <a:p>
            <a:r>
              <a:rPr lang="en-US" dirty="0"/>
              <a:t>Lightroom, continued</a:t>
            </a:r>
          </a:p>
        </p:txBody>
      </p:sp>
      <p:sp>
        <p:nvSpPr>
          <p:cNvPr id="3" name="Content Placeholder 2">
            <a:extLst>
              <a:ext uri="{FF2B5EF4-FFF2-40B4-BE49-F238E27FC236}">
                <a16:creationId xmlns:a16="http://schemas.microsoft.com/office/drawing/2014/main" id="{39E415D5-1629-3647-8549-044E8B3408C9}"/>
              </a:ext>
            </a:extLst>
          </p:cNvPr>
          <p:cNvSpPr>
            <a:spLocks noGrp="1"/>
          </p:cNvSpPr>
          <p:nvPr>
            <p:ph idx="1"/>
          </p:nvPr>
        </p:nvSpPr>
        <p:spPr/>
        <p:txBody>
          <a:bodyPr/>
          <a:lstStyle/>
          <a:p>
            <a:r>
              <a:rPr lang="en-US" dirty="0"/>
              <a:t>File &gt; Export: change resolution to 1920x1080px for standard wide-screen TV; 1440x960px for computer monitors, etc.) and choose jpeg as your file type </a:t>
            </a:r>
          </a:p>
          <a:p>
            <a:pPr lvl="1"/>
            <a:r>
              <a:rPr lang="en-US" dirty="0"/>
              <a:t>If you have gaps in your numbering, renumber on export (or fill the gap with a copy of an adjacent photo)</a:t>
            </a:r>
          </a:p>
          <a:p>
            <a:r>
              <a:rPr lang="en-US" dirty="0"/>
              <a:t>Save your photos to a separate folder</a:t>
            </a:r>
          </a:p>
          <a:p>
            <a:endParaRPr lang="en-US" dirty="0"/>
          </a:p>
        </p:txBody>
      </p:sp>
    </p:spTree>
    <p:extLst>
      <p:ext uri="{BB962C8B-B14F-4D97-AF65-F5344CB8AC3E}">
        <p14:creationId xmlns:p14="http://schemas.microsoft.com/office/powerpoint/2010/main" val="3064484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78481-4567-C745-A2D3-063844CAAB43}"/>
              </a:ext>
            </a:extLst>
          </p:cNvPr>
          <p:cNvSpPr>
            <a:spLocks noGrp="1"/>
          </p:cNvSpPr>
          <p:nvPr>
            <p:ph type="title"/>
          </p:nvPr>
        </p:nvSpPr>
        <p:spPr/>
        <p:txBody>
          <a:bodyPr/>
          <a:lstStyle/>
          <a:p>
            <a:r>
              <a:rPr lang="en-US" dirty="0"/>
              <a:t>Photoshop video creation</a:t>
            </a:r>
          </a:p>
        </p:txBody>
      </p:sp>
      <p:sp>
        <p:nvSpPr>
          <p:cNvPr id="3" name="Content Placeholder 2">
            <a:extLst>
              <a:ext uri="{FF2B5EF4-FFF2-40B4-BE49-F238E27FC236}">
                <a16:creationId xmlns:a16="http://schemas.microsoft.com/office/drawing/2014/main" id="{CD88255E-87DB-984B-9E5A-8C0C3DDB37E4}"/>
              </a:ext>
            </a:extLst>
          </p:cNvPr>
          <p:cNvSpPr>
            <a:spLocks noGrp="1"/>
          </p:cNvSpPr>
          <p:nvPr>
            <p:ph idx="1"/>
          </p:nvPr>
        </p:nvSpPr>
        <p:spPr>
          <a:xfrm>
            <a:off x="1371600" y="2286000"/>
            <a:ext cx="4591050" cy="3581400"/>
          </a:xfrm>
        </p:spPr>
        <p:txBody>
          <a:bodyPr>
            <a:normAutofit fontScale="85000" lnSpcReduction="20000"/>
          </a:bodyPr>
          <a:lstStyle/>
          <a:p>
            <a:r>
              <a:rPr lang="en-US" dirty="0"/>
              <a:t>Open Photoshop and choose File &gt; Open and select JUST the first image in your sequence. Check the box at the bottom of the window for “Image Sequence” and click “Open”</a:t>
            </a:r>
          </a:p>
          <a:p>
            <a:r>
              <a:rPr lang="en-US" dirty="0"/>
              <a:t>Choose your frame rate (you can change it later – but frames get dropped to keep the clip length the same!) </a:t>
            </a:r>
          </a:p>
          <a:p>
            <a:pPr lvl="1"/>
            <a:r>
              <a:rPr lang="en-US" dirty="0"/>
              <a:t>29.97fps is NTSC frame rate</a:t>
            </a:r>
          </a:p>
          <a:p>
            <a:r>
              <a:rPr lang="en-US" dirty="0"/>
              <a:t>Go to Window &gt; Timeline; a new strip will appear near the bottom of your PS window; the “play” button will play your time-lapse </a:t>
            </a:r>
          </a:p>
          <a:p>
            <a:pPr lvl="1"/>
            <a:r>
              <a:rPr lang="en-US" dirty="0"/>
              <a:t>the first pass will render at less than the selected frame rate; play again for the correct frame rate)</a:t>
            </a:r>
          </a:p>
          <a:p>
            <a:endParaRPr lang="en-US" dirty="0"/>
          </a:p>
        </p:txBody>
      </p:sp>
      <p:pic>
        <p:nvPicPr>
          <p:cNvPr id="5" name="Picture 4" descr="Photoshop screenshot">
            <a:extLst>
              <a:ext uri="{FF2B5EF4-FFF2-40B4-BE49-F238E27FC236}">
                <a16:creationId xmlns:a16="http://schemas.microsoft.com/office/drawing/2014/main" id="{7191CDB3-2912-1F4D-B588-0D113193964C}"/>
              </a:ext>
            </a:extLst>
          </p:cNvPr>
          <p:cNvPicPr>
            <a:picLocks noChangeAspect="1"/>
          </p:cNvPicPr>
          <p:nvPr/>
        </p:nvPicPr>
        <p:blipFill>
          <a:blip r:embed="rId2"/>
          <a:stretch>
            <a:fillRect/>
          </a:stretch>
        </p:blipFill>
        <p:spPr>
          <a:xfrm>
            <a:off x="5962650" y="2590800"/>
            <a:ext cx="6229350" cy="3223124"/>
          </a:xfrm>
          <a:prstGeom prst="rect">
            <a:avLst/>
          </a:prstGeom>
        </p:spPr>
      </p:pic>
    </p:spTree>
    <p:extLst>
      <p:ext uri="{BB962C8B-B14F-4D97-AF65-F5344CB8AC3E}">
        <p14:creationId xmlns:p14="http://schemas.microsoft.com/office/powerpoint/2010/main" val="782192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74F4-8D0C-2745-B3DE-F694379C19B8}"/>
              </a:ext>
            </a:extLst>
          </p:cNvPr>
          <p:cNvSpPr>
            <a:spLocks noGrp="1"/>
          </p:cNvSpPr>
          <p:nvPr>
            <p:ph type="title"/>
          </p:nvPr>
        </p:nvSpPr>
        <p:spPr/>
        <p:txBody>
          <a:bodyPr/>
          <a:lstStyle/>
          <a:p>
            <a:r>
              <a:rPr lang="en-US" dirty="0"/>
              <a:t>Photoshop, continued</a:t>
            </a:r>
          </a:p>
        </p:txBody>
      </p:sp>
      <p:sp>
        <p:nvSpPr>
          <p:cNvPr id="3" name="Content Placeholder 2">
            <a:extLst>
              <a:ext uri="{FF2B5EF4-FFF2-40B4-BE49-F238E27FC236}">
                <a16:creationId xmlns:a16="http://schemas.microsoft.com/office/drawing/2014/main" id="{E6B22152-B595-514D-B1F3-DA6BB2837EDB}"/>
              </a:ext>
            </a:extLst>
          </p:cNvPr>
          <p:cNvSpPr>
            <a:spLocks noGrp="1"/>
          </p:cNvSpPr>
          <p:nvPr>
            <p:ph idx="1"/>
          </p:nvPr>
        </p:nvSpPr>
        <p:spPr/>
        <p:txBody>
          <a:bodyPr/>
          <a:lstStyle/>
          <a:p>
            <a:r>
              <a:rPr lang="en-US" dirty="0"/>
              <a:t>Make any adjustments (change frame rate, add audio, add more clips, trim the clip, etc.)</a:t>
            </a:r>
          </a:p>
          <a:p>
            <a:r>
              <a:rPr lang="en-US" dirty="0"/>
              <a:t>File &gt; Export &gt; Render video (name your export, choose your presets, quality, etc.) </a:t>
            </a:r>
          </a:p>
          <a:p>
            <a:r>
              <a:rPr lang="en-US" dirty="0"/>
              <a:t>Enjoy your finished product!</a:t>
            </a:r>
          </a:p>
          <a:p>
            <a:endParaRPr lang="en-US" dirty="0"/>
          </a:p>
          <a:p>
            <a:r>
              <a:rPr lang="en-US" dirty="0"/>
              <a:t>Photoshop Premier Elements: there is a Guided Edit that will walk you through this; not available in Photoshop Elements</a:t>
            </a:r>
          </a:p>
          <a:p>
            <a:endParaRPr lang="en-US" dirty="0"/>
          </a:p>
        </p:txBody>
      </p:sp>
    </p:spTree>
    <p:extLst>
      <p:ext uri="{BB962C8B-B14F-4D97-AF65-F5344CB8AC3E}">
        <p14:creationId xmlns:p14="http://schemas.microsoft.com/office/powerpoint/2010/main" val="1302352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C625614-B080-B246-A001-6DB54A9B972B}"/>
              </a:ext>
            </a:extLst>
          </p:cNvPr>
          <p:cNvSpPr>
            <a:spLocks noGrp="1"/>
          </p:cNvSpPr>
          <p:nvPr>
            <p:ph type="title"/>
          </p:nvPr>
        </p:nvSpPr>
        <p:spPr>
          <a:xfrm>
            <a:off x="640081" y="791570"/>
            <a:ext cx="4018839" cy="5262390"/>
          </a:xfrm>
        </p:spPr>
        <p:txBody>
          <a:bodyPr anchor="ctr">
            <a:normAutofit/>
          </a:bodyPr>
          <a:lstStyle/>
          <a:p>
            <a:pPr algn="r"/>
            <a:r>
              <a:rPr lang="en-US" sz="5400" dirty="0">
                <a:solidFill>
                  <a:schemeClr val="bg2"/>
                </a:solidFill>
              </a:rPr>
              <a:t>Demo</a:t>
            </a:r>
          </a:p>
        </p:txBody>
      </p:sp>
      <p:sp>
        <p:nvSpPr>
          <p:cNvPr id="10"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FC3402B-5C18-8643-8EFE-ED4E99613236}"/>
              </a:ext>
            </a:extLst>
          </p:cNvPr>
          <p:cNvSpPr>
            <a:spLocks noGrp="1"/>
          </p:cNvSpPr>
          <p:nvPr>
            <p:ph idx="1"/>
          </p:nvPr>
        </p:nvSpPr>
        <p:spPr>
          <a:xfrm>
            <a:off x="6176720" y="791570"/>
            <a:ext cx="4892308" cy="5262390"/>
          </a:xfrm>
        </p:spPr>
        <p:txBody>
          <a:bodyPr anchor="ctr">
            <a:normAutofit/>
          </a:bodyPr>
          <a:lstStyle/>
          <a:p>
            <a:r>
              <a:rPr lang="en-US" sz="1800" dirty="0"/>
              <a:t>Using Lightroom &amp; Photoshop</a:t>
            </a:r>
          </a:p>
        </p:txBody>
      </p:sp>
    </p:spTree>
    <p:extLst>
      <p:ext uri="{BB962C8B-B14F-4D97-AF65-F5344CB8AC3E}">
        <p14:creationId xmlns:p14="http://schemas.microsoft.com/office/powerpoint/2010/main" val="1553730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98FE97-3CC7-47EB-B278-A16C49F124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68EDC2-23C4-1B4D-B4EA-D01416901C42}"/>
              </a:ext>
            </a:extLst>
          </p:cNvPr>
          <p:cNvSpPr>
            <a:spLocks noGrp="1"/>
          </p:cNvSpPr>
          <p:nvPr>
            <p:ph type="title"/>
          </p:nvPr>
        </p:nvSpPr>
        <p:spPr>
          <a:xfrm>
            <a:off x="5100824" y="685800"/>
            <a:ext cx="6176776" cy="1485900"/>
          </a:xfrm>
        </p:spPr>
        <p:txBody>
          <a:bodyPr>
            <a:normAutofit/>
          </a:bodyPr>
          <a:lstStyle/>
          <a:p>
            <a:r>
              <a:rPr lang="en-US" dirty="0"/>
              <a:t>Other apps</a:t>
            </a:r>
          </a:p>
        </p:txBody>
      </p:sp>
      <p:pic>
        <p:nvPicPr>
          <p:cNvPr id="7" name="Picture 6" descr="Logo&#10;&#10;Description automatically generated">
            <a:extLst>
              <a:ext uri="{FF2B5EF4-FFF2-40B4-BE49-F238E27FC236}">
                <a16:creationId xmlns:a16="http://schemas.microsoft.com/office/drawing/2014/main" id="{50C14B8F-850C-074E-81E4-D7DF0EBAB745}"/>
              </a:ext>
            </a:extLst>
          </p:cNvPr>
          <p:cNvPicPr>
            <a:picLocks noChangeAspect="1"/>
          </p:cNvPicPr>
          <p:nvPr/>
        </p:nvPicPr>
        <p:blipFill>
          <a:blip r:embed="rId2"/>
          <a:stretch>
            <a:fillRect/>
          </a:stretch>
        </p:blipFill>
        <p:spPr>
          <a:xfrm>
            <a:off x="939823" y="3543300"/>
            <a:ext cx="2647236" cy="2705100"/>
          </a:xfrm>
          <a:prstGeom prst="rect">
            <a:avLst/>
          </a:prstGeom>
          <a:ln>
            <a:noFill/>
          </a:ln>
          <a:effectLst/>
        </p:spPr>
      </p:pic>
      <p:pic>
        <p:nvPicPr>
          <p:cNvPr id="5" name="Picture 4" descr="Icon&#10;&#10;Description automatically generated">
            <a:extLst>
              <a:ext uri="{FF2B5EF4-FFF2-40B4-BE49-F238E27FC236}">
                <a16:creationId xmlns:a16="http://schemas.microsoft.com/office/drawing/2014/main" id="{81F3AD9C-1CD0-024D-B623-92F437424FA6}"/>
              </a:ext>
            </a:extLst>
          </p:cNvPr>
          <p:cNvPicPr>
            <a:picLocks noChangeAspect="1"/>
          </p:cNvPicPr>
          <p:nvPr/>
        </p:nvPicPr>
        <p:blipFill>
          <a:blip r:embed="rId3"/>
          <a:stretch>
            <a:fillRect/>
          </a:stretch>
        </p:blipFill>
        <p:spPr>
          <a:xfrm>
            <a:off x="939823" y="609600"/>
            <a:ext cx="2792548" cy="2706624"/>
          </a:xfrm>
          <a:prstGeom prst="rect">
            <a:avLst/>
          </a:prstGeom>
          <a:ln>
            <a:noFill/>
          </a:ln>
          <a:effectLst/>
        </p:spPr>
      </p:pic>
      <p:sp>
        <p:nvSpPr>
          <p:cNvPr id="14" name="Rectangle 13">
            <a:extLst>
              <a:ext uri="{FF2B5EF4-FFF2-40B4-BE49-F238E27FC236}">
                <a16:creationId xmlns:a16="http://schemas.microsoft.com/office/drawing/2014/main" id="{2F5A8FB3-4E83-4318-9B2D-99D7777B1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2BFAC491-3FF6-6F41-A204-874CFE075A9C}"/>
              </a:ext>
            </a:extLst>
          </p:cNvPr>
          <p:cNvSpPr>
            <a:spLocks noGrp="1"/>
          </p:cNvSpPr>
          <p:nvPr>
            <p:ph idx="1"/>
          </p:nvPr>
        </p:nvSpPr>
        <p:spPr>
          <a:xfrm>
            <a:off x="5100824" y="2286000"/>
            <a:ext cx="6176776" cy="3581400"/>
          </a:xfrm>
        </p:spPr>
        <p:txBody>
          <a:bodyPr>
            <a:normAutofit/>
          </a:bodyPr>
          <a:lstStyle/>
          <a:p>
            <a:r>
              <a:rPr lang="en-US" dirty="0"/>
              <a:t>iMovie (allows for lower frame rates)</a:t>
            </a:r>
          </a:p>
          <a:p>
            <a:r>
              <a:rPr lang="en-US" dirty="0"/>
              <a:t>Time-lapse apps for your phone:</a:t>
            </a:r>
          </a:p>
          <a:p>
            <a:pPr lvl="1"/>
            <a:r>
              <a:rPr lang="en-US" dirty="0"/>
              <a:t>Native Camera apps</a:t>
            </a:r>
          </a:p>
          <a:p>
            <a:pPr lvl="1"/>
            <a:endParaRPr lang="en-US" dirty="0"/>
          </a:p>
          <a:p>
            <a:pPr lvl="1"/>
            <a:r>
              <a:rPr lang="en-US" dirty="0"/>
              <a:t>Best for iPhone: Timelapse</a:t>
            </a:r>
          </a:p>
          <a:p>
            <a:pPr lvl="1"/>
            <a:endParaRPr lang="en-US" dirty="0"/>
          </a:p>
          <a:p>
            <a:pPr lvl="1"/>
            <a:r>
              <a:rPr lang="en-US" dirty="0"/>
              <a:t>Best for Android: Time Lapse Camera / Time Spirit </a:t>
            </a:r>
          </a:p>
          <a:p>
            <a:endParaRPr lang="en-US" dirty="0"/>
          </a:p>
        </p:txBody>
      </p:sp>
    </p:spTree>
    <p:extLst>
      <p:ext uri="{BB962C8B-B14F-4D97-AF65-F5344CB8AC3E}">
        <p14:creationId xmlns:p14="http://schemas.microsoft.com/office/powerpoint/2010/main" val="74684857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E4F4-C4B9-B54D-9557-25D165D3F499}"/>
              </a:ext>
            </a:extLst>
          </p:cNvPr>
          <p:cNvSpPr>
            <a:spLocks noGrp="1"/>
          </p:cNvSpPr>
          <p:nvPr>
            <p:ph type="title"/>
          </p:nvPr>
        </p:nvSpPr>
        <p:spPr/>
        <p:txBody>
          <a:bodyPr/>
          <a:lstStyle/>
          <a:p>
            <a:r>
              <a:rPr lang="en-US" dirty="0"/>
              <a:t>What is Time-lapse Photography? </a:t>
            </a:r>
          </a:p>
        </p:txBody>
      </p:sp>
      <p:sp>
        <p:nvSpPr>
          <p:cNvPr id="3" name="Content Placeholder 2">
            <a:extLst>
              <a:ext uri="{FF2B5EF4-FFF2-40B4-BE49-F238E27FC236}">
                <a16:creationId xmlns:a16="http://schemas.microsoft.com/office/drawing/2014/main" id="{3066404E-62E6-C546-9500-8D7AB9AC47E8}"/>
              </a:ext>
            </a:extLst>
          </p:cNvPr>
          <p:cNvSpPr>
            <a:spLocks noGrp="1"/>
          </p:cNvSpPr>
          <p:nvPr>
            <p:ph idx="1"/>
          </p:nvPr>
        </p:nvSpPr>
        <p:spPr/>
        <p:txBody>
          <a:bodyPr/>
          <a:lstStyle/>
          <a:p>
            <a:r>
              <a:rPr lang="en-US" dirty="0"/>
              <a:t>Sequential photos captured over minutes, hours, days, months</a:t>
            </a:r>
          </a:p>
          <a:p>
            <a:r>
              <a:rPr lang="en-US" dirty="0"/>
              <a:t>Put together in a video to compress that time to seconds or minutes</a:t>
            </a:r>
          </a:p>
          <a:p>
            <a:r>
              <a:rPr lang="en-US" dirty="0"/>
              <a:t>Allows you to see a slowly-changing scene at a much faster pace</a:t>
            </a:r>
          </a:p>
        </p:txBody>
      </p:sp>
      <p:pic>
        <p:nvPicPr>
          <p:cNvPr id="5" name="Picture 4" descr="Filmstrip">
            <a:extLst>
              <a:ext uri="{FF2B5EF4-FFF2-40B4-BE49-F238E27FC236}">
                <a16:creationId xmlns:a16="http://schemas.microsoft.com/office/drawing/2014/main" id="{F515D2D2-74A6-DB43-9EE5-FA98991943AF}"/>
              </a:ext>
            </a:extLst>
          </p:cNvPr>
          <p:cNvPicPr>
            <a:picLocks noChangeAspect="1"/>
          </p:cNvPicPr>
          <p:nvPr/>
        </p:nvPicPr>
        <p:blipFill>
          <a:blip r:embed="rId2"/>
          <a:stretch>
            <a:fillRect/>
          </a:stretch>
        </p:blipFill>
        <p:spPr>
          <a:xfrm>
            <a:off x="738098" y="4349932"/>
            <a:ext cx="10715803" cy="982012"/>
          </a:xfrm>
          <a:prstGeom prst="rect">
            <a:avLst/>
          </a:prstGeom>
        </p:spPr>
      </p:pic>
    </p:spTree>
    <p:extLst>
      <p:ext uri="{BB962C8B-B14F-4D97-AF65-F5344CB8AC3E}">
        <p14:creationId xmlns:p14="http://schemas.microsoft.com/office/powerpoint/2010/main" val="2269183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861B5C4-3E81-E94B-BFCB-A4CE23005FE2}"/>
              </a:ext>
            </a:extLst>
          </p:cNvPr>
          <p:cNvSpPr>
            <a:spLocks noGrp="1"/>
          </p:cNvSpPr>
          <p:nvPr>
            <p:ph type="title"/>
          </p:nvPr>
        </p:nvSpPr>
        <p:spPr>
          <a:xfrm>
            <a:off x="640081" y="791570"/>
            <a:ext cx="4018839" cy="5262390"/>
          </a:xfrm>
        </p:spPr>
        <p:txBody>
          <a:bodyPr anchor="ctr">
            <a:normAutofit/>
          </a:bodyPr>
          <a:lstStyle/>
          <a:p>
            <a:pPr algn="r"/>
            <a:r>
              <a:rPr lang="en-US" sz="5400" dirty="0">
                <a:solidFill>
                  <a:schemeClr val="bg2"/>
                </a:solidFill>
              </a:rPr>
              <a:t>What you’ll need</a:t>
            </a:r>
          </a:p>
        </p:txBody>
      </p:sp>
      <p:sp>
        <p:nvSpPr>
          <p:cNvPr id="10"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43F28F4F-02CD-F449-9DBE-4D46B76050F4}"/>
              </a:ext>
            </a:extLst>
          </p:cNvPr>
          <p:cNvSpPr>
            <a:spLocks noGrp="1"/>
          </p:cNvSpPr>
          <p:nvPr>
            <p:ph idx="1"/>
          </p:nvPr>
        </p:nvSpPr>
        <p:spPr>
          <a:xfrm>
            <a:off x="6176720" y="791570"/>
            <a:ext cx="4892308" cy="5262390"/>
          </a:xfrm>
        </p:spPr>
        <p:txBody>
          <a:bodyPr anchor="ctr">
            <a:normAutofit lnSpcReduction="10000"/>
          </a:bodyPr>
          <a:lstStyle/>
          <a:p>
            <a:r>
              <a:rPr lang="en-US" sz="1700" b="1" dirty="0"/>
              <a:t>Tripod</a:t>
            </a:r>
          </a:p>
          <a:p>
            <a:pPr lvl="1"/>
            <a:r>
              <a:rPr lang="en-US" sz="1700" dirty="0"/>
              <a:t>Dedicated to the task (so think about how long it will be out of service of other photography you may want to do)</a:t>
            </a:r>
          </a:p>
          <a:p>
            <a:r>
              <a:rPr lang="en-US" sz="1700" b="1" dirty="0"/>
              <a:t>Intervalometer</a:t>
            </a:r>
            <a:r>
              <a:rPr lang="en-US" sz="1700" dirty="0"/>
              <a:t> (for short-term time-lapses)</a:t>
            </a:r>
          </a:p>
          <a:p>
            <a:pPr lvl="1"/>
            <a:r>
              <a:rPr lang="en-US" sz="1700" dirty="0"/>
              <a:t>Allows photos to be taken at regular intervals</a:t>
            </a:r>
          </a:p>
          <a:p>
            <a:pPr lvl="1"/>
            <a:r>
              <a:rPr lang="en-US" sz="1700" dirty="0"/>
              <a:t>Most modern cameras have one built in</a:t>
            </a:r>
          </a:p>
          <a:p>
            <a:r>
              <a:rPr lang="en-US" sz="1700" b="1" dirty="0"/>
              <a:t>Other items you might need:</a:t>
            </a:r>
          </a:p>
          <a:p>
            <a:pPr lvl="1"/>
            <a:r>
              <a:rPr lang="en-US" sz="1700" dirty="0"/>
              <a:t>Fully-charged batteries! (and turn off rear LCD if shooting a LONG time)</a:t>
            </a:r>
          </a:p>
          <a:p>
            <a:pPr lvl="1"/>
            <a:r>
              <a:rPr lang="en-US" sz="1700" dirty="0"/>
              <a:t>Neutral Density (ND) filter (if shooting water or other reflective surfaces where you might want longer exposures)</a:t>
            </a:r>
          </a:p>
          <a:p>
            <a:pPr lvl="1"/>
            <a:r>
              <a:rPr lang="en-US" sz="1700" dirty="0"/>
              <a:t>Cable release or mirror-lock-up (if shooting long exposures, like for astrophotography)</a:t>
            </a:r>
          </a:p>
          <a:p>
            <a:pPr lvl="1"/>
            <a:r>
              <a:rPr lang="en-US" sz="1700" dirty="0"/>
              <a:t>Time-lapse rail system if you want camera motion!</a:t>
            </a:r>
          </a:p>
        </p:txBody>
      </p:sp>
    </p:spTree>
    <p:extLst>
      <p:ext uri="{BB962C8B-B14F-4D97-AF65-F5344CB8AC3E}">
        <p14:creationId xmlns:p14="http://schemas.microsoft.com/office/powerpoint/2010/main" val="2722825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66E96B0-5A4C-5A40-8874-BD8307C9DFAD}"/>
              </a:ext>
            </a:extLst>
          </p:cNvPr>
          <p:cNvSpPr>
            <a:spLocks noGrp="1"/>
          </p:cNvSpPr>
          <p:nvPr>
            <p:ph type="title"/>
          </p:nvPr>
        </p:nvSpPr>
        <p:spPr>
          <a:xfrm>
            <a:off x="640081" y="791570"/>
            <a:ext cx="4018839" cy="5262390"/>
          </a:xfrm>
        </p:spPr>
        <p:txBody>
          <a:bodyPr anchor="ctr">
            <a:normAutofit/>
          </a:bodyPr>
          <a:lstStyle/>
          <a:p>
            <a:pPr algn="r"/>
            <a:r>
              <a:rPr lang="en-US" sz="5400" dirty="0">
                <a:solidFill>
                  <a:schemeClr val="bg2"/>
                </a:solidFill>
              </a:rPr>
              <a:t>The process: Settings</a:t>
            </a:r>
          </a:p>
        </p:txBody>
      </p:sp>
      <p:sp>
        <p:nvSpPr>
          <p:cNvPr id="19" name="Rectangle 18">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438CAD42-DF5F-AA44-99A6-744E336CE1F8}"/>
              </a:ext>
            </a:extLst>
          </p:cNvPr>
          <p:cNvSpPr>
            <a:spLocks noGrp="1"/>
          </p:cNvSpPr>
          <p:nvPr>
            <p:ph idx="1"/>
          </p:nvPr>
        </p:nvSpPr>
        <p:spPr>
          <a:xfrm>
            <a:off x="6176720" y="791570"/>
            <a:ext cx="4892308" cy="5262390"/>
          </a:xfrm>
        </p:spPr>
        <p:txBody>
          <a:bodyPr anchor="ctr">
            <a:normAutofit/>
          </a:bodyPr>
          <a:lstStyle/>
          <a:p>
            <a:r>
              <a:rPr lang="en-US" sz="1800" b="1" dirty="0"/>
              <a:t>Manual EVERYTHING </a:t>
            </a:r>
            <a:r>
              <a:rPr lang="en-US" sz="1800" dirty="0"/>
              <a:t>(to make your post-processing easier)</a:t>
            </a:r>
          </a:p>
          <a:p>
            <a:pPr lvl="1"/>
            <a:r>
              <a:rPr lang="en-US" sz="1800" dirty="0"/>
              <a:t>Manual focus </a:t>
            </a:r>
          </a:p>
          <a:p>
            <a:pPr lvl="1"/>
            <a:r>
              <a:rPr lang="en-US" sz="1800" dirty="0"/>
              <a:t>Manual shooting mode</a:t>
            </a:r>
          </a:p>
          <a:p>
            <a:pPr lvl="1"/>
            <a:r>
              <a:rPr lang="en-US" sz="1800" dirty="0"/>
              <a:t>Manual White Balance</a:t>
            </a:r>
          </a:p>
          <a:p>
            <a:r>
              <a:rPr lang="en-US" sz="1800" b="1" dirty="0"/>
              <a:t>Low ISO </a:t>
            </a:r>
            <a:r>
              <a:rPr lang="en-US" sz="1800" dirty="0"/>
              <a:t>to minimize noise</a:t>
            </a:r>
          </a:p>
          <a:p>
            <a:r>
              <a:rPr lang="en-US" sz="1800" b="1" dirty="0"/>
              <a:t>Turn off image stabilization </a:t>
            </a:r>
            <a:r>
              <a:rPr lang="en-US" sz="1800" dirty="0"/>
              <a:t>(always a good idea on a tripod)</a:t>
            </a:r>
          </a:p>
          <a:p>
            <a:r>
              <a:rPr lang="en-US" sz="1800" dirty="0"/>
              <a:t>Choose a lens, ISO, shutter speed, and aperture appropriate for the scene and lighting you expect to have during the entire set of exposures. Wide apertures and slow-ish shutter speeds are best to avoid “flicker” and give you a smoother looking video. For bright daytime, you might need a ND filter.</a:t>
            </a:r>
          </a:p>
          <a:p>
            <a:endParaRPr lang="en-US" sz="1800" dirty="0"/>
          </a:p>
        </p:txBody>
      </p:sp>
    </p:spTree>
    <p:extLst>
      <p:ext uri="{BB962C8B-B14F-4D97-AF65-F5344CB8AC3E}">
        <p14:creationId xmlns:p14="http://schemas.microsoft.com/office/powerpoint/2010/main" val="3033603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36F052A-2275-AB4E-B0EA-EC6655126C67}"/>
              </a:ext>
            </a:extLst>
          </p:cNvPr>
          <p:cNvSpPr>
            <a:spLocks noGrp="1"/>
          </p:cNvSpPr>
          <p:nvPr>
            <p:ph type="title"/>
          </p:nvPr>
        </p:nvSpPr>
        <p:spPr>
          <a:xfrm>
            <a:off x="640081" y="791570"/>
            <a:ext cx="4018839" cy="5262390"/>
          </a:xfrm>
        </p:spPr>
        <p:txBody>
          <a:bodyPr anchor="ctr">
            <a:normAutofit/>
          </a:bodyPr>
          <a:lstStyle/>
          <a:p>
            <a:pPr algn="r"/>
            <a:r>
              <a:rPr lang="en-US" sz="5400" dirty="0">
                <a:solidFill>
                  <a:schemeClr val="bg2"/>
                </a:solidFill>
              </a:rPr>
              <a:t>Tips on choosing time intervals</a:t>
            </a:r>
          </a:p>
        </p:txBody>
      </p:sp>
      <p:sp>
        <p:nvSpPr>
          <p:cNvPr id="10"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D5C11BF-EBD6-D540-AD68-1A8365D9CB09}"/>
              </a:ext>
            </a:extLst>
          </p:cNvPr>
          <p:cNvSpPr>
            <a:spLocks noGrp="1"/>
          </p:cNvSpPr>
          <p:nvPr>
            <p:ph idx="1"/>
          </p:nvPr>
        </p:nvSpPr>
        <p:spPr>
          <a:xfrm>
            <a:off x="6176720" y="791570"/>
            <a:ext cx="4892308" cy="5262390"/>
          </a:xfrm>
        </p:spPr>
        <p:txBody>
          <a:bodyPr anchor="ctr">
            <a:normAutofit/>
          </a:bodyPr>
          <a:lstStyle/>
          <a:p>
            <a:r>
              <a:rPr lang="en-US" sz="1800" b="1" dirty="0"/>
              <a:t>Make sure your time interval is a bit longer than each exposure</a:t>
            </a:r>
          </a:p>
          <a:p>
            <a:pPr lvl="1"/>
            <a:r>
              <a:rPr lang="en-US" sz="1800" dirty="0"/>
              <a:t>Interval = exposure time + time for camera to “get ready” for the next shot</a:t>
            </a:r>
          </a:p>
          <a:p>
            <a:r>
              <a:rPr lang="en-US" sz="1800" b="1" dirty="0"/>
              <a:t>Some interval examples:</a:t>
            </a:r>
          </a:p>
          <a:p>
            <a:pPr lvl="1"/>
            <a:r>
              <a:rPr lang="en-US" sz="1800" dirty="0"/>
              <a:t>Capturing the movement of the sun across the sky – 15 to 30 seconds </a:t>
            </a:r>
          </a:p>
          <a:p>
            <a:pPr lvl="1"/>
            <a:r>
              <a:rPr lang="en-US" sz="1800" dirty="0"/>
              <a:t>Sunrise/Sunset and or Moonrise/Moonset  – 1 to 3 seconds </a:t>
            </a:r>
          </a:p>
          <a:p>
            <a:pPr lvl="1"/>
            <a:r>
              <a:rPr lang="en-US" sz="1800" dirty="0"/>
              <a:t>Slow moving clouds – 5 to 10 seconds</a:t>
            </a:r>
          </a:p>
          <a:p>
            <a:pPr lvl="1"/>
            <a:r>
              <a:rPr lang="en-US" sz="1800" dirty="0"/>
              <a:t>Fast moving clouds – 1 to 3 seconds</a:t>
            </a:r>
          </a:p>
          <a:p>
            <a:pPr lvl="1"/>
            <a:r>
              <a:rPr lang="en-US" sz="1800" dirty="0"/>
              <a:t>Seasons – 1 shot every day at about the same time</a:t>
            </a:r>
          </a:p>
          <a:p>
            <a:endParaRPr lang="en-US" sz="1800" dirty="0"/>
          </a:p>
        </p:txBody>
      </p:sp>
    </p:spTree>
    <p:extLst>
      <p:ext uri="{BB962C8B-B14F-4D97-AF65-F5344CB8AC3E}">
        <p14:creationId xmlns:p14="http://schemas.microsoft.com/office/powerpoint/2010/main" val="2790552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42F6978-1A64-3146-8736-2148CA29D21C}"/>
              </a:ext>
            </a:extLst>
          </p:cNvPr>
          <p:cNvSpPr>
            <a:spLocks noGrp="1"/>
          </p:cNvSpPr>
          <p:nvPr>
            <p:ph type="title"/>
          </p:nvPr>
        </p:nvSpPr>
        <p:spPr>
          <a:xfrm>
            <a:off x="640081" y="791570"/>
            <a:ext cx="4018839" cy="5262390"/>
          </a:xfrm>
        </p:spPr>
        <p:txBody>
          <a:bodyPr anchor="ctr">
            <a:normAutofit/>
          </a:bodyPr>
          <a:lstStyle/>
          <a:p>
            <a:pPr algn="r"/>
            <a:r>
              <a:rPr lang="en-US" sz="5400" dirty="0">
                <a:solidFill>
                  <a:schemeClr val="bg2"/>
                </a:solidFill>
              </a:rPr>
              <a:t>How long will you need to shoot?</a:t>
            </a:r>
          </a:p>
        </p:txBody>
      </p:sp>
      <p:sp>
        <p:nvSpPr>
          <p:cNvPr id="15"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F675C2BB-5EFD-8C43-8D2B-07317BDAF714}"/>
              </a:ext>
            </a:extLst>
          </p:cNvPr>
          <p:cNvSpPr>
            <a:spLocks noGrp="1"/>
          </p:cNvSpPr>
          <p:nvPr>
            <p:ph idx="1"/>
          </p:nvPr>
        </p:nvSpPr>
        <p:spPr>
          <a:xfrm>
            <a:off x="6176720" y="791570"/>
            <a:ext cx="4892308" cy="5262390"/>
          </a:xfrm>
        </p:spPr>
        <p:txBody>
          <a:bodyPr anchor="ctr">
            <a:normAutofit/>
          </a:bodyPr>
          <a:lstStyle/>
          <a:p>
            <a:r>
              <a:rPr lang="en-US" sz="1800" dirty="0"/>
              <a:t>Calculating:</a:t>
            </a:r>
          </a:p>
          <a:p>
            <a:pPr lvl="1"/>
            <a:r>
              <a:rPr lang="en-US" sz="1800" dirty="0"/>
              <a:t>At 24 fps, if you want a 10-sec video, that’s 240 frames. If you’re shooting normal cloud movement (every 5 seconds), that’s 240 frames x 5 seconds = 1200 seconds = 20 minutes of shooting.  </a:t>
            </a:r>
          </a:p>
          <a:p>
            <a:pPr lvl="1"/>
            <a:r>
              <a:rPr lang="en-US" sz="1800" dirty="0"/>
              <a:t>Remember to keep your interval a bit longer than your exposure time, so –in this case– your exposure should be less than 3.5 to 4 seconds.</a:t>
            </a:r>
          </a:p>
          <a:p>
            <a:pPr lvl="2"/>
            <a:r>
              <a:rPr lang="en-US" dirty="0"/>
              <a:t>A long-ish exposure like this will smooth out the movement of the clouds so it’ll look more natural.</a:t>
            </a:r>
          </a:p>
          <a:p>
            <a:pPr lvl="1"/>
            <a:r>
              <a:rPr lang="en-US" sz="1800" dirty="0"/>
              <a:t>Bring a book if your intervals are long!</a:t>
            </a:r>
          </a:p>
        </p:txBody>
      </p:sp>
    </p:spTree>
    <p:extLst>
      <p:ext uri="{BB962C8B-B14F-4D97-AF65-F5344CB8AC3E}">
        <p14:creationId xmlns:p14="http://schemas.microsoft.com/office/powerpoint/2010/main" val="1504444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F1D9E15-24C9-4D3B-96A0-95BB465BC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C49A35-97D3-3E43-8E78-F96A7C0FDD00}"/>
              </a:ext>
            </a:extLst>
          </p:cNvPr>
          <p:cNvSpPr>
            <a:spLocks noGrp="1"/>
          </p:cNvSpPr>
          <p:nvPr>
            <p:ph type="title"/>
          </p:nvPr>
        </p:nvSpPr>
        <p:spPr>
          <a:xfrm>
            <a:off x="784743" y="685800"/>
            <a:ext cx="5793475" cy="1485900"/>
          </a:xfrm>
        </p:spPr>
        <p:txBody>
          <a:bodyPr>
            <a:normAutofit/>
          </a:bodyPr>
          <a:lstStyle/>
          <a:p>
            <a:r>
              <a:rPr lang="en-US" dirty="0"/>
              <a:t>Note: Camera vs. Video</a:t>
            </a:r>
          </a:p>
        </p:txBody>
      </p:sp>
      <p:sp>
        <p:nvSpPr>
          <p:cNvPr id="3" name="Content Placeholder 2">
            <a:extLst>
              <a:ext uri="{FF2B5EF4-FFF2-40B4-BE49-F238E27FC236}">
                <a16:creationId xmlns:a16="http://schemas.microsoft.com/office/drawing/2014/main" id="{E80D694F-F20C-4F45-A69D-483104126D3A}"/>
              </a:ext>
            </a:extLst>
          </p:cNvPr>
          <p:cNvSpPr>
            <a:spLocks noGrp="1"/>
          </p:cNvSpPr>
          <p:nvPr>
            <p:ph idx="1"/>
          </p:nvPr>
        </p:nvSpPr>
        <p:spPr>
          <a:xfrm>
            <a:off x="784743" y="2286000"/>
            <a:ext cx="5793475" cy="3581400"/>
          </a:xfrm>
        </p:spPr>
        <p:txBody>
          <a:bodyPr>
            <a:normAutofit lnSpcReduction="10000"/>
          </a:bodyPr>
          <a:lstStyle/>
          <a:p>
            <a:r>
              <a:rPr lang="en-US" dirty="0"/>
              <a:t>Some cameras make time-lapse movies in the “video” settings and do everything for you, including output a video straight out of the camera – but they’re often limited to a certain interval (1 sec to 10 minutes) or length of finished movie. This might be sufficient for your needs! But… we’re assuming we’re shooting frames in the ”camera” mode instead of “video” mode, allowing us more flexibility in post-production.</a:t>
            </a:r>
          </a:p>
          <a:p>
            <a:r>
              <a:rPr lang="en-US" dirty="0"/>
              <a:t>Here are the Time-lapse MOVIE menus for Nikon and Canon </a:t>
            </a:r>
            <a:r>
              <a:rPr lang="en-US" dirty="0">
                <a:sym typeface="Wingdings" pitchFamily="2" charset="2"/>
              </a:rPr>
              <a:t></a:t>
            </a:r>
            <a:br>
              <a:rPr lang="en-US" dirty="0">
                <a:sym typeface="Wingdings" pitchFamily="2" charset="2"/>
              </a:rPr>
            </a:br>
            <a:endParaRPr lang="en-US" dirty="0"/>
          </a:p>
        </p:txBody>
      </p:sp>
      <p:sp>
        <p:nvSpPr>
          <p:cNvPr id="14" name="Rectangle 13">
            <a:extLst>
              <a:ext uri="{FF2B5EF4-FFF2-40B4-BE49-F238E27FC236}">
                <a16:creationId xmlns:a16="http://schemas.microsoft.com/office/drawing/2014/main" id="{B3C82AAA-6CDE-45E7-B8C8-E1809E5D8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Nikon Time-lapse movie menu screen">
            <a:extLst>
              <a:ext uri="{FF2B5EF4-FFF2-40B4-BE49-F238E27FC236}">
                <a16:creationId xmlns:a16="http://schemas.microsoft.com/office/drawing/2014/main" id="{21EA4767-65C7-CB45-BAC1-8EEA321B5971}"/>
              </a:ext>
            </a:extLst>
          </p:cNvPr>
          <p:cNvPicPr>
            <a:picLocks noChangeAspect="1"/>
          </p:cNvPicPr>
          <p:nvPr/>
        </p:nvPicPr>
        <p:blipFill>
          <a:blip r:embed="rId2"/>
          <a:stretch>
            <a:fillRect/>
          </a:stretch>
        </p:blipFill>
        <p:spPr>
          <a:xfrm>
            <a:off x="8222343" y="810117"/>
            <a:ext cx="3409717" cy="2557288"/>
          </a:xfrm>
          <a:prstGeom prst="rect">
            <a:avLst/>
          </a:prstGeom>
          <a:ln>
            <a:noFill/>
          </a:ln>
          <a:effectLst/>
        </p:spPr>
      </p:pic>
      <p:pic>
        <p:nvPicPr>
          <p:cNvPr id="5" name="Picture 4" descr="Canon Time-lapse movie menu screen">
            <a:extLst>
              <a:ext uri="{FF2B5EF4-FFF2-40B4-BE49-F238E27FC236}">
                <a16:creationId xmlns:a16="http://schemas.microsoft.com/office/drawing/2014/main" id="{A3B26E73-9C21-E74C-9FD6-D8D3BED8D129}"/>
              </a:ext>
            </a:extLst>
          </p:cNvPr>
          <p:cNvPicPr>
            <a:picLocks noChangeAspect="1"/>
          </p:cNvPicPr>
          <p:nvPr/>
        </p:nvPicPr>
        <p:blipFill>
          <a:blip r:embed="rId3"/>
          <a:stretch>
            <a:fillRect/>
          </a:stretch>
        </p:blipFill>
        <p:spPr>
          <a:xfrm>
            <a:off x="8160705" y="3830916"/>
            <a:ext cx="3526260" cy="2355541"/>
          </a:xfrm>
          <a:prstGeom prst="rect">
            <a:avLst/>
          </a:prstGeom>
          <a:ln>
            <a:noFill/>
          </a:ln>
          <a:effectLst/>
        </p:spPr>
      </p:pic>
      <p:sp>
        <p:nvSpPr>
          <p:cNvPr id="8" name="TextBox 7">
            <a:extLst>
              <a:ext uri="{FF2B5EF4-FFF2-40B4-BE49-F238E27FC236}">
                <a16:creationId xmlns:a16="http://schemas.microsoft.com/office/drawing/2014/main" id="{9BBE37C2-6367-224E-8513-134F7D4EEF3C}"/>
              </a:ext>
            </a:extLst>
          </p:cNvPr>
          <p:cNvSpPr txBox="1"/>
          <p:nvPr/>
        </p:nvSpPr>
        <p:spPr>
          <a:xfrm>
            <a:off x="8286750" y="457200"/>
            <a:ext cx="809837" cy="3416320"/>
          </a:xfrm>
          <a:prstGeom prst="rect">
            <a:avLst/>
          </a:prstGeom>
          <a:noFill/>
        </p:spPr>
        <p:txBody>
          <a:bodyPr wrap="none" rtlCol="0">
            <a:spAutoFit/>
          </a:bodyPr>
          <a:lstStyle/>
          <a:p>
            <a:r>
              <a:rPr lang="en-US" dirty="0"/>
              <a:t>Nikon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Canon</a:t>
            </a:r>
          </a:p>
        </p:txBody>
      </p:sp>
    </p:spTree>
    <p:extLst>
      <p:ext uri="{BB962C8B-B14F-4D97-AF65-F5344CB8AC3E}">
        <p14:creationId xmlns:p14="http://schemas.microsoft.com/office/powerpoint/2010/main" val="3152388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0A45F-9C84-FB45-AD4F-7DEEED2B1210}"/>
              </a:ext>
            </a:extLst>
          </p:cNvPr>
          <p:cNvSpPr>
            <a:spLocks noGrp="1"/>
          </p:cNvSpPr>
          <p:nvPr>
            <p:ph type="title"/>
          </p:nvPr>
        </p:nvSpPr>
        <p:spPr/>
        <p:txBody>
          <a:bodyPr/>
          <a:lstStyle/>
          <a:p>
            <a:r>
              <a:rPr lang="en-US" dirty="0"/>
              <a:t>Time-lapse video: Making Breakfast</a:t>
            </a:r>
          </a:p>
        </p:txBody>
      </p:sp>
      <p:sp>
        <p:nvSpPr>
          <p:cNvPr id="3" name="Content Placeholder 2">
            <a:extLst>
              <a:ext uri="{FF2B5EF4-FFF2-40B4-BE49-F238E27FC236}">
                <a16:creationId xmlns:a16="http://schemas.microsoft.com/office/drawing/2014/main" id="{4728707A-D980-7641-9CFC-FC6B7EFDE282}"/>
              </a:ext>
            </a:extLst>
          </p:cNvPr>
          <p:cNvSpPr>
            <a:spLocks noGrp="1"/>
          </p:cNvSpPr>
          <p:nvPr>
            <p:ph idx="1"/>
          </p:nvPr>
        </p:nvSpPr>
        <p:spPr>
          <a:xfrm>
            <a:off x="1371600" y="2286000"/>
            <a:ext cx="2358189" cy="3581400"/>
          </a:xfrm>
        </p:spPr>
        <p:txBody>
          <a:bodyPr>
            <a:normAutofit/>
          </a:bodyPr>
          <a:lstStyle/>
          <a:p>
            <a:r>
              <a:rPr lang="en-US" dirty="0"/>
              <a:t>Video settings version</a:t>
            </a:r>
          </a:p>
          <a:p>
            <a:r>
              <a:rPr lang="en-US" dirty="0"/>
              <a:t>Pros:</a:t>
            </a:r>
          </a:p>
          <a:p>
            <a:pPr lvl="1"/>
            <a:r>
              <a:rPr lang="en-US" dirty="0"/>
              <a:t>Straight out of the camera!</a:t>
            </a:r>
          </a:p>
          <a:p>
            <a:r>
              <a:rPr lang="en-US" dirty="0"/>
              <a:t>Cons:</a:t>
            </a:r>
          </a:p>
          <a:p>
            <a:pPr lvl="1"/>
            <a:r>
              <a:rPr lang="en-US" dirty="0"/>
              <a:t>No control over frame rate speed</a:t>
            </a:r>
          </a:p>
        </p:txBody>
      </p:sp>
      <p:pic>
        <p:nvPicPr>
          <p:cNvPr id="4" name="DSC_0125.MOV" descr="DSC_0125.MOV">
            <a:hlinkClick r:id="" action="ppaction://media"/>
            <a:extLst>
              <a:ext uri="{FF2B5EF4-FFF2-40B4-BE49-F238E27FC236}">
                <a16:creationId xmlns:a16="http://schemas.microsoft.com/office/drawing/2014/main" id="{E3258E15-CF31-3047-853E-BCEE0F24E1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28533" y="1600200"/>
            <a:ext cx="7586133" cy="4267200"/>
          </a:xfrm>
          <a:prstGeom prst="rect">
            <a:avLst/>
          </a:prstGeom>
        </p:spPr>
      </p:pic>
    </p:spTree>
    <p:extLst>
      <p:ext uri="{BB962C8B-B14F-4D97-AF65-F5344CB8AC3E}">
        <p14:creationId xmlns:p14="http://schemas.microsoft.com/office/powerpoint/2010/main" val="89042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A81F-DA15-1649-95CB-786053168C8D}"/>
              </a:ext>
            </a:extLst>
          </p:cNvPr>
          <p:cNvSpPr>
            <a:spLocks noGrp="1"/>
          </p:cNvSpPr>
          <p:nvPr>
            <p:ph type="title"/>
          </p:nvPr>
        </p:nvSpPr>
        <p:spPr>
          <a:xfrm>
            <a:off x="7860667" y="685800"/>
            <a:ext cx="3656419" cy="1485900"/>
          </a:xfrm>
        </p:spPr>
        <p:txBody>
          <a:bodyPr>
            <a:normAutofit fontScale="90000"/>
          </a:bodyPr>
          <a:lstStyle/>
          <a:p>
            <a:r>
              <a:rPr lang="en-US" dirty="0"/>
              <a:t>Camera settings menu: Setting it up</a:t>
            </a:r>
          </a:p>
        </p:txBody>
      </p:sp>
      <p:sp>
        <p:nvSpPr>
          <p:cNvPr id="12" name="Rectangle 11">
            <a:extLst>
              <a:ext uri="{FF2B5EF4-FFF2-40B4-BE49-F238E27FC236}">
                <a16:creationId xmlns:a16="http://schemas.microsoft.com/office/drawing/2014/main" id="{5A4829B7-47EE-4685-ADC0-DE464C22A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Nikon intervalometer screen">
            <a:extLst>
              <a:ext uri="{FF2B5EF4-FFF2-40B4-BE49-F238E27FC236}">
                <a16:creationId xmlns:a16="http://schemas.microsoft.com/office/drawing/2014/main" id="{BA7BBEBC-D1E5-844A-8764-02348E6A4734}"/>
              </a:ext>
            </a:extLst>
          </p:cNvPr>
          <p:cNvPicPr>
            <a:picLocks noChangeAspect="1"/>
          </p:cNvPicPr>
          <p:nvPr/>
        </p:nvPicPr>
        <p:blipFill>
          <a:blip r:embed="rId2"/>
          <a:stretch>
            <a:fillRect/>
          </a:stretch>
        </p:blipFill>
        <p:spPr>
          <a:xfrm>
            <a:off x="1697578" y="645106"/>
            <a:ext cx="5169030" cy="5247747"/>
          </a:xfrm>
          <a:prstGeom prst="rect">
            <a:avLst/>
          </a:prstGeom>
        </p:spPr>
      </p:pic>
      <p:sp>
        <p:nvSpPr>
          <p:cNvPr id="3" name="Content Placeholder 2">
            <a:extLst>
              <a:ext uri="{FF2B5EF4-FFF2-40B4-BE49-F238E27FC236}">
                <a16:creationId xmlns:a16="http://schemas.microsoft.com/office/drawing/2014/main" id="{B299053C-0699-CE4F-B0C5-735EB4763C77}"/>
              </a:ext>
            </a:extLst>
          </p:cNvPr>
          <p:cNvSpPr>
            <a:spLocks noGrp="1"/>
          </p:cNvSpPr>
          <p:nvPr>
            <p:ph idx="1"/>
          </p:nvPr>
        </p:nvSpPr>
        <p:spPr>
          <a:xfrm>
            <a:off x="7860667" y="2580362"/>
            <a:ext cx="3656419" cy="3287038"/>
          </a:xfrm>
        </p:spPr>
        <p:txBody>
          <a:bodyPr>
            <a:normAutofit fontScale="92500" lnSpcReduction="10000"/>
          </a:bodyPr>
          <a:lstStyle/>
          <a:p>
            <a:r>
              <a:rPr lang="en-US" dirty="0"/>
              <a:t>Once you’ve decided on your settings (aperture, exposure, ISO, intervals), you’ll need to program the camera using the intervalometer. Nikon: “Interval Timer Shooting”</a:t>
            </a:r>
          </a:p>
          <a:p>
            <a:r>
              <a:rPr lang="en-US" dirty="0"/>
              <a:t>The menu here shows that the camera will shoot 10 frames at a rate of 1 frame per hour, starting at 3am. (You can also set it to start shooting “now”.)</a:t>
            </a:r>
          </a:p>
        </p:txBody>
      </p:sp>
    </p:spTree>
    <p:extLst>
      <p:ext uri="{BB962C8B-B14F-4D97-AF65-F5344CB8AC3E}">
        <p14:creationId xmlns:p14="http://schemas.microsoft.com/office/powerpoint/2010/main" val="2093244172"/>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docProps/app.xml><?xml version="1.0" encoding="utf-8"?>
<Properties xmlns="http://schemas.openxmlformats.org/officeDocument/2006/extended-properties" xmlns:vt="http://schemas.openxmlformats.org/officeDocument/2006/docPropsVTypes">
  <Template>{7B17646E-29FB-E845-B530-CC9E06249831}tf10001072</Template>
  <TotalTime>19920</TotalTime>
  <Words>1157</Words>
  <Application>Microsoft Macintosh PowerPoint</Application>
  <PresentationFormat>Widescreen</PresentationFormat>
  <Paragraphs>105</Paragraphs>
  <Slides>16</Slides>
  <Notes>0</Notes>
  <HiddenSlides>0</HiddenSlides>
  <MMClips>1</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16</vt:i4>
      </vt:variant>
    </vt:vector>
  </HeadingPairs>
  <TitlesOfParts>
    <vt:vector size="18" baseType="lpstr">
      <vt:lpstr>Franklin Gothic Book</vt:lpstr>
      <vt:lpstr>Crop</vt:lpstr>
      <vt:lpstr>Time-lapse Photography</vt:lpstr>
      <vt:lpstr>What is Time-lapse Photography? </vt:lpstr>
      <vt:lpstr>What you’ll need</vt:lpstr>
      <vt:lpstr>The process: Settings</vt:lpstr>
      <vt:lpstr>Tips on choosing time intervals</vt:lpstr>
      <vt:lpstr>How long will you need to shoot?</vt:lpstr>
      <vt:lpstr>Note: Camera vs. Video</vt:lpstr>
      <vt:lpstr>Time-lapse video: Making Breakfast</vt:lpstr>
      <vt:lpstr>Camera settings menu: Setting it up</vt:lpstr>
      <vt:lpstr>Post-processing</vt:lpstr>
      <vt:lpstr>Lightroom frame editing process</vt:lpstr>
      <vt:lpstr>Lightroom, continued</vt:lpstr>
      <vt:lpstr>Photoshop video creation</vt:lpstr>
      <vt:lpstr>Photoshop, continued</vt:lpstr>
      <vt:lpstr>Demo</vt:lpstr>
      <vt:lpstr>Other apps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Timelapse Photography</dc:title>
  <dc:creator>Smale, Karen M. (GSFC-606.1)[ADNET SYSTEMS INC]</dc:creator>
  <cp:lastModifiedBy>Smale, Karen M. (GSFC-606.1)[ADNET SYSTEMS INC]</cp:lastModifiedBy>
  <cp:revision>40</cp:revision>
  <dcterms:created xsi:type="dcterms:W3CDTF">2020-12-14T16:54:07Z</dcterms:created>
  <dcterms:modified xsi:type="dcterms:W3CDTF">2021-03-10T17:13:24Z</dcterms:modified>
</cp:coreProperties>
</file>