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0" r:id="rId6"/>
    <p:sldId id="310" r:id="rId7"/>
    <p:sldId id="346" r:id="rId8"/>
    <p:sldId id="297" r:id="rId9"/>
    <p:sldId id="261" r:id="rId10"/>
    <p:sldId id="344" r:id="rId11"/>
    <p:sldId id="262" r:id="rId12"/>
    <p:sldId id="340" r:id="rId13"/>
    <p:sldId id="265" r:id="rId14"/>
    <p:sldId id="266" r:id="rId15"/>
    <p:sldId id="267" r:id="rId16"/>
    <p:sldId id="268" r:id="rId17"/>
    <p:sldId id="333" r:id="rId18"/>
    <p:sldId id="270" r:id="rId19"/>
    <p:sldId id="348" r:id="rId20"/>
    <p:sldId id="295" r:id="rId21"/>
    <p:sldId id="347" r:id="rId22"/>
    <p:sldId id="334" r:id="rId23"/>
    <p:sldId id="298" r:id="rId24"/>
    <p:sldId id="341" r:id="rId25"/>
    <p:sldId id="342" r:id="rId26"/>
    <p:sldId id="345" r:id="rId27"/>
    <p:sldId id="301" r:id="rId28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-13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2052" y="-84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Relationship Id="rId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8F348AA-8977-CA42-8985-DF30EF64EF4C}" type="datetimeFigureOut">
              <a:rPr lang="en-US"/>
              <a:pPr>
                <a:defRPr/>
              </a:pPr>
              <a:t>5/17/16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85024DE-19FA-684A-833F-1E0C0CF3D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201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3564DF-E3CC-0E4C-A923-C78049156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354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32" charset="-128"/>
        <a:cs typeface="ヒラギノ角ゴ Pro W3" pitchFamily="3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32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ABEBAD-AF1E-3647-B6A4-9A1E5A4AB55D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5791A9-7760-124C-B69B-943875B8BDAA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16D699-D3B0-1B4F-9D46-C8FC2BE71987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A7F4A9-728B-A74E-A6CB-FC80CE6C520A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2A7B6F-1018-954C-8365-1926298E3C54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33B592-1BE1-EB47-8199-B44DFF01BA18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D6808C-C3F2-BB46-AF98-2246B9315C2B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381943-BB40-324A-9349-FDD28DDD929E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A9A633-B49C-9C4D-83A7-0C1999CD87F6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FB9069-A951-E24E-8C60-CB631EF85E01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B786D6-244F-1348-9D91-5EC0FBE13B05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41D49C-6B95-4647-9134-B182F07EF329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4A5998-E664-B847-A944-46632918B00F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651BA9-7AF5-9247-9C75-44393E6FF8B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C8A174-5804-DB46-BEDF-229705018B1E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3CFA45-3A3D-9C4A-AC94-B1A146F2DC22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CA63FA-5B3A-0545-B8DA-02CDD404D459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DB1764-04B4-E845-937B-530F3420644C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5996CE-7ECD-6E4C-8590-DCB1A2F4F111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829882-996C-5D4A-95F8-AE0346E4DA69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FC6AD2-0F4E-8F4F-858E-DADD6AC3BE1F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2C4CB1-7C91-0D44-BF8D-1B545CE5492C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ACB8E7-7E4F-3943-8098-C99FA06CF02A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250FA3-3237-0B46-835D-9FDEB8977014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5AA4CB-FBE6-F448-A7D0-5293951ED877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ECE2B-9711-DB4E-AB8C-D36F40E19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9B703-71AE-8A43-AF52-6EC3794A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C90E5-E02C-3C47-83BE-945C3A2F7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27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6497A-05DB-0E43-816C-E18409485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67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808D6-E575-704D-8413-C2C144F24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BB307-98CD-F540-B3E7-3AC244DAE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5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D389D-D469-4A46-B68A-692B5573E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0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5FFDB-B54B-DE40-9702-99BA5D579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0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C23A7-133E-2B47-A373-C8AF73DCA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5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4B29-77C0-CF42-AC15-04A1BF7C5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6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F02A2-CDFA-5349-AAB3-01D022723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8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8FB0B-F1D0-7C4E-9C38-18658FF1A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8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5EBBA-8D23-B944-8E97-3DE4462EA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7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0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E0C42C9-5C0F-124F-9940-060B67A48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ヒラギノ角ゴ Pro W3" pitchFamily="32" charset="-128"/>
          <a:cs typeface="ヒラギノ角ゴ Pro W3" pitchFamily="3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ヒラギノ角ゴ Pro W3" pitchFamily="32" charset="-128"/>
          <a:cs typeface="ヒラギノ角ゴ Pro W3" pitchFamily="3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ヒラギノ角ゴ Pro W3" pitchFamily="32" charset="-128"/>
          <a:cs typeface="ヒラギノ角ゴ Pro W3" pitchFamily="3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ヒラギノ角ゴ Pro W3" pitchFamily="32" charset="-128"/>
          <a:cs typeface="ヒラギノ角ゴ Pro W3" pitchFamily="3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ヒラギノ角ゴ Pro W3" pitchFamily="32" charset="-128"/>
          <a:cs typeface="ヒラギノ角ゴ Pro W3" pitchFamily="3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pitchFamily="32" charset="-128"/>
          <a:cs typeface="ヒラギノ角ゴ Pro W3" pitchFamily="3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pitchFamily="32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4963" y="0"/>
            <a:ext cx="5997575" cy="1262063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sz="3200">
                <a:latin typeface="Arial" charset="0"/>
                <a:ea typeface="ヒラギノ角ゴ Pro W3" charset="0"/>
                <a:cs typeface="ヒラギノ角ゴ Pro W3" charset="0"/>
              </a:rPr>
              <a:t>Goddard Sailing Association</a:t>
            </a: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/>
            </a:r>
            <a:b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</a:b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 Hunter 27</a:t>
            </a:r>
            <a:b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</a:b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Cruiser Qualification Course</a:t>
            </a:r>
            <a:endParaRPr lang="en-US" sz="1400" b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7411" name="Picture 1" descr="IMG_20160512_1840047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538288"/>
            <a:ext cx="88519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9906A6-03DD-3E43-887C-A5752F36917F}" type="slidenum">
              <a:rPr lang="en-US" sz="1400"/>
              <a:pPr eaLnBrk="1" hangingPunct="1"/>
              <a:t>1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8925" y="1152525"/>
            <a:ext cx="4859338" cy="5514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12 VDC </a:t>
            </a: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Power </a:t>
            </a: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Control Panel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	(inside next to </a:t>
            </a:r>
            <a:r>
              <a:rPr lang="en-US" sz="2400" dirty="0" err="1" smtClean="0">
                <a:latin typeface="Arial" charset="0"/>
                <a:ea typeface="ヒラギノ角ゴ Pro W3" charset="0"/>
                <a:cs typeface="ヒラギノ角ゴ Pro W3" charset="0"/>
              </a:rPr>
              <a:t>nav</a:t>
            </a: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 station)</a:t>
            </a:r>
            <a:endParaRPr lang="en-US" sz="24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Light </a:t>
            </a: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Switches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Arial" charset="0"/>
                <a:ea typeface="ヒラギノ角ゴ Pro W3" charset="0"/>
              </a:rPr>
              <a:t>Cabin Lights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Arial" charset="0"/>
                <a:ea typeface="ヒラギノ角ゴ Pro W3" charset="0"/>
              </a:rPr>
              <a:t>Running </a:t>
            </a:r>
            <a:r>
              <a:rPr lang="en-US" sz="2000" dirty="0">
                <a:latin typeface="Arial" charset="0"/>
                <a:ea typeface="ヒラギノ角ゴ Pro W3" charset="0"/>
              </a:rPr>
              <a:t>Lights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Arial" charset="0"/>
                <a:ea typeface="ヒラギノ角ゴ Pro W3" charset="0"/>
              </a:rPr>
              <a:t>Steaming Light (bow lights)</a:t>
            </a:r>
            <a:endParaRPr lang="en-US" sz="2000" dirty="0">
              <a:latin typeface="Arial" charset="0"/>
              <a:ea typeface="ヒラギノ角ゴ Pro W3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latin typeface="Arial" charset="0"/>
                <a:ea typeface="ヒラギノ角ゴ Pro W3" charset="0"/>
              </a:rPr>
              <a:t>Anchor </a:t>
            </a:r>
            <a:r>
              <a:rPr lang="en-US" sz="2000" dirty="0" smtClean="0">
                <a:latin typeface="Arial" charset="0"/>
                <a:ea typeface="ヒラギノ角ゴ Pro W3" charset="0"/>
              </a:rPr>
              <a:t>Light</a:t>
            </a:r>
            <a:endParaRPr lang="en-US" sz="2400" dirty="0">
              <a:latin typeface="Arial" charset="0"/>
              <a:ea typeface="ヒラギノ角ゴ Pro W3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Bilge pump </a:t>
            </a: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switch: </a:t>
            </a:r>
            <a:endParaRPr lang="en-US" sz="24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		</a:t>
            </a: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On – overrides float switch</a:t>
            </a:r>
            <a:endParaRPr lang="en-US" sz="24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		</a:t>
            </a: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Off – Automatic float switch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		(</a:t>
            </a: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Leave in </a:t>
            </a: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Off)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Arial" charset="0"/>
                <a:ea typeface="ヒラギノ角ゴ Pro W3" charset="0"/>
                <a:cs typeface="ヒラギノ角ゴ Pro W3" charset="0"/>
              </a:rPr>
              <a:t>External Power Switch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Arial" charset="0"/>
                <a:ea typeface="ヒラギノ角ゴ Pro W3" charset="0"/>
              </a:rPr>
              <a:t>With shore AC power cord/plug</a:t>
            </a:r>
            <a:endParaRPr lang="en-US" sz="2000" dirty="0">
              <a:latin typeface="Arial" charset="0"/>
              <a:ea typeface="ヒラギノ角ゴ Pro W3" charset="0"/>
            </a:endParaRPr>
          </a:p>
        </p:txBody>
      </p:sp>
      <p:pic>
        <p:nvPicPr>
          <p:cNvPr id="348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1281113"/>
            <a:ext cx="3135313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Line 11"/>
          <p:cNvSpPr>
            <a:spLocks noChangeShapeType="1"/>
          </p:cNvSpPr>
          <p:nvPr/>
        </p:nvSpPr>
        <p:spPr bwMode="auto">
          <a:xfrm flipV="1">
            <a:off x="3476625" y="3821113"/>
            <a:ext cx="2498725" cy="41275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DC Power and Cabin Lighting</a:t>
            </a:r>
          </a:p>
        </p:txBody>
      </p:sp>
      <p:sp>
        <p:nvSpPr>
          <p:cNvPr id="34821" name="Line 11"/>
          <p:cNvSpPr>
            <a:spLocks noChangeShapeType="1"/>
          </p:cNvSpPr>
          <p:nvPr/>
        </p:nvSpPr>
        <p:spPr bwMode="auto">
          <a:xfrm flipV="1">
            <a:off x="3910013" y="5851525"/>
            <a:ext cx="2044700" cy="26988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2" name="Line 11"/>
          <p:cNvSpPr>
            <a:spLocks noChangeShapeType="1"/>
          </p:cNvSpPr>
          <p:nvPr/>
        </p:nvSpPr>
        <p:spPr bwMode="auto">
          <a:xfrm flipV="1">
            <a:off x="2963863" y="2343150"/>
            <a:ext cx="3052762" cy="100013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510299-29E2-0846-9668-2CFC7277739D}" type="slidenum">
              <a:rPr lang="en-US" sz="1400"/>
              <a:pPr eaLnBrk="1" hangingPunct="1"/>
              <a:t>10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34963" y="1143000"/>
            <a:ext cx="5070475" cy="3895725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110 VAC utility outlets are provided.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110 VAC is provided through the shore power connection and cable</a:t>
            </a:r>
          </a:p>
          <a:p>
            <a:pPr lvl="1" eaLnBrk="1" hangingPunct="1"/>
            <a:r>
              <a:rPr lang="en-US" sz="2000">
                <a:latin typeface="Arial" charset="0"/>
                <a:ea typeface="ヒラギノ角ゴ Pro W3" charset="0"/>
              </a:rPr>
              <a:t>Make sure the shore power connection is securely fastened.  Take a loop around a stanchion or other support so the cable itself is not bearing all the weight.</a:t>
            </a:r>
          </a:p>
        </p:txBody>
      </p:sp>
      <p:pic>
        <p:nvPicPr>
          <p:cNvPr id="368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4435475"/>
            <a:ext cx="28448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9"/>
          <p:cNvSpPr txBox="1">
            <a:spLocks noChangeArrowheads="1"/>
          </p:cNvSpPr>
          <p:nvPr/>
        </p:nvSpPr>
        <p:spPr bwMode="auto">
          <a:xfrm>
            <a:off x="3489325" y="5510213"/>
            <a:ext cx="1504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0000"/>
                </a:solidFill>
              </a:rPr>
              <a:t>Shore Power</a:t>
            </a:r>
          </a:p>
          <a:p>
            <a:pPr algn="ctr" eaLnBrk="1" hangingPunct="1"/>
            <a:r>
              <a:rPr lang="en-US" sz="1800">
                <a:solidFill>
                  <a:srgbClr val="FF0000"/>
                </a:solidFill>
              </a:rPr>
              <a:t>Connector</a:t>
            </a:r>
          </a:p>
        </p:txBody>
      </p:sp>
      <p:sp>
        <p:nvSpPr>
          <p:cNvPr id="36868" name="Line 10"/>
          <p:cNvSpPr>
            <a:spLocks noChangeShapeType="1"/>
          </p:cNvSpPr>
          <p:nvPr/>
        </p:nvSpPr>
        <p:spPr bwMode="auto">
          <a:xfrm flipV="1">
            <a:off x="5027613" y="5775325"/>
            <a:ext cx="1493837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Rectangle 4"/>
          <p:cNvSpPr>
            <a:spLocks noGrp="1" noChangeArrowheads="1"/>
          </p:cNvSpPr>
          <p:nvPr>
            <p:ph type="title"/>
          </p:nvPr>
        </p:nvSpPr>
        <p:spPr>
          <a:xfrm>
            <a:off x="2338388" y="0"/>
            <a:ext cx="4756150" cy="7921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Shore Power</a:t>
            </a:r>
          </a:p>
        </p:txBody>
      </p:sp>
      <p:sp>
        <p:nvSpPr>
          <p:cNvPr id="36870" name="Line 10"/>
          <p:cNvSpPr>
            <a:spLocks noChangeShapeType="1"/>
          </p:cNvSpPr>
          <p:nvPr/>
        </p:nvSpPr>
        <p:spPr bwMode="auto">
          <a:xfrm>
            <a:off x="7297738" y="4143375"/>
            <a:ext cx="603250" cy="138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5934075" y="3163888"/>
            <a:ext cx="2674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0000"/>
                </a:solidFill>
              </a:rPr>
              <a:t>Shore Power</a:t>
            </a:r>
          </a:p>
          <a:p>
            <a:pPr algn="ctr" eaLnBrk="1" hangingPunct="1"/>
            <a:r>
              <a:rPr lang="en-US" sz="1800">
                <a:solidFill>
                  <a:srgbClr val="FF0000"/>
                </a:solidFill>
              </a:rPr>
              <a:t>Hole for standard extension cord</a:t>
            </a:r>
          </a:p>
        </p:txBody>
      </p:sp>
      <p:sp>
        <p:nvSpPr>
          <p:cNvPr id="3687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38B5F1-2AD9-AB41-8328-4D23A0C38F24}" type="slidenum">
              <a:rPr lang="en-US" sz="1400"/>
              <a:pPr eaLnBrk="1" hangingPunct="1"/>
              <a:t>11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3376613"/>
            <a:ext cx="473233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1728788" y="3387725"/>
            <a:ext cx="3746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accent1"/>
                </a:solidFill>
              </a:rPr>
              <a:t>Radio License no longer required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0" y="0"/>
            <a:ext cx="4892675" cy="990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VHF radios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1176338"/>
            <a:ext cx="7958137" cy="2060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Main radio is in the cabin – at the Nav Station, on the chart table.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charset="0"/>
                <a:ea typeface="ヒラギノ角ゴ Pro W3" charset="0"/>
              </a:rPr>
              <a:t>Must have main battery switch turned 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latin typeface="Arial" charset="0"/>
                <a:ea typeface="ヒラギノ角ゴ Pro W3" charset="0"/>
              </a:rPr>
              <a:t>Radio is turned on at the unit.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Hand-held back-up radio in the chart desk (or charging in the shed). 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017838"/>
            <a:ext cx="1192213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F5093B-2357-114C-A137-BC31B1CD70D0}" type="slidenum">
              <a:rPr lang="en-US" sz="1400"/>
              <a:pPr eaLnBrk="1" hangingPunct="1"/>
              <a:t>12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ヒラギノ角ゴ Pro W3" charset="0"/>
                <a:cs typeface="ヒラギノ角ゴ Pro W3" charset="0"/>
              </a:rPr>
              <a:t>VHF radio – channels and procedures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b="1">
                <a:latin typeface="Arial" charset="0"/>
                <a:ea typeface="ヒラギノ角ゴ Pro W3" charset="0"/>
                <a:cs typeface="ヒラギノ角ゴ Pro W3" charset="0"/>
              </a:rPr>
              <a:t>Channels</a:t>
            </a:r>
          </a:p>
          <a:p>
            <a:pPr lvl="1" eaLnBrk="1" hangingPunct="1"/>
            <a:r>
              <a:rPr lang="en-US" sz="2000">
                <a:latin typeface="Arial" charset="0"/>
                <a:ea typeface="ヒラギノ角ゴ Pro W3" charset="0"/>
              </a:rPr>
              <a:t>16 – International Distress and Hailing</a:t>
            </a:r>
          </a:p>
          <a:p>
            <a:pPr lvl="1" eaLnBrk="1" hangingPunct="1"/>
            <a:r>
              <a:rPr lang="en-US" sz="2000">
                <a:latin typeface="Arial" charset="0"/>
                <a:ea typeface="ヒラギノ角ゴ Pro W3" charset="0"/>
              </a:rPr>
              <a:t>13 – draw bridges, ship to ship</a:t>
            </a:r>
          </a:p>
          <a:p>
            <a:pPr lvl="1" eaLnBrk="1" hangingPunct="1"/>
            <a:r>
              <a:rPr lang="en-US" sz="2000">
                <a:latin typeface="Arial" charset="0"/>
                <a:ea typeface="ヒラギノ角ゴ Pro W3" charset="0"/>
              </a:rPr>
              <a:t>22A – USCG Liaison</a:t>
            </a:r>
          </a:p>
          <a:p>
            <a:pPr lvl="1" eaLnBrk="1" hangingPunct="1"/>
            <a:r>
              <a:rPr lang="en-US" sz="2000">
                <a:latin typeface="Arial" charset="0"/>
                <a:ea typeface="ヒラギノ角ゴ Pro W3" charset="0"/>
              </a:rPr>
              <a:t>68, 69, 71, 72, 78A – common working channels</a:t>
            </a:r>
          </a:p>
          <a:p>
            <a:pPr lvl="1" eaLnBrk="1" hangingPunct="1"/>
            <a:r>
              <a:rPr lang="en-US" sz="2000">
                <a:latin typeface="Arial" charset="0"/>
                <a:ea typeface="ヒラギノ角ゴ Pro W3" charset="0"/>
              </a:rPr>
              <a:t>WX1 – WX7 – NOAA weather</a:t>
            </a:r>
          </a:p>
          <a:p>
            <a:pPr eaLnBrk="1" hangingPunct="1"/>
            <a:r>
              <a:rPr lang="en-US" sz="2400" b="1">
                <a:latin typeface="Arial" charset="0"/>
                <a:ea typeface="ヒラギノ角ゴ Pro W3" charset="0"/>
                <a:cs typeface="ヒラギノ角ゴ Pro W3" charset="0"/>
              </a:rPr>
              <a:t>Radio watch</a:t>
            </a: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 – We are not required to carry a radio, but since we do so voluntarily, we are required to guard (listen on) Channel 16 when not using the radio ourselves.  </a:t>
            </a:r>
          </a:p>
        </p:txBody>
      </p:sp>
      <p:sp>
        <p:nvSpPr>
          <p:cNvPr id="4096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BE5928-EBC7-E543-8106-31486081B97E}" type="slidenum">
              <a:rPr lang="en-US" sz="1400"/>
              <a:pPr eaLnBrk="1" hangingPunct="1"/>
              <a:t>13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ヒラギノ角ゴ Pro W3" charset="0"/>
                <a:cs typeface="ヒラギノ角ゴ Pro W3" charset="0"/>
              </a:rPr>
              <a:t>VHF radio – channels and procedures (2)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288" y="1371600"/>
            <a:ext cx="9002712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  <a:ea typeface="ヒラギノ角ゴ Pro W3" charset="0"/>
                <a:cs typeface="ヒラギノ角ゴ Pro W3" charset="0"/>
              </a:rPr>
              <a:t>Boat to Boat or Marina</a:t>
            </a:r>
            <a:endParaRPr lang="en-US" sz="1800" b="1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  <a:ea typeface="ヒラギノ角ゴ Pro W3" charset="0"/>
              </a:rPr>
              <a:t>Make initial contact on Channel 16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(but some marinas monitor channel 68)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  <a:ea typeface="ヒラギノ角ゴ Pro W3" charset="0"/>
              </a:rPr>
              <a:t>Switch to a working channel: 68, 69, 71, 72, 78A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  <a:ea typeface="ヒラギノ角ゴ Pro W3" charset="0"/>
              </a:rPr>
              <a:t>Switch back to channel 16 when done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  <a:ea typeface="ヒラギノ角ゴ Pro W3" charset="0"/>
                <a:cs typeface="ヒラギノ角ゴ Pro W3" charset="0"/>
              </a:rPr>
              <a:t>Voice protocol – normal traffic</a:t>
            </a:r>
          </a:p>
          <a:p>
            <a:pPr lvl="1" eaLnBrk="1" hangingPunct="1">
              <a:lnSpc>
                <a:spcPct val="80000"/>
              </a:lnSpc>
            </a:pPr>
            <a:r>
              <a:rPr lang="ja-JP" altLang="en-US" sz="2400" dirty="0">
                <a:latin typeface="Arial" charset="0"/>
                <a:ea typeface="ヒラギノ角ゴ Pro W3" charset="0"/>
              </a:rPr>
              <a:t>“</a:t>
            </a:r>
            <a:r>
              <a:rPr lang="en-US" altLang="ja-JP" sz="2000" dirty="0">
                <a:latin typeface="Arial" charset="0"/>
                <a:ea typeface="ヒラギノ角ゴ Pro W3" charset="0"/>
              </a:rPr>
              <a:t>Coast Guard Annapolis, this is sloop </a:t>
            </a:r>
            <a:r>
              <a:rPr lang="en-US" altLang="ja-JP" sz="2000" b="1" dirty="0" smtClean="0">
                <a:latin typeface="Arial" charset="0"/>
                <a:ea typeface="ヒラギノ角ゴ Pro W3" charset="0"/>
              </a:rPr>
              <a:t>Take Luck</a:t>
            </a:r>
            <a:r>
              <a:rPr lang="en-US" altLang="ja-JP" sz="2000" dirty="0" smtClean="0">
                <a:latin typeface="Arial" charset="0"/>
                <a:ea typeface="ヒラギノ角ゴ Pro W3" charset="0"/>
              </a:rPr>
              <a:t> on </a:t>
            </a:r>
            <a:r>
              <a:rPr lang="en-US" altLang="ja-JP" sz="2000" dirty="0">
                <a:latin typeface="Arial" charset="0"/>
                <a:ea typeface="ヒラギノ角ゴ Pro W3" charset="0"/>
              </a:rPr>
              <a:t>channel 22A, Over</a:t>
            </a:r>
            <a:r>
              <a:rPr lang="ja-JP" altLang="en-US" sz="2000" dirty="0">
                <a:latin typeface="Arial" charset="0"/>
                <a:ea typeface="ヒラギノ角ゴ Pro W3" charset="0"/>
              </a:rPr>
              <a:t>”</a:t>
            </a:r>
            <a:endParaRPr lang="en-US" altLang="ja-JP" sz="2000" dirty="0">
              <a:latin typeface="Arial" charset="0"/>
              <a:ea typeface="ヒラギノ角ゴ Pro W3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  <a:ea typeface="ヒラギノ角ゴ Pro W3" charset="0"/>
              </a:rPr>
              <a:t>First Light, this Coast Guard Annapolis, go ahead</a:t>
            </a:r>
            <a:r>
              <a:rPr lang="ja-JP" altLang="en-US" sz="2000" dirty="0">
                <a:latin typeface="Arial" charset="0"/>
                <a:ea typeface="ヒラギノ角ゴ Pro W3" charset="0"/>
              </a:rPr>
              <a:t>”</a:t>
            </a:r>
            <a:endParaRPr lang="en-US" altLang="ja-JP" sz="2000" dirty="0">
              <a:latin typeface="Arial" charset="0"/>
              <a:ea typeface="ヒラギノ角ゴ Pro W3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  <a:ea typeface="ヒラギノ角ゴ Pro W3" charset="0"/>
              </a:rPr>
              <a:t>(State business, </a:t>
            </a:r>
            <a:r>
              <a:rPr lang="ja-JP" altLang="en-US" sz="2000" dirty="0">
                <a:latin typeface="Arial" charset="0"/>
                <a:ea typeface="ヒラギノ角ゴ Pro W3" charset="0"/>
              </a:rPr>
              <a:t>“</a:t>
            </a:r>
            <a:r>
              <a:rPr lang="en-US" altLang="ja-JP" sz="2000" dirty="0">
                <a:latin typeface="Arial" charset="0"/>
                <a:ea typeface="ヒラギノ角ゴ Pro W3" charset="0"/>
              </a:rPr>
              <a:t>Over</a:t>
            </a:r>
            <a:r>
              <a:rPr lang="ja-JP" altLang="en-US" sz="2000" dirty="0">
                <a:latin typeface="Arial" charset="0"/>
                <a:ea typeface="ヒラギノ角ゴ Pro W3" charset="0"/>
              </a:rPr>
              <a:t>”</a:t>
            </a:r>
            <a:r>
              <a:rPr lang="en-US" altLang="ja-JP" sz="2000" dirty="0">
                <a:latin typeface="Arial" charset="0"/>
                <a:ea typeface="ヒラギノ角ゴ Pro W3" charset="0"/>
              </a:rPr>
              <a:t>)  - back and forth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  <a:ea typeface="ヒラギノ角ゴ Pro W3" charset="0"/>
              </a:rPr>
              <a:t>(Conclude, </a:t>
            </a:r>
            <a:r>
              <a:rPr lang="ja-JP" altLang="en-US" sz="2000" dirty="0">
                <a:latin typeface="Arial" charset="0"/>
                <a:ea typeface="ヒラギノ角ゴ Pro W3" charset="0"/>
              </a:rPr>
              <a:t>“</a:t>
            </a:r>
            <a:r>
              <a:rPr lang="en-US" altLang="ja-JP" sz="2000" dirty="0">
                <a:latin typeface="Arial" charset="0"/>
                <a:ea typeface="ヒラギノ角ゴ Pro W3" charset="0"/>
              </a:rPr>
              <a:t>Out, </a:t>
            </a:r>
            <a:r>
              <a:rPr lang="en-US" altLang="ja-JP" sz="2000" b="1" dirty="0" smtClean="0">
                <a:latin typeface="Arial" charset="0"/>
                <a:ea typeface="ヒラギノ角ゴ Pro W3" charset="0"/>
              </a:rPr>
              <a:t>Take Luck </a:t>
            </a:r>
            <a:r>
              <a:rPr lang="en-US" altLang="ja-JP" sz="2000" dirty="0" smtClean="0">
                <a:latin typeface="Arial" charset="0"/>
                <a:ea typeface="ヒラギノ角ゴ Pro W3" charset="0"/>
              </a:rPr>
              <a:t>switching </a:t>
            </a:r>
            <a:r>
              <a:rPr lang="en-US" altLang="ja-JP" sz="2000" dirty="0">
                <a:latin typeface="Arial" charset="0"/>
                <a:ea typeface="ヒラギノ角ゴ Pro W3" charset="0"/>
              </a:rPr>
              <a:t>back to channel 16</a:t>
            </a:r>
            <a:r>
              <a:rPr lang="ja-JP" altLang="en-US" sz="2000" dirty="0">
                <a:latin typeface="Arial" charset="0"/>
                <a:ea typeface="ヒラギノ角ゴ Pro W3" charset="0"/>
              </a:rPr>
              <a:t>”</a:t>
            </a:r>
            <a:r>
              <a:rPr lang="en-US" altLang="ja-JP" sz="2000" dirty="0">
                <a:latin typeface="Arial" charset="0"/>
                <a:ea typeface="ヒラギノ角ゴ Pro W3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  <a:ea typeface="ヒラギノ角ゴ Pro W3" charset="0"/>
                <a:cs typeface="ヒラギノ角ゴ Pro W3" charset="0"/>
              </a:rPr>
              <a:t>Voice protocol – Distress Call! – Channel 16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b="1" dirty="0">
                <a:latin typeface="Arial" charset="0"/>
                <a:ea typeface="ヒラギノ角ゴ Pro W3" charset="0"/>
              </a:rPr>
              <a:t>MAYDAY! MAYDAY! MAYDAY!</a:t>
            </a:r>
            <a:r>
              <a:rPr lang="en-US" sz="1800" dirty="0">
                <a:latin typeface="Arial" charset="0"/>
                <a:ea typeface="ヒラギノ角ゴ Pro W3" charset="0"/>
              </a:rPr>
              <a:t>  This is </a:t>
            </a:r>
            <a:r>
              <a:rPr lang="en-US" sz="1800" b="1" dirty="0" smtClean="0">
                <a:latin typeface="Arial" charset="0"/>
                <a:ea typeface="ヒラギノ角ゴ Pro W3" charset="0"/>
              </a:rPr>
              <a:t>TAKE LUCK</a:t>
            </a:r>
            <a:r>
              <a:rPr lang="en-US" sz="1800" b="1" dirty="0" smtClean="0">
                <a:latin typeface="Arial" charset="0"/>
                <a:ea typeface="ヒラギノ角ゴ Pro W3" charset="0"/>
              </a:rPr>
              <a:t>, TAKE LUCK, TAKE LUCK, </a:t>
            </a:r>
            <a:r>
              <a:rPr lang="en-US" sz="1800" b="1" dirty="0">
                <a:latin typeface="Arial" charset="0"/>
                <a:ea typeface="ヒラギノ角ゴ Pro W3" charset="0"/>
              </a:rPr>
              <a:t>MD </a:t>
            </a:r>
            <a:r>
              <a:rPr lang="en-US" sz="1800" b="1" dirty="0" smtClean="0">
                <a:latin typeface="Arial" charset="0"/>
                <a:ea typeface="ヒラギノ角ゴ Pro W3" charset="0"/>
              </a:rPr>
              <a:t>3810</a:t>
            </a:r>
            <a:r>
              <a:rPr lang="en-US" sz="1800" b="1" dirty="0" smtClean="0">
                <a:latin typeface="Arial" charset="0"/>
                <a:ea typeface="ヒラギノ角ゴ Pro W3" charset="0"/>
              </a:rPr>
              <a:t> BG</a:t>
            </a:r>
            <a:r>
              <a:rPr lang="en-US" sz="1800" dirty="0" smtClean="0">
                <a:latin typeface="Arial" charset="0"/>
                <a:ea typeface="ヒラギノ角ゴ Pro W3" charset="0"/>
              </a:rPr>
              <a:t> </a:t>
            </a:r>
            <a:r>
              <a:rPr lang="en-US" sz="1800" dirty="0">
                <a:latin typeface="Arial" charset="0"/>
                <a:ea typeface="ヒラギノ角ゴ Pro W3" charset="0"/>
              </a:rPr>
              <a:t>one half mile south of the Thomas Point Light.  I have a 55 year old male on board experiencing chest pains, request medical evacuation.  Three persons total on board.  </a:t>
            </a:r>
            <a:r>
              <a:rPr lang="en-US" sz="1800" dirty="0" smtClean="0">
                <a:latin typeface="Arial" charset="0"/>
                <a:ea typeface="ヒラギノ角ゴ Pro W3" charset="0"/>
              </a:rPr>
              <a:t>Take Luck</a:t>
            </a:r>
            <a:r>
              <a:rPr lang="en-US" sz="1800" dirty="0" smtClean="0">
                <a:latin typeface="Arial" charset="0"/>
                <a:ea typeface="ヒラギノ角ゴ Pro W3" charset="0"/>
              </a:rPr>
              <a:t> </a:t>
            </a:r>
            <a:r>
              <a:rPr lang="en-US" sz="1800" dirty="0">
                <a:latin typeface="Arial" charset="0"/>
                <a:ea typeface="ヒラギノ角ゴ Pro W3" charset="0"/>
              </a:rPr>
              <a:t>is </a:t>
            </a:r>
            <a:r>
              <a:rPr lang="en-US" sz="1800" dirty="0" smtClean="0">
                <a:latin typeface="Arial" charset="0"/>
                <a:ea typeface="ヒラギノ角ゴ Pro W3" charset="0"/>
              </a:rPr>
              <a:t>27 </a:t>
            </a:r>
            <a:r>
              <a:rPr lang="en-US" sz="1800" dirty="0">
                <a:latin typeface="Arial" charset="0"/>
                <a:ea typeface="ヒラギノ角ゴ Pro W3" charset="0"/>
              </a:rPr>
              <a:t>foot sloop, white with </a:t>
            </a:r>
            <a:r>
              <a:rPr lang="en-US" sz="1800" dirty="0" smtClean="0">
                <a:latin typeface="Arial" charset="0"/>
                <a:ea typeface="ヒラギノ角ゴ Pro W3" charset="0"/>
              </a:rPr>
              <a:t>black </a:t>
            </a:r>
            <a:r>
              <a:rPr lang="en-US" sz="1800" dirty="0">
                <a:latin typeface="Arial" charset="0"/>
                <a:ea typeface="ヒラギノ角ゴ Pro W3" charset="0"/>
              </a:rPr>
              <a:t>trim. OVER</a:t>
            </a:r>
          </a:p>
        </p:txBody>
      </p:sp>
      <p:sp>
        <p:nvSpPr>
          <p:cNvPr id="4301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D537D9-46CB-B543-BF3E-4C3DBEDAB1EC}" type="slidenum">
              <a:rPr lang="en-US" sz="1400"/>
              <a:pPr eaLnBrk="1" hangingPunct="1"/>
              <a:t>14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5943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Cockpit Instrumentation</a:t>
            </a:r>
          </a:p>
        </p:txBody>
      </p:sp>
      <p:sp>
        <p:nvSpPr>
          <p:cNvPr id="4505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48605" y="1204882"/>
            <a:ext cx="3211513" cy="4125913"/>
          </a:xfrm>
        </p:spPr>
        <p:txBody>
          <a:bodyPr/>
          <a:lstStyle/>
          <a:p>
            <a:pPr marL="57150" indent="0" eaLnBrk="1" hangingPunct="1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Use Power button to turn on</a:t>
            </a:r>
          </a:p>
          <a:p>
            <a:pPr marL="57150" indent="0" eaLnBrk="1" hangingPunct="1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Use Enter button to accept</a:t>
            </a:r>
          </a:p>
          <a:p>
            <a:pPr marL="57150" indent="0" eaLnBrk="1" hangingPunct="1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Use Page button to change chart</a:t>
            </a:r>
          </a:p>
          <a:p>
            <a:pPr marL="57150" indent="0" eaLnBrk="1" hangingPunct="1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Use Direction buttons to scroll</a:t>
            </a:r>
          </a:p>
          <a:p>
            <a:pPr marL="57150" indent="0" eaLnBrk="1" hangingPunct="1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Use Enter button to select</a:t>
            </a:r>
          </a:p>
        </p:txBody>
      </p:sp>
      <p:pic>
        <p:nvPicPr>
          <p:cNvPr id="4505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5016500"/>
            <a:ext cx="30019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2997200"/>
            <a:ext cx="26908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3008313"/>
            <a:ext cx="28638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092200"/>
            <a:ext cx="2535238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1149350"/>
            <a:ext cx="26924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Freeform 9"/>
          <p:cNvSpPr>
            <a:spLocks/>
          </p:cNvSpPr>
          <p:nvPr/>
        </p:nvSpPr>
        <p:spPr bwMode="auto">
          <a:xfrm flipV="1">
            <a:off x="3440113" y="1798638"/>
            <a:ext cx="2454275" cy="530225"/>
          </a:xfrm>
          <a:custGeom>
            <a:avLst/>
            <a:gdLst>
              <a:gd name="T0" fmla="*/ 0 w 672"/>
              <a:gd name="T1" fmla="*/ 2147483647 h 672"/>
              <a:gd name="T2" fmla="*/ 2147483647 w 672"/>
              <a:gd name="T3" fmla="*/ 2147483647 h 672"/>
              <a:gd name="T4" fmla="*/ 2147483647 w 672"/>
              <a:gd name="T5" fmla="*/ 0 h 672"/>
              <a:gd name="T6" fmla="*/ 0 60000 65536"/>
              <a:gd name="T7" fmla="*/ 0 60000 65536"/>
              <a:gd name="T8" fmla="*/ 0 60000 65536"/>
              <a:gd name="T9" fmla="*/ 0 w 672"/>
              <a:gd name="T10" fmla="*/ 0 h 672"/>
              <a:gd name="T11" fmla="*/ 672 w 67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672">
                <a:moveTo>
                  <a:pt x="0" y="576"/>
                </a:moveTo>
                <a:cubicBezTo>
                  <a:pt x="160" y="624"/>
                  <a:pt x="320" y="672"/>
                  <a:pt x="432" y="576"/>
                </a:cubicBezTo>
                <a:cubicBezTo>
                  <a:pt x="544" y="480"/>
                  <a:pt x="640" y="96"/>
                  <a:pt x="672" y="0"/>
                </a:cubicBezTo>
              </a:path>
            </a:pathLst>
          </a:custGeom>
          <a:noFill/>
          <a:ln w="76200" cmpd="sng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3392488" y="1884363"/>
            <a:ext cx="5349875" cy="952500"/>
          </a:xfrm>
          <a:custGeom>
            <a:avLst/>
            <a:gdLst>
              <a:gd name="T0" fmla="*/ 0 w 672"/>
              <a:gd name="T1" fmla="*/ 2147483647 h 672"/>
              <a:gd name="T2" fmla="*/ 2147483647 w 672"/>
              <a:gd name="T3" fmla="*/ 2147483647 h 672"/>
              <a:gd name="T4" fmla="*/ 2147483647 w 672"/>
              <a:gd name="T5" fmla="*/ 0 h 672"/>
              <a:gd name="T6" fmla="*/ 0 60000 65536"/>
              <a:gd name="T7" fmla="*/ 0 60000 65536"/>
              <a:gd name="T8" fmla="*/ 0 60000 65536"/>
              <a:gd name="T9" fmla="*/ 0 w 672"/>
              <a:gd name="T10" fmla="*/ 0 h 672"/>
              <a:gd name="T11" fmla="*/ 672 w 67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672">
                <a:moveTo>
                  <a:pt x="0" y="576"/>
                </a:moveTo>
                <a:cubicBezTo>
                  <a:pt x="160" y="624"/>
                  <a:pt x="320" y="672"/>
                  <a:pt x="432" y="576"/>
                </a:cubicBezTo>
                <a:cubicBezTo>
                  <a:pt x="544" y="480"/>
                  <a:pt x="640" y="96"/>
                  <a:pt x="672" y="0"/>
                </a:cubicBezTo>
              </a:path>
            </a:pathLst>
          </a:custGeom>
          <a:noFill/>
          <a:ln w="76200" cmpd="sng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Freeform 9"/>
          <p:cNvSpPr>
            <a:spLocks/>
          </p:cNvSpPr>
          <p:nvPr/>
        </p:nvSpPr>
        <p:spPr bwMode="auto">
          <a:xfrm flipV="1">
            <a:off x="3249613" y="3175000"/>
            <a:ext cx="2667000" cy="857250"/>
          </a:xfrm>
          <a:custGeom>
            <a:avLst/>
            <a:gdLst>
              <a:gd name="T0" fmla="*/ 0 w 672"/>
              <a:gd name="T1" fmla="*/ 2147483647 h 672"/>
              <a:gd name="T2" fmla="*/ 2147483647 w 672"/>
              <a:gd name="T3" fmla="*/ 2147483647 h 672"/>
              <a:gd name="T4" fmla="*/ 2147483647 w 672"/>
              <a:gd name="T5" fmla="*/ 0 h 672"/>
              <a:gd name="T6" fmla="*/ 0 60000 65536"/>
              <a:gd name="T7" fmla="*/ 0 60000 65536"/>
              <a:gd name="T8" fmla="*/ 0 60000 65536"/>
              <a:gd name="T9" fmla="*/ 0 w 672"/>
              <a:gd name="T10" fmla="*/ 0 h 672"/>
              <a:gd name="T11" fmla="*/ 672 w 67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672">
                <a:moveTo>
                  <a:pt x="0" y="576"/>
                </a:moveTo>
                <a:cubicBezTo>
                  <a:pt x="160" y="624"/>
                  <a:pt x="320" y="672"/>
                  <a:pt x="432" y="576"/>
                </a:cubicBezTo>
                <a:cubicBezTo>
                  <a:pt x="544" y="480"/>
                  <a:pt x="640" y="96"/>
                  <a:pt x="672" y="0"/>
                </a:cubicBezTo>
              </a:path>
            </a:pathLst>
          </a:custGeom>
          <a:noFill/>
          <a:ln w="76200" cmpd="sng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7" name="Freeform 9"/>
          <p:cNvSpPr>
            <a:spLocks/>
          </p:cNvSpPr>
          <p:nvPr/>
        </p:nvSpPr>
        <p:spPr bwMode="auto">
          <a:xfrm>
            <a:off x="2857500" y="3386138"/>
            <a:ext cx="5830888" cy="1225550"/>
          </a:xfrm>
          <a:custGeom>
            <a:avLst/>
            <a:gdLst>
              <a:gd name="T0" fmla="*/ 0 w 672"/>
              <a:gd name="T1" fmla="*/ 2147483647 h 672"/>
              <a:gd name="T2" fmla="*/ 2147483647 w 672"/>
              <a:gd name="T3" fmla="*/ 2147483647 h 672"/>
              <a:gd name="T4" fmla="*/ 2147483647 w 672"/>
              <a:gd name="T5" fmla="*/ 0 h 672"/>
              <a:gd name="T6" fmla="*/ 0 60000 65536"/>
              <a:gd name="T7" fmla="*/ 0 60000 65536"/>
              <a:gd name="T8" fmla="*/ 0 60000 65536"/>
              <a:gd name="T9" fmla="*/ 0 w 672"/>
              <a:gd name="T10" fmla="*/ 0 h 672"/>
              <a:gd name="T11" fmla="*/ 672 w 67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672">
                <a:moveTo>
                  <a:pt x="0" y="576"/>
                </a:moveTo>
                <a:cubicBezTo>
                  <a:pt x="160" y="624"/>
                  <a:pt x="320" y="672"/>
                  <a:pt x="432" y="576"/>
                </a:cubicBezTo>
                <a:cubicBezTo>
                  <a:pt x="544" y="480"/>
                  <a:pt x="640" y="96"/>
                  <a:pt x="672" y="0"/>
                </a:cubicBezTo>
              </a:path>
            </a:pathLst>
          </a:custGeom>
          <a:noFill/>
          <a:ln w="76200" cmpd="sng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Freeform 9"/>
          <p:cNvSpPr>
            <a:spLocks/>
          </p:cNvSpPr>
          <p:nvPr/>
        </p:nvSpPr>
        <p:spPr bwMode="auto">
          <a:xfrm>
            <a:off x="3322638" y="3905220"/>
            <a:ext cx="5508625" cy="1225550"/>
          </a:xfrm>
          <a:custGeom>
            <a:avLst/>
            <a:gdLst>
              <a:gd name="T0" fmla="*/ 0 w 672"/>
              <a:gd name="T1" fmla="*/ 2147483647 h 672"/>
              <a:gd name="T2" fmla="*/ 2147483647 w 672"/>
              <a:gd name="T3" fmla="*/ 2147483647 h 672"/>
              <a:gd name="T4" fmla="*/ 2147483647 w 672"/>
              <a:gd name="T5" fmla="*/ 0 h 672"/>
              <a:gd name="T6" fmla="*/ 0 60000 65536"/>
              <a:gd name="T7" fmla="*/ 0 60000 65536"/>
              <a:gd name="T8" fmla="*/ 0 60000 65536"/>
              <a:gd name="T9" fmla="*/ 0 w 672"/>
              <a:gd name="T10" fmla="*/ 0 h 672"/>
              <a:gd name="T11" fmla="*/ 672 w 67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672">
                <a:moveTo>
                  <a:pt x="0" y="576"/>
                </a:moveTo>
                <a:cubicBezTo>
                  <a:pt x="160" y="624"/>
                  <a:pt x="320" y="672"/>
                  <a:pt x="432" y="576"/>
                </a:cubicBezTo>
                <a:cubicBezTo>
                  <a:pt x="544" y="480"/>
                  <a:pt x="640" y="96"/>
                  <a:pt x="672" y="0"/>
                </a:cubicBezTo>
              </a:path>
            </a:pathLst>
          </a:custGeom>
          <a:noFill/>
          <a:ln w="76200" cmpd="sng">
            <a:solidFill>
              <a:schemeClr val="hlink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6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5372100"/>
            <a:ext cx="187325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TextBox 10"/>
          <p:cNvSpPr txBox="1">
            <a:spLocks noChangeArrowheads="1"/>
          </p:cNvSpPr>
          <p:nvPr/>
        </p:nvSpPr>
        <p:spPr bwMode="auto">
          <a:xfrm>
            <a:off x="399095" y="5103673"/>
            <a:ext cx="328295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/>
              <a:t>Note: may need to plug in &amp; mount </a:t>
            </a:r>
            <a:r>
              <a:rPr lang="en-US" sz="1800" dirty="0" err="1" smtClean="0"/>
              <a:t>LowRange</a:t>
            </a:r>
            <a:r>
              <a:rPr lang="en-US" sz="1800" dirty="0" smtClean="0"/>
              <a:t> </a:t>
            </a:r>
            <a:r>
              <a:rPr lang="en-US" sz="1800" dirty="0" err="1" smtClean="0"/>
              <a:t>consol</a:t>
            </a:r>
            <a:r>
              <a:rPr lang="en-US" sz="1800" dirty="0" smtClean="0"/>
              <a:t> 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/>
              <a:t>P</a:t>
            </a:r>
            <a:r>
              <a:rPr lang="en-US" sz="1800" dirty="0" smtClean="0"/>
              <a:t>lugs </a:t>
            </a:r>
            <a:r>
              <a:rPr lang="en-US" sz="1800" dirty="0" smtClean="0"/>
              <a:t>are slotted and go </a:t>
            </a:r>
            <a:r>
              <a:rPr lang="en-US" sz="1800" dirty="0" smtClean="0"/>
              <a:t>in one way only</a:t>
            </a:r>
            <a:endParaRPr lang="en-US" sz="1800" dirty="0" smtClean="0"/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 smtClean="0"/>
              <a:t>Don’t </a:t>
            </a:r>
            <a:r>
              <a:rPr lang="en-US" sz="1800" dirty="0" smtClean="0"/>
              <a:t>use Factory </a:t>
            </a:r>
            <a:r>
              <a:rPr lang="en-US" sz="1800" dirty="0"/>
              <a:t>R</a:t>
            </a:r>
            <a:r>
              <a:rPr lang="en-US" sz="1800" dirty="0" smtClean="0"/>
              <a:t>eset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 smtClean="0"/>
              <a:t>Use</a:t>
            </a:r>
            <a:r>
              <a:rPr lang="en-US" sz="1800" dirty="0" smtClean="0"/>
              <a:t> Exit button if stuck</a:t>
            </a:r>
            <a:endParaRPr lang="en-US" sz="1800" dirty="0" smtClean="0"/>
          </a:p>
        </p:txBody>
      </p:sp>
      <p:sp>
        <p:nvSpPr>
          <p:cNvPr id="4507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2B80AA-448C-EC47-B571-03C4B03E2CE2}" type="slidenum">
              <a:rPr lang="en-US" sz="1400"/>
              <a:pPr eaLnBrk="1" hangingPunct="1"/>
              <a:t>15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5746750" cy="762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Magnetic Compasses</a:t>
            </a:r>
          </a:p>
        </p:txBody>
      </p:sp>
      <p:sp>
        <p:nvSpPr>
          <p:cNvPr id="4710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92100" y="904875"/>
            <a:ext cx="5700713" cy="5318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Reads magnetic, not true heading.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Magnetic variation in the Chesapeake Bay is about 10</a:t>
            </a:r>
            <a:r>
              <a:rPr lang="en-US" sz="2000">
                <a:latin typeface="Arial" charset="0"/>
                <a:ea typeface="ヒラギノ角ゴ Pro W3" charset="0"/>
                <a:cs typeface="Arial" charset="0"/>
              </a:rPr>
              <a:t>°</a:t>
            </a: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 W (i.e. True North (0</a:t>
            </a:r>
            <a:r>
              <a:rPr lang="en-US" sz="2000">
                <a:latin typeface="Arial" charset="0"/>
                <a:ea typeface="ヒラギノ角ゴ Pro W3" charset="0"/>
                <a:cs typeface="Arial" charset="0"/>
              </a:rPr>
              <a:t>°) </a:t>
            </a: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will read 10</a:t>
            </a:r>
            <a:r>
              <a:rPr lang="en-US" sz="2000">
                <a:latin typeface="Arial" charset="0"/>
                <a:ea typeface="ヒラギノ角ゴ Pro W3" charset="0"/>
                <a:cs typeface="Arial" charset="0"/>
              </a:rPr>
              <a:t>° on the compass)</a:t>
            </a: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Local magnetic variations can differ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Metal on the boat also affects the compass (</a:t>
            </a:r>
            <a:r>
              <a:rPr lang="ja-JP" altLang="en-US" sz="2000">
                <a:latin typeface="Arial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altLang="ja-JP" sz="2000">
                <a:latin typeface="Arial" charset="0"/>
                <a:ea typeface="ヒラギノ角ゴ Pro W3" charset="0"/>
                <a:cs typeface="ヒラギノ角ゴ Pro W3" charset="0"/>
              </a:rPr>
              <a:t>Deviation</a:t>
            </a:r>
            <a:r>
              <a:rPr lang="ja-JP" altLang="en-US" sz="2000">
                <a:latin typeface="Arial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altLang="ja-JP" sz="2000">
                <a:latin typeface="Arial" charset="0"/>
                <a:ea typeface="ヒラギノ角ゴ Pro W3" charset="0"/>
                <a:cs typeface="ヒラギノ角ゴ Pro W3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When steering a compass course, note that the boat turns, not the compass!  (might be counter-intuitive)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ja-JP" altLang="en-US" sz="2000">
                <a:latin typeface="Arial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altLang="ja-JP" sz="2000">
                <a:latin typeface="Arial" charset="0"/>
                <a:ea typeface="ヒラギノ角ゴ Pro W3" charset="0"/>
                <a:cs typeface="ヒラギノ角ゴ Pro W3" charset="0"/>
              </a:rPr>
              <a:t>Right Raise, Left Lower</a:t>
            </a:r>
            <a:r>
              <a:rPr lang="ja-JP" altLang="en-US" sz="2000">
                <a:latin typeface="Arial" charset="0"/>
                <a:ea typeface="ヒラギノ角ゴ Pro W3" charset="0"/>
                <a:cs typeface="ヒラギノ角ゴ Pro W3" charset="0"/>
              </a:rPr>
              <a:t>”</a:t>
            </a:r>
            <a:endParaRPr lang="en-US" altLang="ja-JP" sz="200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Needs power for backlight only.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endParaRPr lang="en-US" sz="200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                           Hand Compass: 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endParaRPr lang="en-US" sz="200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7107" name="Picture 9" descr="C:\Documents and Settings\Andy\Desktop\Hand Comp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4175125"/>
            <a:ext cx="1370012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CA465C-DCCA-8542-B9FD-6DC7215EAB95}" type="slidenum">
              <a:rPr lang="en-US" sz="1400"/>
              <a:pPr eaLnBrk="1" hangingPunct="1"/>
              <a:t>16</a:t>
            </a:fld>
            <a:endParaRPr lang="en-US" sz="1400"/>
          </a:p>
        </p:txBody>
      </p:sp>
      <p:pic>
        <p:nvPicPr>
          <p:cNvPr id="4710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8" y="1925638"/>
            <a:ext cx="2436812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Line 11"/>
          <p:cNvSpPr>
            <a:spLocks noChangeShapeType="1"/>
          </p:cNvSpPr>
          <p:nvPr/>
        </p:nvSpPr>
        <p:spPr bwMode="auto">
          <a:xfrm flipH="1">
            <a:off x="7516813" y="1766888"/>
            <a:ext cx="28575" cy="1189037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TextBox 3"/>
          <p:cNvSpPr txBox="1">
            <a:spLocks noChangeArrowheads="1"/>
          </p:cNvSpPr>
          <p:nvPr/>
        </p:nvSpPr>
        <p:spPr bwMode="auto">
          <a:xfrm>
            <a:off x="6516688" y="1081088"/>
            <a:ext cx="20240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remove &amp; stow compass cover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31763"/>
            <a:ext cx="4570413" cy="554037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Running Lights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38200"/>
            <a:ext cx="80010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Separate qualification required for night operation!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>
                <a:solidFill>
                  <a:srgbClr val="FF0000"/>
                </a:solidFill>
                <a:latin typeface="Arial" charset="0"/>
                <a:ea typeface="ヒラギノ角ゴ Pro W3" charset="0"/>
              </a:rPr>
              <a:t>But in case you are </a:t>
            </a:r>
            <a:r>
              <a:rPr lang="ja-JP" altLang="en-US" sz="2000" b="1">
                <a:solidFill>
                  <a:srgbClr val="FF0000"/>
                </a:solidFill>
                <a:latin typeface="Arial" charset="0"/>
                <a:ea typeface="ヒラギノ角ゴ Pro W3" charset="0"/>
              </a:rPr>
              <a:t>“</a:t>
            </a:r>
            <a:r>
              <a:rPr lang="en-US" altLang="ja-JP" sz="2000" b="1">
                <a:solidFill>
                  <a:srgbClr val="FF0000"/>
                </a:solidFill>
                <a:latin typeface="Arial" charset="0"/>
                <a:ea typeface="ヒラギノ角ゴ Pro W3" charset="0"/>
              </a:rPr>
              <a:t>out</a:t>
            </a:r>
            <a:r>
              <a:rPr lang="ja-JP" altLang="en-US" sz="2000" b="1">
                <a:solidFill>
                  <a:srgbClr val="FF0000"/>
                </a:solidFill>
                <a:latin typeface="Arial" charset="0"/>
                <a:ea typeface="ヒラギノ角ゴ Pro W3" charset="0"/>
              </a:rPr>
              <a:t>”</a:t>
            </a:r>
            <a:r>
              <a:rPr lang="en-US" altLang="ja-JP" sz="2000" b="1">
                <a:solidFill>
                  <a:srgbClr val="FF0000"/>
                </a:solidFill>
                <a:latin typeface="Arial" charset="0"/>
                <a:ea typeface="ヒラギノ角ゴ Pro W3" charset="0"/>
              </a:rPr>
              <a:t> and it gets dark…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Switches are on the DC power panel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400">
                <a:latin typeface="Arial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altLang="ja-JP" sz="2400">
                <a:latin typeface="Arial" charset="0"/>
                <a:ea typeface="ヒラギノ角ゴ Pro W3" charset="0"/>
                <a:cs typeface="ヒラギノ角ゴ Pro W3" charset="0"/>
              </a:rPr>
              <a:t>Navigation Lights</a:t>
            </a:r>
            <a:r>
              <a:rPr lang="ja-JP" altLang="en-US" sz="2400">
                <a:latin typeface="Arial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altLang="ja-JP" sz="2400">
                <a:latin typeface="Arial" charset="0"/>
                <a:ea typeface="ヒラギノ角ゴ Pro W3" charset="0"/>
                <a:cs typeface="ヒラギノ角ゴ Pro W3" charset="0"/>
              </a:rPr>
              <a:t> are required when underway from sunset to sunrise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Arial" charset="0"/>
                <a:ea typeface="ヒラギノ角ゴ Pro W3" charset="0"/>
              </a:rPr>
              <a:t>Under sail – side lights (red and green combo on the bow pulpit) and white stern light required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Arial" charset="0"/>
                <a:ea typeface="ヒラギノ角ゴ Pro W3" charset="0"/>
              </a:rPr>
              <a:t>Under power – side lights, stern light and </a:t>
            </a:r>
            <a:r>
              <a:rPr lang="ja-JP" altLang="en-US" sz="2000">
                <a:latin typeface="Arial" charset="0"/>
                <a:ea typeface="ヒラギノ角ゴ Pro W3" charset="0"/>
              </a:rPr>
              <a:t>“</a:t>
            </a:r>
            <a:r>
              <a:rPr lang="en-US" altLang="ja-JP" sz="2000">
                <a:latin typeface="Arial" charset="0"/>
                <a:ea typeface="ヒラギノ角ゴ Pro W3" charset="0"/>
              </a:rPr>
              <a:t>steaming light</a:t>
            </a:r>
            <a:r>
              <a:rPr lang="ja-JP" altLang="en-US" sz="2000">
                <a:latin typeface="Arial" charset="0"/>
                <a:ea typeface="ヒラギノ角ゴ Pro W3" charset="0"/>
              </a:rPr>
              <a:t>”</a:t>
            </a:r>
            <a:r>
              <a:rPr lang="en-US" altLang="ja-JP" sz="2000">
                <a:latin typeface="Arial" charset="0"/>
                <a:ea typeface="ヒラギノ角ゴ Pro W3" charset="0"/>
              </a:rPr>
              <a:t> (forward white – 2/3 way up the mast)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At anchor – 360</a:t>
            </a:r>
            <a:r>
              <a:rPr lang="en-US" sz="2400">
                <a:latin typeface="Arial" charset="0"/>
                <a:ea typeface="ヒラギノ角ゴ Pro W3" charset="0"/>
                <a:cs typeface="Arial" charset="0"/>
              </a:rPr>
              <a:t>°</a:t>
            </a: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 anchor light (top of mast) only.</a:t>
            </a: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990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648200"/>
            <a:ext cx="1066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648200"/>
            <a:ext cx="11334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6477000" y="6324600"/>
            <a:ext cx="118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At Anchor</a:t>
            </a:r>
          </a:p>
        </p:txBody>
      </p:sp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3886200" y="6324600"/>
            <a:ext cx="151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Under Power</a:t>
            </a:r>
          </a:p>
        </p:txBody>
      </p:sp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1600200" y="6324600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Sailing</a:t>
            </a:r>
          </a:p>
        </p:txBody>
      </p:sp>
      <p:sp>
        <p:nvSpPr>
          <p:cNvPr id="4916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790BE8-5D5E-CF44-A7A7-0BAFFAC14DE4}" type="slidenum">
              <a:rPr lang="en-US" sz="1400"/>
              <a:pPr eaLnBrk="1" hangingPunct="1"/>
              <a:t>17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321175"/>
            <a:ext cx="1919287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435350"/>
            <a:ext cx="2443163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5105400" cy="685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Diesel inboard</a:t>
            </a:r>
          </a:p>
        </p:txBody>
      </p:sp>
      <p:sp>
        <p:nvSpPr>
          <p:cNvPr id="5120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4138" y="831850"/>
            <a:ext cx="5376862" cy="3209898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Diesel inboard motor</a:t>
            </a:r>
          </a:p>
          <a:p>
            <a:pPr lvl="1" eaLnBrk="1" hangingPunct="1"/>
            <a:r>
              <a:rPr lang="en-US" sz="2000" dirty="0">
                <a:latin typeface="Arial" charset="0"/>
                <a:ea typeface="ヒラギノ角ゴ Pro W3" charset="0"/>
              </a:rPr>
              <a:t>Electric start</a:t>
            </a:r>
          </a:p>
          <a:p>
            <a:pPr lvl="1" eaLnBrk="1" hangingPunct="1"/>
            <a:r>
              <a:rPr lang="en-US" sz="2000" dirty="0">
                <a:latin typeface="Arial" charset="0"/>
                <a:ea typeface="ヒラギノ角ゴ Pro W3" charset="0"/>
              </a:rPr>
              <a:t>Charges the battery (but slowly)</a:t>
            </a:r>
          </a:p>
          <a:p>
            <a:pPr lvl="1" eaLnBrk="1" hangingPunct="1"/>
            <a:r>
              <a:rPr lang="en-US" sz="2000" dirty="0">
                <a:latin typeface="Arial" charset="0"/>
                <a:ea typeface="ヒラギノ角ゴ Pro W3" charset="0"/>
              </a:rPr>
              <a:t>Key is located inside cabin – port inside</a:t>
            </a:r>
          </a:p>
          <a:p>
            <a:pPr lvl="1" eaLnBrk="1" hangingPunct="1"/>
            <a:r>
              <a:rPr lang="en-US" sz="2000" dirty="0">
                <a:latin typeface="Arial" charset="0"/>
                <a:ea typeface="ヒラギノ角ゴ Pro W3" charset="0"/>
              </a:rPr>
              <a:t>Diesel fuel only (starboard)</a:t>
            </a:r>
            <a:endParaRPr lang="en-US" sz="2000" dirty="0">
              <a:solidFill>
                <a:srgbClr val="FF0000"/>
              </a:solidFill>
              <a:latin typeface="Arial" charset="0"/>
              <a:ea typeface="ヒラギノ角ゴ Pro W3" charset="0"/>
            </a:endParaRPr>
          </a:p>
          <a:p>
            <a:pPr lvl="1" eaLnBrk="1" hangingPunct="1"/>
            <a:r>
              <a:rPr lang="en-US" sz="2000" dirty="0">
                <a:latin typeface="Arial" charset="0"/>
                <a:ea typeface="ヒラギノ角ゴ Pro W3" charset="0"/>
              </a:rPr>
              <a:t>Fuel gauge (starboard)</a:t>
            </a:r>
          </a:p>
          <a:p>
            <a:pPr lvl="1" eaLnBrk="1" hangingPunct="1"/>
            <a:r>
              <a:rPr lang="en-US" sz="2000" dirty="0">
                <a:latin typeface="Arial" charset="0"/>
                <a:ea typeface="ヒラギノ角ゴ Pro W3" charset="0"/>
              </a:rPr>
              <a:t>Half full </a:t>
            </a:r>
            <a:r>
              <a:rPr lang="en-US" sz="2000" dirty="0" smtClean="0">
                <a:latin typeface="Arial" charset="0"/>
                <a:ea typeface="ヒラギノ角ゴ Pro W3" charset="0"/>
              </a:rPr>
              <a:t>tank (12 gal. Tank) </a:t>
            </a:r>
            <a:endParaRPr lang="en-US" sz="2000" dirty="0">
              <a:latin typeface="Arial" charset="0"/>
              <a:ea typeface="ヒラギノ角ゴ Pro W3" charset="0"/>
            </a:endParaRPr>
          </a:p>
          <a:p>
            <a:pPr lvl="2" eaLnBrk="1" hangingPunct="1"/>
            <a:r>
              <a:rPr lang="en-US" sz="1600" dirty="0">
                <a:latin typeface="Arial" charset="0"/>
                <a:ea typeface="ヒラギノ角ゴ Pro W3" charset="0"/>
                <a:cs typeface="ヒラギノ角ゴ Pro W3" charset="0"/>
              </a:rPr>
              <a:t>+10 hours </a:t>
            </a:r>
            <a:r>
              <a:rPr lang="en-US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running</a:t>
            </a:r>
          </a:p>
          <a:p>
            <a:pPr lvl="2" eaLnBrk="1" hangingPunct="1"/>
            <a:r>
              <a:rPr lang="en-US" sz="1600" dirty="0" smtClean="0">
                <a:latin typeface="Arial" charset="0"/>
                <a:ea typeface="ヒラギノ角ゴ Pro W3" charset="0"/>
                <a:cs typeface="ヒラギノ角ゴ Pro W3" charset="0"/>
              </a:rPr>
              <a:t>0.5-0.6 gal. per hour</a:t>
            </a:r>
            <a:endParaRPr lang="en-US" sz="160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120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69950"/>
            <a:ext cx="2039938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5527675" y="2249488"/>
            <a:ext cx="1965325" cy="417512"/>
          </a:xfrm>
          <a:prstGeom prst="straightConnector1">
            <a:avLst/>
          </a:prstGeom>
          <a:ln w="57150" cmpd="sng"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07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4295775"/>
            <a:ext cx="35083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>
            <a:off x="850562" y="3544888"/>
            <a:ext cx="469900" cy="1452562"/>
          </a:xfrm>
          <a:prstGeom prst="straightConnector1">
            <a:avLst/>
          </a:prstGeom>
          <a:ln w="57150" cmpd="sng"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362450" y="2613025"/>
            <a:ext cx="2457450" cy="1843088"/>
          </a:xfrm>
          <a:prstGeom prst="straightConnector1">
            <a:avLst/>
          </a:prstGeom>
          <a:ln w="57150" cmpd="sng"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952723" y="5079495"/>
            <a:ext cx="1611337" cy="13654"/>
          </a:xfrm>
          <a:prstGeom prst="straightConnector1">
            <a:avLst/>
          </a:prstGeom>
          <a:ln w="57150" cmpd="sng"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1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2AEC09-601C-3E44-8BB7-D473C7F673CB}" type="slidenum">
              <a:rPr lang="en-US" sz="1400"/>
              <a:pPr eaLnBrk="1" hangingPunct="1"/>
              <a:t>18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3444875"/>
            <a:ext cx="31750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92175"/>
            <a:ext cx="291782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3502025"/>
            <a:ext cx="30670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5105400" cy="685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Diesel inboard - 1</a:t>
            </a:r>
          </a:p>
        </p:txBody>
      </p:sp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244475" y="5870575"/>
            <a:ext cx="267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dirty="0" smtClean="0">
                <a:solidFill>
                  <a:srgbClr val="008000"/>
                </a:solidFill>
              </a:rPr>
              <a:t>Start Key </a:t>
            </a:r>
          </a:p>
          <a:p>
            <a:pPr marL="285750" indent="-285750" algn="ctr" eaLnBrk="1" hangingPunct="1">
              <a:buFont typeface="Arial"/>
              <a:buChar char="•"/>
              <a:defRPr/>
            </a:pPr>
            <a:r>
              <a:rPr lang="en-US" sz="1800" dirty="0" smtClean="0">
                <a:solidFill>
                  <a:srgbClr val="008000"/>
                </a:solidFill>
              </a:rPr>
              <a:t>on position</a:t>
            </a:r>
          </a:p>
        </p:txBody>
      </p:sp>
      <p:sp>
        <p:nvSpPr>
          <p:cNvPr id="51209" name="TextBox 14"/>
          <p:cNvSpPr txBox="1">
            <a:spLocks noChangeArrowheads="1"/>
          </p:cNvSpPr>
          <p:nvPr/>
        </p:nvSpPr>
        <p:spPr bwMode="auto">
          <a:xfrm>
            <a:off x="3657600" y="974725"/>
            <a:ext cx="2308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008000"/>
                </a:solidFill>
              </a:rPr>
              <a:t>Gearshift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 smtClean="0">
                <a:solidFill>
                  <a:srgbClr val="008000"/>
                </a:solidFill>
              </a:rPr>
              <a:t> neutral position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387475" y="5149850"/>
            <a:ext cx="306388" cy="677863"/>
          </a:xfrm>
          <a:prstGeom prst="straightConnector1">
            <a:avLst/>
          </a:prstGeom>
          <a:ln w="57150" cmpd="sng"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5"/>
          <p:cNvSpPr txBox="1">
            <a:spLocks noChangeArrowheads="1"/>
          </p:cNvSpPr>
          <p:nvPr/>
        </p:nvSpPr>
        <p:spPr bwMode="auto">
          <a:xfrm>
            <a:off x="3735388" y="1612900"/>
            <a:ext cx="1768475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8000"/>
                </a:solidFill>
                <a:ea typeface="+mn-ea"/>
                <a:cs typeface="+mn-cs"/>
              </a:rPr>
              <a:t>Throttle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solidFill>
                  <a:srgbClr val="008000"/>
                </a:solidFill>
                <a:ea typeface="+mn-ea"/>
                <a:cs typeface="+mn-cs"/>
              </a:rPr>
              <a:t>off position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943225" y="1944688"/>
            <a:ext cx="762000" cy="149225"/>
          </a:xfrm>
          <a:prstGeom prst="straightConnector1">
            <a:avLst/>
          </a:prstGeom>
          <a:ln w="57150" cmpd="sng"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20" name="TextBox 14"/>
          <p:cNvSpPr txBox="1">
            <a:spLocks noChangeArrowheads="1"/>
          </p:cNvSpPr>
          <p:nvPr/>
        </p:nvSpPr>
        <p:spPr bwMode="auto">
          <a:xfrm>
            <a:off x="3852863" y="2568575"/>
            <a:ext cx="41941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Warning Lights (Oil &amp; Alternator)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</a:rPr>
              <a:t>C</a:t>
            </a:r>
            <a:r>
              <a:rPr lang="en-US" sz="1800" dirty="0" smtClean="0">
                <a:solidFill>
                  <a:srgbClr val="FF0000"/>
                </a:solidFill>
              </a:rPr>
              <a:t>ome on when start key is on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Go off when motor is running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893888" y="3040063"/>
            <a:ext cx="1708150" cy="13223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236913" y="1214438"/>
            <a:ext cx="444500" cy="11112"/>
          </a:xfrm>
          <a:prstGeom prst="straightConnector1">
            <a:avLst/>
          </a:prstGeom>
          <a:ln w="57150" cmpd="sng"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984875" y="5270500"/>
            <a:ext cx="592138" cy="508000"/>
          </a:xfrm>
          <a:prstGeom prst="straightConnector1">
            <a:avLst/>
          </a:prstGeom>
          <a:ln w="57150" cmpd="sng"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5"/>
          <p:cNvSpPr txBox="1">
            <a:spLocks noChangeArrowheads="1"/>
          </p:cNvSpPr>
          <p:nvPr/>
        </p:nvSpPr>
        <p:spPr bwMode="auto">
          <a:xfrm>
            <a:off x="6431704" y="5776729"/>
            <a:ext cx="2127250" cy="92233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8000"/>
                </a:solidFill>
                <a:ea typeface="+mn-ea"/>
                <a:cs typeface="+mn-cs"/>
              </a:rPr>
              <a:t>Set Throttle</a:t>
            </a:r>
          </a:p>
          <a:p>
            <a:pPr algn="ctr">
              <a:defRPr/>
            </a:pPr>
            <a:r>
              <a:rPr lang="en-US" dirty="0">
                <a:solidFill>
                  <a:srgbClr val="008000"/>
                </a:solidFill>
                <a:ea typeface="+mn-ea"/>
                <a:cs typeface="+mn-cs"/>
              </a:rPr>
              <a:t>10 o’clock position to start engine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7262813" y="5407025"/>
            <a:ext cx="160337" cy="393700"/>
          </a:xfrm>
          <a:prstGeom prst="straightConnector1">
            <a:avLst/>
          </a:prstGeom>
          <a:ln w="57150" cmpd="sng"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64" name="TextBox 5"/>
          <p:cNvSpPr txBox="1">
            <a:spLocks noChangeArrowheads="1"/>
          </p:cNvSpPr>
          <p:nvPr/>
        </p:nvSpPr>
        <p:spPr bwMode="auto">
          <a:xfrm>
            <a:off x="3585307" y="5804819"/>
            <a:ext cx="28481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8000"/>
                </a:solidFill>
              </a:rPr>
              <a:t>Turn </a:t>
            </a:r>
            <a:r>
              <a:rPr lang="en-US" sz="1800" dirty="0" smtClean="0">
                <a:solidFill>
                  <a:srgbClr val="008000"/>
                </a:solidFill>
              </a:rPr>
              <a:t>Start Key </a:t>
            </a:r>
            <a:r>
              <a:rPr lang="en-US" sz="1800" dirty="0">
                <a:solidFill>
                  <a:srgbClr val="008000"/>
                </a:solidFill>
              </a:rPr>
              <a:t>to right </a:t>
            </a:r>
            <a:endParaRPr lang="en-US" sz="1800" dirty="0" smtClean="0">
              <a:solidFill>
                <a:srgbClr val="008000"/>
              </a:solidFill>
            </a:endParaRPr>
          </a:p>
          <a:p>
            <a:pPr marL="285750" indent="-285750" eaLnBrk="1" hangingPunct="1">
              <a:buFont typeface="Arial"/>
              <a:buChar char="•"/>
            </a:pPr>
            <a:r>
              <a:rPr lang="en-US" sz="1800" dirty="0" smtClean="0">
                <a:solidFill>
                  <a:srgbClr val="008000"/>
                </a:solidFill>
              </a:rPr>
              <a:t>engages </a:t>
            </a:r>
            <a:r>
              <a:rPr lang="en-US" sz="1800" dirty="0">
                <a:solidFill>
                  <a:srgbClr val="008000"/>
                </a:solidFill>
              </a:rPr>
              <a:t>starter </a:t>
            </a:r>
            <a:r>
              <a:rPr lang="en-US" sz="1800" dirty="0" smtClean="0">
                <a:solidFill>
                  <a:srgbClr val="008000"/>
                </a:solidFill>
              </a:rPr>
              <a:t>motor</a:t>
            </a:r>
          </a:p>
          <a:p>
            <a:pPr marL="285750" indent="-285750" eaLnBrk="1" hangingPunct="1">
              <a:buFont typeface="Arial"/>
              <a:buChar char="•"/>
            </a:pPr>
            <a:r>
              <a:rPr lang="en-US" sz="1800" dirty="0" smtClean="0">
                <a:solidFill>
                  <a:srgbClr val="008000"/>
                </a:solidFill>
              </a:rPr>
              <a:t>start </a:t>
            </a:r>
            <a:r>
              <a:rPr lang="en-US" sz="1800" dirty="0">
                <a:solidFill>
                  <a:srgbClr val="008000"/>
                </a:solidFill>
              </a:rPr>
              <a:t>engine</a:t>
            </a:r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5895975" y="876300"/>
            <a:ext cx="31400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Starting position: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/>
              <a:t>Gearshift in neutral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/>
              <a:t>Throttle in idle </a:t>
            </a:r>
          </a:p>
          <a:p>
            <a:pPr>
              <a:defRPr/>
            </a:pPr>
            <a:r>
              <a:rPr lang="en-US" sz="1600" dirty="0"/>
              <a:t>(between 9-10 o’clock position)</a:t>
            </a:r>
          </a:p>
          <a:p>
            <a:pPr marL="1200150" lvl="2" indent="-285750">
              <a:buFont typeface="Arial"/>
              <a:buChar char="•"/>
              <a:defRPr/>
            </a:pPr>
            <a:endParaRPr lang="en-US" sz="2000" dirty="0"/>
          </a:p>
        </p:txBody>
      </p:sp>
      <p:sp>
        <p:nvSpPr>
          <p:cNvPr id="5326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852871-7212-8A45-BF7B-4E54BF36F831}" type="slidenum">
              <a:rPr lang="en-US" sz="1400"/>
              <a:pPr eaLnBrk="1" hangingPunct="1"/>
              <a:t>19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ヒラギノ角ゴ Pro W3" charset="0"/>
                <a:cs typeface="ヒラギノ角ゴ Pro W3" charset="0"/>
              </a:rPr>
              <a:t>Requirements for Cruiser Helm Qualification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338" y="1247775"/>
            <a:ext cx="8229600" cy="4525963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Member of GSA for at least one year and member in good standing for the current year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Qualified Flying Scot Helm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Five successful charters in command of a Flying Scot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Completion of on water qualification card with a qualified cruiser instructor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If born after 1 July 1972, hold Maryland Safe Boating certificate or state approved equivalent. </a:t>
            </a:r>
          </a:p>
          <a:p>
            <a:pPr eaLnBrk="1" hangingPunct="1">
              <a:spcBef>
                <a:spcPts val="1200"/>
              </a:spcBef>
            </a:pPr>
            <a:endParaRPr lang="en-US" sz="240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945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94B57A-DD7C-784B-8C45-624E5E106CBE}" type="slidenum">
              <a:rPr lang="en-US" sz="1400"/>
              <a:pPr eaLnBrk="1" hangingPunct="1"/>
              <a:t>2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604963"/>
            <a:ext cx="39624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extBox 14"/>
          <p:cNvSpPr txBox="1">
            <a:spLocks noChangeArrowheads="1"/>
          </p:cNvSpPr>
          <p:nvPr/>
        </p:nvSpPr>
        <p:spPr bwMode="auto">
          <a:xfrm>
            <a:off x="3390900" y="4097338"/>
            <a:ext cx="104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8000"/>
                </a:solidFill>
              </a:rPr>
              <a:t>Reverse</a:t>
            </a:r>
          </a:p>
        </p:txBody>
      </p:sp>
      <p:sp>
        <p:nvSpPr>
          <p:cNvPr id="55299" name="TextBox 17"/>
          <p:cNvSpPr txBox="1">
            <a:spLocks noChangeArrowheads="1"/>
          </p:cNvSpPr>
          <p:nvPr/>
        </p:nvSpPr>
        <p:spPr bwMode="auto">
          <a:xfrm>
            <a:off x="2203450" y="955675"/>
            <a:ext cx="1031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8000"/>
                </a:solidFill>
              </a:rPr>
              <a:t>Forward</a:t>
            </a:r>
          </a:p>
        </p:txBody>
      </p:sp>
      <p:sp>
        <p:nvSpPr>
          <p:cNvPr id="55300" name="TextBox 22"/>
          <p:cNvSpPr txBox="1">
            <a:spLocks noChangeArrowheads="1"/>
          </p:cNvSpPr>
          <p:nvPr/>
        </p:nvSpPr>
        <p:spPr bwMode="auto">
          <a:xfrm>
            <a:off x="2387600" y="3441700"/>
            <a:ext cx="1287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8000"/>
                </a:solidFill>
              </a:rPr>
              <a:t>Throttle up</a:t>
            </a:r>
          </a:p>
        </p:txBody>
      </p:sp>
      <p:cxnSp>
        <p:nvCxnSpPr>
          <p:cNvPr id="46" name="Straight Arrow Connector 45"/>
          <p:cNvCxnSpPr>
            <a:stCxn id="55302" idx="2"/>
          </p:cNvCxnSpPr>
          <p:nvPr/>
        </p:nvCxnSpPr>
        <p:spPr>
          <a:xfrm>
            <a:off x="6403975" y="1598613"/>
            <a:ext cx="26988" cy="1265237"/>
          </a:xfrm>
          <a:prstGeom prst="straightConnector1">
            <a:avLst/>
          </a:prstGeom>
          <a:ln w="57150" cmpd="sng"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02" name="TextBox 5"/>
          <p:cNvSpPr txBox="1">
            <a:spLocks noChangeArrowheads="1"/>
          </p:cNvSpPr>
          <p:nvPr/>
        </p:nvSpPr>
        <p:spPr bwMode="auto">
          <a:xfrm>
            <a:off x="4826000" y="952500"/>
            <a:ext cx="3154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8000"/>
                </a:solidFill>
              </a:rPr>
              <a:t>Cooling Water discharge when motor is running</a:t>
            </a:r>
          </a:p>
        </p:txBody>
      </p:sp>
      <p:sp>
        <p:nvSpPr>
          <p:cNvPr id="55303" name="Rectangle 4"/>
          <p:cNvSpPr>
            <a:spLocks noGrp="1" noChangeArrowheads="1"/>
          </p:cNvSpPr>
          <p:nvPr>
            <p:ph type="title"/>
          </p:nvPr>
        </p:nvSpPr>
        <p:spPr>
          <a:xfrm>
            <a:off x="1801813" y="211138"/>
            <a:ext cx="5105400" cy="685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Diesel inboard - 2</a:t>
            </a:r>
          </a:p>
        </p:txBody>
      </p:sp>
      <p:pic>
        <p:nvPicPr>
          <p:cNvPr id="5530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423988"/>
            <a:ext cx="34258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4533900"/>
            <a:ext cx="34417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>
            <a:off x="1717675" y="1320800"/>
            <a:ext cx="609600" cy="792163"/>
          </a:xfrm>
          <a:prstGeom prst="straightConnector1">
            <a:avLst/>
          </a:prstGeom>
          <a:ln w="57150" cmpd="sng"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urved Down Arrow 27"/>
          <p:cNvSpPr/>
          <p:nvPr/>
        </p:nvSpPr>
        <p:spPr>
          <a:xfrm flipH="1">
            <a:off x="2568575" y="2293938"/>
            <a:ext cx="898525" cy="358775"/>
          </a:xfrm>
          <a:prstGeom prst="curvedDownArrow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905250" y="4416425"/>
            <a:ext cx="19050" cy="496888"/>
          </a:xfrm>
          <a:prstGeom prst="straightConnector1">
            <a:avLst/>
          </a:prstGeom>
          <a:ln w="57150" cmpd="sng"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rved Down Arrow 13"/>
          <p:cNvSpPr/>
          <p:nvPr/>
        </p:nvSpPr>
        <p:spPr>
          <a:xfrm rot="10800000">
            <a:off x="2058988" y="5913438"/>
            <a:ext cx="969962" cy="476250"/>
          </a:xfrm>
          <a:prstGeom prst="curvedDownArrow">
            <a:avLst>
              <a:gd name="adj1" fmla="val 25000"/>
              <a:gd name="adj2" fmla="val 52631"/>
              <a:gd name="adj3" fmla="val 25000"/>
            </a:avLst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5310" name="TextBox 22"/>
          <p:cNvSpPr txBox="1">
            <a:spLocks noChangeArrowheads="1"/>
          </p:cNvSpPr>
          <p:nvPr/>
        </p:nvSpPr>
        <p:spPr bwMode="auto">
          <a:xfrm>
            <a:off x="269875" y="3802063"/>
            <a:ext cx="2873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8000"/>
                </a:solidFill>
              </a:rPr>
              <a:t>Throttle back to idle to change gears</a:t>
            </a:r>
          </a:p>
        </p:txBody>
      </p:sp>
      <p:sp>
        <p:nvSpPr>
          <p:cNvPr id="5531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F3D788-81FA-9741-9417-D53D69A2FE13}" type="slidenum">
              <a:rPr lang="en-US" sz="1400"/>
              <a:pPr eaLnBrk="1" hangingPunct="1"/>
              <a:t>20</a:t>
            </a:fld>
            <a:endParaRPr lang="en-US" sz="1400"/>
          </a:p>
        </p:txBody>
      </p:sp>
      <p:pic>
        <p:nvPicPr>
          <p:cNvPr id="5531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4560888"/>
            <a:ext cx="25050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4579938" y="3603625"/>
            <a:ext cx="4437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008000"/>
                </a:solidFill>
              </a:rPr>
              <a:t>To shut down engine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 smtClean="0">
                <a:solidFill>
                  <a:srgbClr val="008000"/>
                </a:solidFill>
              </a:rPr>
              <a:t>set to Neutral and turn Throttle to off 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1800" dirty="0" smtClean="0">
                <a:solidFill>
                  <a:srgbClr val="008000"/>
                </a:solidFill>
              </a:rPr>
              <a:t>do not turn key off before engine stops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Diesel Operation - 3</a:t>
            </a:r>
          </a:p>
        </p:txBody>
      </p:sp>
      <p:sp>
        <p:nvSpPr>
          <p:cNvPr id="5734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987E7C-6BA3-8644-88E7-226E0E250DDB}" type="slidenum">
              <a:rPr lang="en-US" sz="1400"/>
              <a:pPr eaLnBrk="1" hangingPunct="1"/>
              <a:t>21</a:t>
            </a:fld>
            <a:endParaRPr lang="en-US" sz="1400"/>
          </a:p>
        </p:txBody>
      </p:sp>
      <p:pic>
        <p:nvPicPr>
          <p:cNvPr id="3" name="VID_20160512_17574694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842" y="1182760"/>
            <a:ext cx="8613083" cy="4844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5867400" cy="1219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Diesel Inboard - 4</a:t>
            </a:r>
            <a:br>
              <a:rPr lang="en-US">
                <a:latin typeface="Arial" charset="0"/>
                <a:ea typeface="ヒラギノ角ゴ Pro W3" charset="0"/>
                <a:cs typeface="ヒラギノ角ゴ Pro W3" charset="0"/>
              </a:rPr>
            </a:br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sz="2800">
                <a:latin typeface="Arial" charset="0"/>
                <a:ea typeface="ヒラギノ角ゴ Pro W3" charset="0"/>
                <a:cs typeface="ヒラギノ角ゴ Pro W3" charset="0"/>
              </a:rPr>
              <a:t>Operating procedures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5" y="1350963"/>
            <a:ext cx="8616950" cy="4543425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300"/>
              </a:spcBef>
              <a:defRPr/>
            </a:pPr>
            <a:r>
              <a:rPr lang="en-US" sz="2000" dirty="0">
                <a:ea typeface="+mn-ea"/>
                <a:cs typeface="+mn-cs"/>
              </a:rPr>
              <a:t>Check fuel level before leaving dock – refill </a:t>
            </a:r>
            <a:r>
              <a:rPr lang="en-US" sz="2000" dirty="0" smtClean="0">
                <a:ea typeface="+mn-ea"/>
                <a:cs typeface="+mn-cs"/>
              </a:rPr>
              <a:t>(</a:t>
            </a:r>
            <a:r>
              <a:rPr lang="en-US" sz="2000" dirty="0">
                <a:ea typeface="+mn-ea"/>
                <a:cs typeface="+mn-cs"/>
              </a:rPr>
              <a:t>Charter fee includes fuel)</a:t>
            </a:r>
          </a:p>
          <a:p>
            <a:pPr eaLnBrk="1" hangingPunct="1">
              <a:spcBef>
                <a:spcPts val="300"/>
              </a:spcBef>
              <a:defRPr/>
            </a:pPr>
            <a:r>
              <a:rPr lang="en-US" sz="2000" dirty="0"/>
              <a:t>Set battery switch On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sz="2000" b="1" dirty="0">
                <a:solidFill>
                  <a:srgbClr val="FF0000"/>
                </a:solidFill>
              </a:rPr>
              <a:t>Do not switch batteries while engine is running!</a:t>
            </a:r>
          </a:p>
          <a:p>
            <a:pPr eaLnBrk="1" hangingPunct="1">
              <a:spcBef>
                <a:spcPts val="300"/>
              </a:spcBef>
              <a:defRPr/>
            </a:pPr>
            <a:r>
              <a:rPr lang="en-US" sz="2000" dirty="0" smtClean="0">
                <a:ea typeface="+mn-ea"/>
                <a:cs typeface="+mn-cs"/>
              </a:rPr>
              <a:t>Set </a:t>
            </a:r>
            <a:r>
              <a:rPr lang="en-US" sz="2000" dirty="0">
                <a:ea typeface="+mn-ea"/>
                <a:cs typeface="+mn-cs"/>
              </a:rPr>
              <a:t>Gearshift to neutral (centered), Throttle </a:t>
            </a:r>
            <a:r>
              <a:rPr lang="en-US" sz="2000" dirty="0" smtClean="0">
                <a:ea typeface="+mn-ea"/>
                <a:cs typeface="+mn-cs"/>
              </a:rPr>
              <a:t>to 10 o’clock position.  </a:t>
            </a:r>
            <a:endParaRPr lang="en-US" sz="2000" dirty="0">
              <a:ea typeface="+mn-ea"/>
              <a:cs typeface="+mn-cs"/>
            </a:endParaRPr>
          </a:p>
          <a:p>
            <a:pPr eaLnBrk="1" hangingPunct="1">
              <a:spcBef>
                <a:spcPts val="300"/>
              </a:spcBef>
              <a:defRPr/>
            </a:pPr>
            <a:r>
              <a:rPr lang="en-US" sz="2000" dirty="0" smtClean="0">
                <a:ea typeface="+mn-ea"/>
                <a:cs typeface="+mn-cs"/>
              </a:rPr>
              <a:t>Insert Key, turn to on, and then to start.  </a:t>
            </a:r>
            <a:r>
              <a:rPr lang="en-US" sz="2000" dirty="0">
                <a:ea typeface="+mn-ea"/>
                <a:cs typeface="+mn-cs"/>
              </a:rPr>
              <a:t>When engine fires, check for cooling water discharge from the motor stalk.  </a:t>
            </a:r>
            <a:endParaRPr lang="en-US" sz="2000" dirty="0" smtClean="0">
              <a:ea typeface="+mn-ea"/>
              <a:cs typeface="+mn-cs"/>
            </a:endParaRP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sz="1600" b="1" dirty="0" smtClean="0">
                <a:solidFill>
                  <a:srgbClr val="FF0000"/>
                </a:solidFill>
                <a:ea typeface="+mn-ea"/>
                <a:cs typeface="+mn-cs"/>
              </a:rPr>
              <a:t>SHUT </a:t>
            </a:r>
            <a:r>
              <a:rPr lang="en-US" sz="1600" b="1" dirty="0">
                <a:solidFill>
                  <a:srgbClr val="FF0000"/>
                </a:solidFill>
                <a:ea typeface="+mn-ea"/>
                <a:cs typeface="+mn-cs"/>
              </a:rPr>
              <a:t>DOWN IF THERE IS NO COOLING WATER FLOW!</a:t>
            </a:r>
          </a:p>
          <a:p>
            <a:pPr eaLnBrk="1" hangingPunct="1">
              <a:spcBef>
                <a:spcPts val="300"/>
              </a:spcBef>
              <a:defRPr/>
            </a:pPr>
            <a:r>
              <a:rPr lang="en-US" sz="2000" dirty="0" smtClean="0">
                <a:ea typeface="+mn-ea"/>
                <a:cs typeface="+mn-cs"/>
              </a:rPr>
              <a:t>Remove engine key after starting or stopping (to avoid kicking it)</a:t>
            </a:r>
          </a:p>
          <a:p>
            <a:pPr eaLnBrk="1" hangingPunct="1">
              <a:spcBef>
                <a:spcPts val="300"/>
              </a:spcBef>
              <a:defRPr/>
            </a:pPr>
            <a:r>
              <a:rPr lang="en-US" sz="2000" dirty="0" smtClean="0">
                <a:ea typeface="+mn-ea"/>
                <a:cs typeface="+mn-cs"/>
              </a:rPr>
              <a:t>Reduce engine speed to idle (10 o’clock) before shifting gears</a:t>
            </a:r>
          </a:p>
          <a:p>
            <a:pPr eaLnBrk="1" hangingPunct="1">
              <a:spcBef>
                <a:spcPts val="300"/>
              </a:spcBef>
              <a:defRPr/>
            </a:pPr>
            <a:r>
              <a:rPr lang="en-US" sz="2000" dirty="0" smtClean="0">
                <a:ea typeface="+mn-ea"/>
                <a:cs typeface="+mn-cs"/>
              </a:rPr>
              <a:t>To shut down/secure </a:t>
            </a:r>
            <a:r>
              <a:rPr lang="en-US" sz="2000" dirty="0">
                <a:ea typeface="+mn-ea"/>
                <a:cs typeface="+mn-cs"/>
              </a:rPr>
              <a:t>the engine – </a:t>
            </a:r>
            <a:endParaRPr lang="en-US" sz="2000" dirty="0" smtClean="0">
              <a:ea typeface="+mn-ea"/>
              <a:cs typeface="+mn-cs"/>
            </a:endParaRP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sz="2000" dirty="0">
                <a:ea typeface="+mn-ea"/>
                <a:cs typeface="+mn-cs"/>
              </a:rPr>
              <a:t>S</a:t>
            </a:r>
            <a:r>
              <a:rPr lang="en-US" sz="2000" dirty="0" smtClean="0">
                <a:ea typeface="+mn-ea"/>
                <a:cs typeface="+mn-cs"/>
              </a:rPr>
              <a:t>hift </a:t>
            </a:r>
            <a:r>
              <a:rPr lang="en-US" sz="2000" dirty="0">
                <a:ea typeface="+mn-ea"/>
                <a:cs typeface="+mn-cs"/>
              </a:rPr>
              <a:t>to </a:t>
            </a:r>
            <a:r>
              <a:rPr lang="en-US" sz="2000" dirty="0" smtClean="0">
                <a:ea typeface="+mn-ea"/>
                <a:cs typeface="+mn-cs"/>
              </a:rPr>
              <a:t>gearshift to neutral (12 o’clock)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sz="2000" dirty="0">
                <a:ea typeface="+mn-ea"/>
                <a:cs typeface="+mn-cs"/>
              </a:rPr>
              <a:t>S</a:t>
            </a:r>
            <a:r>
              <a:rPr lang="en-US" sz="2000" dirty="0" smtClean="0">
                <a:ea typeface="+mn-ea"/>
                <a:cs typeface="+mn-cs"/>
              </a:rPr>
              <a:t>et throttle to off (12 o’clock)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Do not turn key off before engine stops!</a:t>
            </a:r>
            <a:endParaRPr lang="en-US" sz="2000" dirty="0" smtClean="0">
              <a:ea typeface="+mn-ea"/>
              <a:cs typeface="+mn-cs"/>
            </a:endParaRP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sz="2000" dirty="0" smtClean="0">
                <a:ea typeface="+mn-ea"/>
                <a:cs typeface="+mn-cs"/>
              </a:rPr>
              <a:t>Turn key to off; remove and return to hook in cabin</a:t>
            </a:r>
            <a:endParaRPr lang="en-US" sz="2000" dirty="0">
              <a:ea typeface="+mn-ea"/>
              <a:cs typeface="+mn-cs"/>
            </a:endParaRPr>
          </a:p>
        </p:txBody>
      </p:sp>
      <p:sp>
        <p:nvSpPr>
          <p:cNvPr id="5837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311BFD-5012-A445-995D-B6262F9C7B7E}" type="slidenum">
              <a:rPr lang="en-US" sz="1400"/>
              <a:pPr eaLnBrk="1" hangingPunct="1"/>
              <a:t>22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4191000" cy="838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Toilet (Head)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57663" cy="45259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Never put anything in the toilet unless you have eaten it first</a:t>
            </a:r>
          </a:p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 (marine toilet paper is OK too)</a:t>
            </a:r>
          </a:p>
        </p:txBody>
      </p:sp>
      <p:pic>
        <p:nvPicPr>
          <p:cNvPr id="604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1820863"/>
            <a:ext cx="4071938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700C1C-0199-6A48-B50B-182824D2DFBA}" type="slidenum">
              <a:rPr lang="en-US" sz="1400"/>
              <a:pPr eaLnBrk="1" hangingPunct="1"/>
              <a:t>23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Toilet (Head) 2 - Operation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5138" y="1196975"/>
            <a:ext cx="47244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Consider whether to add seawater to the bowl before use.  If so, switch to </a:t>
            </a:r>
            <a:r>
              <a:rPr lang="ja-JP" altLang="en-US" sz="2400">
                <a:latin typeface="Arial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altLang="ja-JP" sz="2400">
                <a:latin typeface="Arial" charset="0"/>
                <a:ea typeface="ヒラギノ角ゴ Pro W3" charset="0"/>
                <a:cs typeface="ヒラギノ角ゴ Pro W3" charset="0"/>
              </a:rPr>
              <a:t>Wet Bowl</a:t>
            </a:r>
            <a:r>
              <a:rPr lang="ja-JP" altLang="en-US" sz="2400">
                <a:latin typeface="Arial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altLang="ja-JP" sz="2400">
                <a:latin typeface="Arial" charset="0"/>
                <a:ea typeface="ヒラギノ角ゴ Pro W3" charset="0"/>
                <a:cs typeface="ヒラギノ角ゴ Pro W3" charset="0"/>
              </a:rPr>
              <a:t> and pump handle.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After use, first empty the bowl by pumping the handle in </a:t>
            </a:r>
            <a:r>
              <a:rPr lang="ja-JP" altLang="en-US" sz="2400">
                <a:latin typeface="Arial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altLang="ja-JP" sz="2400">
                <a:latin typeface="Arial" charset="0"/>
                <a:ea typeface="ヒラギノ角ゴ Pro W3" charset="0"/>
                <a:cs typeface="ヒラギノ角ゴ Pro W3" charset="0"/>
              </a:rPr>
              <a:t>Dry Bowl</a:t>
            </a:r>
            <a:r>
              <a:rPr lang="ja-JP" altLang="en-US" sz="2400">
                <a:latin typeface="Arial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altLang="ja-JP" sz="2400">
                <a:latin typeface="Arial" charset="0"/>
                <a:ea typeface="ヒラギノ角ゴ Pro W3" charset="0"/>
                <a:cs typeface="ヒラギノ角ゴ Pro W3" charset="0"/>
              </a:rPr>
              <a:t> position.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Then move the switch to </a:t>
            </a:r>
            <a:r>
              <a:rPr lang="ja-JP" altLang="en-US" sz="2400">
                <a:latin typeface="Arial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altLang="ja-JP" sz="2400">
                <a:latin typeface="Arial" charset="0"/>
                <a:ea typeface="ヒラギノ角ゴ Pro W3" charset="0"/>
                <a:cs typeface="ヒラギノ角ゴ Pro W3" charset="0"/>
              </a:rPr>
              <a:t>Wet Bowl</a:t>
            </a:r>
            <a:r>
              <a:rPr lang="ja-JP" altLang="en-US" sz="2400">
                <a:latin typeface="Arial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altLang="ja-JP" sz="2400">
                <a:latin typeface="Arial" charset="0"/>
                <a:ea typeface="ヒラギノ角ゴ Pro W3" charset="0"/>
                <a:cs typeface="ヒラギノ角ゴ Pro W3" charset="0"/>
              </a:rPr>
              <a:t> and pump some more to flush with sea water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Then switch back to </a:t>
            </a:r>
            <a:r>
              <a:rPr lang="ja-JP" altLang="en-US" sz="2400">
                <a:latin typeface="Arial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altLang="ja-JP" sz="2400">
                <a:latin typeface="Arial" charset="0"/>
                <a:ea typeface="ヒラギノ角ゴ Pro W3" charset="0"/>
                <a:cs typeface="ヒラギノ角ゴ Pro W3" charset="0"/>
              </a:rPr>
              <a:t>Dry Bowl</a:t>
            </a:r>
            <a:r>
              <a:rPr lang="ja-JP" altLang="en-US" sz="2400">
                <a:latin typeface="Arial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altLang="ja-JP" sz="2400">
                <a:latin typeface="Arial" charset="0"/>
                <a:ea typeface="ヒラギノ角ゴ Pro W3" charset="0"/>
                <a:cs typeface="ヒラギノ角ゴ Pro W3" charset="0"/>
              </a:rPr>
              <a:t> and pump out the sea water.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All this goes into the holding tank -- so don</a:t>
            </a:r>
            <a:r>
              <a:rPr lang="ja-JP" altLang="en-US" sz="2400">
                <a:latin typeface="Arial" charset="0"/>
                <a:ea typeface="ヒラギノ角ゴ Pro W3" charset="0"/>
                <a:cs typeface="ヒラギノ角ゴ Pro W3" charset="0"/>
              </a:rPr>
              <a:t>’</a:t>
            </a:r>
            <a:r>
              <a:rPr lang="en-US" altLang="ja-JP" sz="2400">
                <a:latin typeface="Arial" charset="0"/>
                <a:ea typeface="ヒラギノ角ゴ Pro W3" charset="0"/>
                <a:cs typeface="ヒラギノ角ゴ Pro W3" charset="0"/>
              </a:rPr>
              <a:t>t overfill!</a:t>
            </a:r>
          </a:p>
          <a:p>
            <a:pPr eaLnBrk="1" hangingPunct="1">
              <a:lnSpc>
                <a:spcPct val="90000"/>
              </a:lnSpc>
            </a:pPr>
            <a:endParaRPr lang="en-US" sz="240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7745413" y="1908175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Dry Bowl</a:t>
            </a:r>
          </a:p>
        </p:txBody>
      </p:sp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5422900" y="1865313"/>
            <a:ext cx="1149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Wet Bowl</a:t>
            </a:r>
          </a:p>
        </p:txBody>
      </p:sp>
      <p:pic>
        <p:nvPicPr>
          <p:cNvPr id="624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2630488"/>
            <a:ext cx="371475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Line 6"/>
          <p:cNvSpPr>
            <a:spLocks noChangeShapeType="1"/>
          </p:cNvSpPr>
          <p:nvPr/>
        </p:nvSpPr>
        <p:spPr bwMode="auto">
          <a:xfrm flipV="1">
            <a:off x="7959725" y="2360613"/>
            <a:ext cx="379413" cy="4778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 flipH="1" flipV="1">
            <a:off x="5962650" y="2317750"/>
            <a:ext cx="657225" cy="647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9150FA-9ABF-1C40-9413-A58A07B765E0}" type="slidenum">
              <a:rPr lang="en-US" sz="1400"/>
              <a:pPr eaLnBrk="1" hangingPunct="1"/>
              <a:t>24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Toilet (Head) 3 – Pump Out</a:t>
            </a:r>
          </a:p>
        </p:txBody>
      </p:sp>
      <p:sp>
        <p:nvSpPr>
          <p:cNvPr id="6451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572000" cy="4525963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Pump out is available at many gas docks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solidFill>
                  <a:srgbClr val="0066FF"/>
                </a:solidFill>
                <a:latin typeface="Arial" charset="0"/>
                <a:ea typeface="ヒラギノ角ゴ Pro W3" charset="0"/>
              </a:rPr>
              <a:t>Chesapeake Bay is a </a:t>
            </a:r>
            <a:r>
              <a:rPr lang="ja-JP" altLang="en-US" sz="2000">
                <a:solidFill>
                  <a:srgbClr val="0066FF"/>
                </a:solidFill>
                <a:latin typeface="Arial" charset="0"/>
                <a:ea typeface="ヒラギノ角ゴ Pro W3" charset="0"/>
              </a:rPr>
              <a:t>“</a:t>
            </a:r>
            <a:r>
              <a:rPr lang="en-US" altLang="ja-JP" sz="2000">
                <a:solidFill>
                  <a:srgbClr val="0066FF"/>
                </a:solidFill>
                <a:latin typeface="Arial" charset="0"/>
                <a:ea typeface="ヒラギノ角ゴ Pro W3" charset="0"/>
              </a:rPr>
              <a:t>No Discharge Zone</a:t>
            </a:r>
            <a:r>
              <a:rPr lang="ja-JP" altLang="en-US" sz="2000">
                <a:solidFill>
                  <a:srgbClr val="0066FF"/>
                </a:solidFill>
                <a:latin typeface="Arial" charset="0"/>
                <a:ea typeface="ヒラギノ角ゴ Pro W3" charset="0"/>
              </a:rPr>
              <a:t>”</a:t>
            </a:r>
            <a:endParaRPr lang="en-US" altLang="ja-JP" sz="2000">
              <a:solidFill>
                <a:srgbClr val="0066FF"/>
              </a:solidFill>
              <a:latin typeface="Arial" charset="0"/>
              <a:ea typeface="ヒラギノ角ゴ Pro W3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Club policy is to empty the holding tank monthly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ヒラギノ角ゴ Pro W3" charset="0"/>
              </a:rPr>
              <a:t>But check the tank to make sure it has room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ヒラギノ角ゴ Pro W3" charset="0"/>
              </a:rPr>
              <a:t>cost of pump-outs is included in the charter fee, and is reimbursable if you pay.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Pump out fitting on Deck – labeled </a:t>
            </a:r>
            <a:r>
              <a:rPr lang="ja-JP" altLang="en-US" sz="2400">
                <a:latin typeface="Arial" charset="0"/>
                <a:ea typeface="ヒラギノ角ゴ Pro W3" charset="0"/>
                <a:cs typeface="ヒラギノ角ゴ Pro W3" charset="0"/>
              </a:rPr>
              <a:t>“</a:t>
            </a:r>
            <a:r>
              <a:rPr lang="en-US" altLang="ja-JP" sz="2400">
                <a:latin typeface="Arial" charset="0"/>
                <a:ea typeface="ヒラギノ角ゴ Pro W3" charset="0"/>
                <a:cs typeface="ヒラギノ角ゴ Pro W3" charset="0"/>
              </a:rPr>
              <a:t>Waste</a:t>
            </a:r>
            <a:r>
              <a:rPr lang="ja-JP" altLang="en-US" sz="2400">
                <a:latin typeface="Arial" charset="0"/>
                <a:ea typeface="ヒラギノ角ゴ Pro W3" charset="0"/>
                <a:cs typeface="ヒラギノ角ゴ Pro W3" charset="0"/>
              </a:rPr>
              <a:t>”</a:t>
            </a:r>
            <a:r>
              <a:rPr lang="en-US" altLang="ja-JP" sz="2400">
                <a:latin typeface="Arial" charset="0"/>
                <a:ea typeface="ヒラギノ角ゴ Pro W3" charset="0"/>
                <a:cs typeface="ヒラギノ角ゴ Pro W3" charset="0"/>
              </a:rPr>
              <a:t> (starboard)</a:t>
            </a:r>
            <a:endParaRPr lang="en-US" sz="240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645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506538"/>
            <a:ext cx="3911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0DADFC-1240-C645-B836-C39212DDF4D7}" type="slidenum">
              <a:rPr lang="en-US" sz="1400"/>
              <a:pPr eaLnBrk="1" hangingPunct="1"/>
              <a:t>25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75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Toilet (Head) 4 – Tanks &amp; Valves</a:t>
            </a:r>
          </a:p>
        </p:txBody>
      </p:sp>
      <p:sp>
        <p:nvSpPr>
          <p:cNvPr id="6656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00025" y="1238250"/>
            <a:ext cx="5610225" cy="1363663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Holding tank is under the Vee Berth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ヒラギノ角ゴ Pro W3" charset="0"/>
              </a:rPr>
              <a:t>Check tank fullness for pump out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ヒラギノ角ゴ Pro W3" charset="0"/>
              </a:rPr>
              <a:t>No adjustment need for waste pump out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>
                <a:latin typeface="Arial" charset="0"/>
                <a:ea typeface="ヒラギノ角ゴ Pro W3" charset="0"/>
              </a:rPr>
              <a:t>Seawater intake for flushing under starboard berth</a:t>
            </a:r>
          </a:p>
          <a:p>
            <a:pPr lvl="1" eaLnBrk="1" hangingPunct="1">
              <a:lnSpc>
                <a:spcPct val="80000"/>
              </a:lnSpc>
            </a:pPr>
            <a:endParaRPr lang="en-US" sz="1800">
              <a:latin typeface="Arial" charset="0"/>
              <a:ea typeface="ヒラギノ角ゴ Pro W3" charset="0"/>
            </a:endParaRPr>
          </a:p>
        </p:txBody>
      </p:sp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5992813" y="1676400"/>
            <a:ext cx="2928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0000"/>
                </a:solidFill>
              </a:rPr>
              <a:t>Waste switch set to Tank</a:t>
            </a:r>
          </a:p>
          <a:p>
            <a:pPr algn="ctr" eaLnBrk="1" hangingPunct="1"/>
            <a:r>
              <a:rPr lang="en-US" sz="1800">
                <a:solidFill>
                  <a:srgbClr val="FF0000"/>
                </a:solidFill>
              </a:rPr>
              <a:t>Do not touch!</a:t>
            </a:r>
          </a:p>
        </p:txBody>
      </p:sp>
      <p:pic>
        <p:nvPicPr>
          <p:cNvPr id="665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2843213"/>
            <a:ext cx="7005637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Line 7"/>
          <p:cNvSpPr>
            <a:spLocks noChangeShapeType="1"/>
          </p:cNvSpPr>
          <p:nvPr/>
        </p:nvSpPr>
        <p:spPr bwMode="auto">
          <a:xfrm flipH="1">
            <a:off x="4624388" y="2106613"/>
            <a:ext cx="1852612" cy="1778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59C6C-2CA9-434D-8B50-6A4143F7E071}" type="slidenum">
              <a:rPr lang="en-US" sz="1400"/>
              <a:pPr eaLnBrk="1" hangingPunct="1"/>
              <a:t>26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525838" y="0"/>
            <a:ext cx="2209800" cy="62071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Galley</a:t>
            </a:r>
          </a:p>
        </p:txBody>
      </p:sp>
      <p:sp>
        <p:nvSpPr>
          <p:cNvPr id="6861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95288" y="708025"/>
            <a:ext cx="7785100" cy="13985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Sink/wash basin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latin typeface="Arial" charset="0"/>
                <a:ea typeface="ヒラギノ角ゴ Pro W3" charset="0"/>
              </a:rPr>
              <a:t>fresh water drain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>
                <a:latin typeface="Arial" charset="0"/>
                <a:ea typeface="ヒラギノ角ゴ Pro W3" charset="0"/>
              </a:rPr>
              <a:t>holding tank in bow– not potable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 W3" charset="0"/>
                <a:cs typeface="ヒラギノ角ゴ Pro W3" charset="0"/>
              </a:rPr>
              <a:t>Icebox</a:t>
            </a:r>
          </a:p>
        </p:txBody>
      </p:sp>
      <p:pic>
        <p:nvPicPr>
          <p:cNvPr id="686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12725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B5E636-A3E3-D144-8268-A41C4D49F36B}" type="slidenum">
              <a:rPr lang="en-US" sz="1400"/>
              <a:pPr eaLnBrk="1" hangingPunct="1"/>
              <a:t>27</a:t>
            </a:fld>
            <a:endParaRPr lang="en-US" sz="140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78025" y="1905000"/>
            <a:ext cx="4903788" cy="1217613"/>
          </a:xfrm>
          <a:prstGeom prst="straightConnector1">
            <a:avLst/>
          </a:prstGeom>
          <a:ln w="57150" cmpd="sng"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68675" y="942975"/>
            <a:ext cx="5084763" cy="2316163"/>
          </a:xfrm>
          <a:prstGeom prst="straightConnector1">
            <a:avLst/>
          </a:prstGeom>
          <a:ln w="57150" cmpd="sng">
            <a:solidFill>
              <a:srgbClr val="33CC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5181600" cy="990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Course Overview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991600" cy="4525963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Part One – “Take Luck” Systems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Part Two – Sailing Equipment and Procedures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Part Three – Rules of the Road and Emergency Procedures.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Part Four – Piloting and Navigation</a:t>
            </a:r>
          </a:p>
        </p:txBody>
      </p:sp>
      <p:sp>
        <p:nvSpPr>
          <p:cNvPr id="2150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25A177-41A0-7545-B93D-FFCD3A3312EE}" type="slidenum">
              <a:rPr lang="en-US" sz="1400"/>
              <a:pPr eaLnBrk="1" hangingPunct="1"/>
              <a:t>3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GSA Cruiser Qualification Course</a:t>
            </a:r>
          </a:p>
        </p:txBody>
      </p:sp>
      <p:sp>
        <p:nvSpPr>
          <p:cNvPr id="23554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ヒラギノ角ゴ Pro W3" charset="0"/>
                <a:cs typeface="ヒラギノ角ゴ Pro W3" charset="0"/>
              </a:rPr>
              <a:t>Part One – Take Luck Ship Systems</a:t>
            </a:r>
          </a:p>
          <a:p>
            <a:pPr eaLnBrk="1" hangingPunct="1"/>
            <a:r>
              <a:rPr lang="en-US" sz="1800">
                <a:latin typeface="Arial" charset="0"/>
                <a:ea typeface="ヒラギノ角ゴ Pro W3" charset="0"/>
                <a:cs typeface="ヒラギノ角ゴ Pro W3" charset="0"/>
              </a:rPr>
              <a:t>Version 9</a:t>
            </a:r>
          </a:p>
        </p:txBody>
      </p:sp>
      <p:sp>
        <p:nvSpPr>
          <p:cNvPr id="2355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ED3B9F-56C2-3543-ACD1-2593C02F4DCA}" type="slidenum">
              <a:rPr lang="en-US" sz="1400"/>
              <a:pPr eaLnBrk="1" hangingPunct="1"/>
              <a:t>4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ヒラギノ角ゴ Pro W3" charset="0"/>
                <a:cs typeface="ヒラギノ角ゴ Pro W3" charset="0"/>
              </a:rPr>
              <a:t>Part One – Take Luck Ship Systems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7175" y="1123950"/>
            <a:ext cx="8639175" cy="56007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200">
                <a:latin typeface="Arial" charset="0"/>
                <a:ea typeface="ヒラギノ角ゴ Pro W3" charset="0"/>
                <a:cs typeface="ヒラギノ角ゴ Pro W3" charset="0"/>
              </a:rPr>
              <a:t>Required Equipment</a:t>
            </a:r>
          </a:p>
          <a:p>
            <a:pPr eaLnBrk="1" hangingPunct="1"/>
            <a:r>
              <a:rPr lang="en-US" sz="2200">
                <a:latin typeface="Arial" charset="0"/>
                <a:ea typeface="ヒラギノ角ゴ Pro W3" charset="0"/>
                <a:cs typeface="ヒラギノ角ゴ Pro W3" charset="0"/>
              </a:rPr>
              <a:t>Nav Station / Chart Table</a:t>
            </a:r>
          </a:p>
          <a:p>
            <a:pPr eaLnBrk="1" hangingPunct="1"/>
            <a:r>
              <a:rPr lang="en-US" sz="2200">
                <a:latin typeface="Arial" charset="0"/>
                <a:ea typeface="ヒラギノ角ゴ Pro W3" charset="0"/>
                <a:cs typeface="ヒラギノ角ゴ Pro W3" charset="0"/>
              </a:rPr>
              <a:t>Batteries and battery switch</a:t>
            </a:r>
          </a:p>
          <a:p>
            <a:pPr eaLnBrk="1" hangingPunct="1"/>
            <a:r>
              <a:rPr lang="en-US" sz="2200">
                <a:latin typeface="Arial" charset="0"/>
                <a:ea typeface="ヒラギノ角ゴ Pro W3" charset="0"/>
                <a:cs typeface="ヒラギノ角ゴ Pro W3" charset="0"/>
              </a:rPr>
              <a:t>Cabin lighting and shore power connection</a:t>
            </a:r>
          </a:p>
          <a:p>
            <a:pPr eaLnBrk="1" hangingPunct="1"/>
            <a:r>
              <a:rPr lang="en-US" sz="2200">
                <a:latin typeface="Arial" charset="0"/>
                <a:ea typeface="ヒラギノ角ゴ Pro W3" charset="0"/>
                <a:cs typeface="ヒラギノ角ゴ Pro W3" charset="0"/>
              </a:rPr>
              <a:t>Bilge Pump</a:t>
            </a:r>
          </a:p>
          <a:p>
            <a:pPr eaLnBrk="1" hangingPunct="1"/>
            <a:r>
              <a:rPr lang="en-US" sz="2200">
                <a:latin typeface="Arial" charset="0"/>
                <a:ea typeface="ヒラギノ角ゴ Pro W3" charset="0"/>
                <a:cs typeface="ヒラギノ角ゴ Pro W3" charset="0"/>
              </a:rPr>
              <a:t>VHF radio – radio telephone procedures</a:t>
            </a:r>
          </a:p>
          <a:p>
            <a:pPr eaLnBrk="1" hangingPunct="1"/>
            <a:r>
              <a:rPr lang="en-US" sz="2200">
                <a:latin typeface="Arial" charset="0"/>
                <a:ea typeface="ヒラギノ角ゴ Pro W3" charset="0"/>
                <a:cs typeface="ヒラギノ角ゴ Pro W3" charset="0"/>
              </a:rPr>
              <a:t>Cockpit instrumentation – navigation, depth finder</a:t>
            </a:r>
          </a:p>
          <a:p>
            <a:pPr eaLnBrk="1" hangingPunct="1"/>
            <a:r>
              <a:rPr lang="en-US" sz="2200">
                <a:latin typeface="Arial" charset="0"/>
                <a:ea typeface="ヒラギノ角ゴ Pro W3" charset="0"/>
                <a:cs typeface="ヒラギノ角ゴ Pro W3" charset="0"/>
              </a:rPr>
              <a:t>Running lights</a:t>
            </a:r>
          </a:p>
          <a:p>
            <a:pPr eaLnBrk="1" hangingPunct="1"/>
            <a:r>
              <a:rPr lang="en-US" sz="2200">
                <a:latin typeface="Arial" charset="0"/>
                <a:ea typeface="ヒラギノ角ゴ Pro W3" charset="0"/>
                <a:cs typeface="ヒラギノ角ゴ Pro W3" charset="0"/>
              </a:rPr>
              <a:t>Diesel inboard – motor controls, fuel tank. Operating procedures.</a:t>
            </a:r>
          </a:p>
          <a:p>
            <a:pPr eaLnBrk="1" hangingPunct="1"/>
            <a:r>
              <a:rPr lang="en-US" sz="2200">
                <a:latin typeface="Arial" charset="0"/>
                <a:ea typeface="ヒラギノ角ゴ Pro W3" charset="0"/>
                <a:cs typeface="ヒラギノ角ゴ Pro W3" charset="0"/>
              </a:rPr>
              <a:t>Marine Head and Holding Tank – tank pumping procedures</a:t>
            </a:r>
          </a:p>
          <a:p>
            <a:pPr eaLnBrk="1" hangingPunct="1"/>
            <a:r>
              <a:rPr lang="en-US" sz="2200">
                <a:latin typeface="Arial" charset="0"/>
                <a:ea typeface="ヒラギノ角ゴ Pro W3" charset="0"/>
                <a:cs typeface="ヒラギノ角ゴ Pro W3" charset="0"/>
              </a:rPr>
              <a:t>Galley and Water system</a:t>
            </a:r>
          </a:p>
        </p:txBody>
      </p:sp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87DD77-4350-BA4B-B53E-7068E126D229}" type="slidenum">
              <a:rPr lang="en-US" sz="1400"/>
              <a:pPr eaLnBrk="1" hangingPunct="1"/>
              <a:t>5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Required Equipment</a:t>
            </a:r>
          </a:p>
        </p:txBody>
      </p:sp>
      <p:sp>
        <p:nvSpPr>
          <p:cNvPr id="2765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36563" y="1319213"/>
            <a:ext cx="4633912" cy="4525962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ヒラギノ角ゴ Pro W3" charset="0"/>
                <a:cs typeface="ヒラギノ角ゴ Pro W3" charset="0"/>
              </a:rPr>
              <a:t>Personal Flotation Device (PFD)</a:t>
            </a:r>
          </a:p>
          <a:p>
            <a:pPr lvl="1" eaLnBrk="1" hangingPunct="1"/>
            <a:r>
              <a:rPr lang="en-US" sz="2400">
                <a:latin typeface="Arial" charset="0"/>
                <a:ea typeface="ヒラギノ角ゴ Pro W3" charset="0"/>
              </a:rPr>
              <a:t>AKA Life Jacket</a:t>
            </a:r>
          </a:p>
          <a:p>
            <a:pPr lvl="1" eaLnBrk="1" hangingPunct="1"/>
            <a:r>
              <a:rPr lang="en-US" sz="2400">
                <a:latin typeface="Arial" charset="0"/>
                <a:ea typeface="ヒラギノ角ゴ Pro W3" charset="0"/>
              </a:rPr>
              <a:t>1 Per person (appropriate size)</a:t>
            </a:r>
          </a:p>
          <a:p>
            <a:pPr lvl="1" eaLnBrk="1" hangingPunct="1"/>
            <a:r>
              <a:rPr lang="en-US" sz="2400">
                <a:latin typeface="Arial" charset="0"/>
                <a:ea typeface="ヒラギノ角ゴ Pro W3" charset="0"/>
              </a:rPr>
              <a:t>Plus 1 Throwable </a:t>
            </a:r>
          </a:p>
          <a:p>
            <a:pPr eaLnBrk="1" hangingPunct="1"/>
            <a:r>
              <a:rPr lang="en-US" sz="2800">
                <a:latin typeface="Arial" charset="0"/>
                <a:ea typeface="ヒラギノ角ゴ Pro W3" charset="0"/>
                <a:cs typeface="ヒラギノ角ゴ Pro W3" charset="0"/>
              </a:rPr>
              <a:t>Air Horn</a:t>
            </a:r>
          </a:p>
          <a:p>
            <a:pPr eaLnBrk="1" hangingPunct="1"/>
            <a:r>
              <a:rPr lang="en-US" sz="2800">
                <a:latin typeface="Arial" charset="0"/>
                <a:ea typeface="ヒラギノ角ゴ Pro W3" charset="0"/>
                <a:cs typeface="ヒラギノ角ゴ Pro W3" charset="0"/>
              </a:rPr>
              <a:t>Flares (3): Day &amp; Night</a:t>
            </a:r>
          </a:p>
          <a:p>
            <a:pPr eaLnBrk="1" hangingPunct="1"/>
            <a:r>
              <a:rPr lang="en-US" sz="2800">
                <a:latin typeface="Arial" charset="0"/>
                <a:ea typeface="ヒラギノ角ゴ Pro W3" charset="0"/>
                <a:cs typeface="ヒラギノ角ゴ Pro W3" charset="0"/>
              </a:rPr>
              <a:t>Fire Extinguisher</a:t>
            </a:r>
          </a:p>
          <a:p>
            <a:pPr lvl="1" eaLnBrk="1" hangingPunct="1"/>
            <a:r>
              <a:rPr lang="en-US" sz="2400">
                <a:latin typeface="Arial" charset="0"/>
                <a:ea typeface="ヒラギノ角ゴ Pro W3" charset="0"/>
              </a:rPr>
              <a:t>Check for in the green!</a:t>
            </a:r>
          </a:p>
          <a:p>
            <a:pPr eaLnBrk="1" hangingPunct="1"/>
            <a:r>
              <a:rPr lang="en-US" sz="2800">
                <a:latin typeface="Arial" charset="0"/>
                <a:ea typeface="ヒラギノ角ゴ Pro W3" charset="0"/>
                <a:cs typeface="ヒラギノ角ゴ Pro W3" charset="0"/>
              </a:rPr>
              <a:t>Trash placard</a:t>
            </a: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165225"/>
            <a:ext cx="284162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5227638"/>
            <a:ext cx="292735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3500438"/>
            <a:ext cx="2963863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D7F6AB-BE6D-6C49-97DB-E05C7D980473}" type="slidenum">
              <a:rPr lang="en-US" sz="1400"/>
              <a:pPr eaLnBrk="1" hangingPunct="1"/>
              <a:t>6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Cabin Interior Layout</a:t>
            </a:r>
          </a:p>
        </p:txBody>
      </p:sp>
      <p:pic>
        <p:nvPicPr>
          <p:cNvPr id="29698" name="Content Placeholder 3" descr="IMG_20160512_180520185_HD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96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3D8ECD-1E58-FF49-8912-B7DA4CB4373C}" type="slidenum">
              <a:rPr lang="en-US" sz="1400"/>
              <a:pPr eaLnBrk="1" hangingPunct="1"/>
              <a:t>7</a:t>
            </a:fld>
            <a:endParaRPr lang="en-US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4455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Nav Station – Chart Table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0650" y="1554163"/>
            <a:ext cx="3475038" cy="2671762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ヒラギノ角ゴ Pro W3" charset="0"/>
                <a:cs typeface="ヒラギノ角ゴ Pro W3" charset="0"/>
              </a:rPr>
              <a:t>Radio</a:t>
            </a:r>
          </a:p>
        </p:txBody>
      </p:sp>
      <p:sp>
        <p:nvSpPr>
          <p:cNvPr id="30723" name="Text Box 13"/>
          <p:cNvSpPr txBox="1">
            <a:spLocks noChangeArrowheads="1"/>
          </p:cNvSpPr>
          <p:nvPr/>
        </p:nvSpPr>
        <p:spPr bwMode="auto">
          <a:xfrm>
            <a:off x="150813" y="1031875"/>
            <a:ext cx="7715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800"/>
              <a:t>  Contains Navigation charts, ships papers, etc</a:t>
            </a:r>
            <a:r>
              <a:rPr lang="en-US" sz="1800"/>
              <a:t>.</a:t>
            </a:r>
          </a:p>
        </p:txBody>
      </p:sp>
      <p:pic>
        <p:nvPicPr>
          <p:cNvPr id="3072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287588"/>
            <a:ext cx="757555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E6D577-3827-BF47-B329-14B76D682B72}" type="slidenum">
              <a:rPr lang="en-US" sz="1400"/>
              <a:pPr eaLnBrk="1" hangingPunct="1"/>
              <a:t>8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1438"/>
            <a:ext cx="4872038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Freeform 14"/>
          <p:cNvSpPr>
            <a:spLocks/>
          </p:cNvSpPr>
          <p:nvPr/>
        </p:nvSpPr>
        <p:spPr bwMode="auto">
          <a:xfrm>
            <a:off x="3684588" y="3519488"/>
            <a:ext cx="4518025" cy="1249362"/>
          </a:xfrm>
          <a:custGeom>
            <a:avLst/>
            <a:gdLst>
              <a:gd name="T0" fmla="*/ 0 w 672"/>
              <a:gd name="T1" fmla="*/ 2147483647 h 672"/>
              <a:gd name="T2" fmla="*/ 2147483647 w 672"/>
              <a:gd name="T3" fmla="*/ 2147483647 h 672"/>
              <a:gd name="T4" fmla="*/ 2147483647 w 672"/>
              <a:gd name="T5" fmla="*/ 0 h 672"/>
              <a:gd name="T6" fmla="*/ 0 60000 65536"/>
              <a:gd name="T7" fmla="*/ 0 60000 65536"/>
              <a:gd name="T8" fmla="*/ 0 60000 65536"/>
              <a:gd name="T9" fmla="*/ 0 w 672"/>
              <a:gd name="T10" fmla="*/ 0 h 672"/>
              <a:gd name="T11" fmla="*/ 672 w 67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672">
                <a:moveTo>
                  <a:pt x="0" y="576"/>
                </a:moveTo>
                <a:cubicBezTo>
                  <a:pt x="160" y="624"/>
                  <a:pt x="320" y="672"/>
                  <a:pt x="432" y="576"/>
                </a:cubicBezTo>
                <a:cubicBezTo>
                  <a:pt x="544" y="480"/>
                  <a:pt x="640" y="96"/>
                  <a:pt x="672" y="0"/>
                </a:cubicBezTo>
              </a:path>
            </a:pathLst>
          </a:custGeom>
          <a:noFill/>
          <a:ln w="76200" cmpd="sng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ヒラギノ角ゴ Pro W3" charset="0"/>
                <a:cs typeface="ヒラギノ角ゴ Pro W3" charset="0"/>
              </a:rPr>
              <a:t>Battery Switch</a:t>
            </a:r>
          </a:p>
        </p:txBody>
      </p:sp>
      <p:sp>
        <p:nvSpPr>
          <p:cNvPr id="32772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327025" y="1528763"/>
            <a:ext cx="3567113" cy="222885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Battery switch has three positions: </a:t>
            </a:r>
            <a:r>
              <a:rPr lang="en-US" sz="2000" b="1">
                <a:latin typeface="Arial" charset="0"/>
                <a:ea typeface="ヒラギノ角ゴ Pro W3" charset="0"/>
                <a:cs typeface="ヒラギノ角ゴ Pro W3" charset="0"/>
              </a:rPr>
              <a:t>OFF,</a:t>
            </a: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sz="2000" b="1">
                <a:latin typeface="Arial" charset="0"/>
                <a:ea typeface="ヒラギノ角ゴ Pro W3" charset="0"/>
                <a:cs typeface="ヒラギノ角ゴ Pro W3" charset="0"/>
              </a:rPr>
              <a:t>ON, ON</a:t>
            </a:r>
            <a:endParaRPr lang="en-US" sz="200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b="1">
                <a:solidFill>
                  <a:srgbClr val="FF0000"/>
                </a:solidFill>
                <a:latin typeface="Arial" charset="0"/>
                <a:ea typeface="ヒラギノ角ゴ Pro W3" charset="0"/>
              </a:rPr>
              <a:t>Do NOT switch Batteries while the engine is running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000">
                <a:latin typeface="Arial" charset="0"/>
                <a:ea typeface="ヒラギノ角ゴ Pro W3" charset="0"/>
                <a:cs typeface="ヒラギノ角ゴ Pro W3" charset="0"/>
              </a:rPr>
              <a:t>There is also a cigarette lighter socket</a:t>
            </a:r>
          </a:p>
          <a:p>
            <a:pPr eaLnBrk="1" hangingPunct="1">
              <a:lnSpc>
                <a:spcPct val="90000"/>
              </a:lnSpc>
            </a:pPr>
            <a:endParaRPr lang="en-US" sz="200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2773" name="Freeform 14"/>
          <p:cNvSpPr>
            <a:spLocks/>
          </p:cNvSpPr>
          <p:nvPr/>
        </p:nvSpPr>
        <p:spPr bwMode="auto">
          <a:xfrm>
            <a:off x="3684588" y="2103438"/>
            <a:ext cx="4227512" cy="1498600"/>
          </a:xfrm>
          <a:custGeom>
            <a:avLst/>
            <a:gdLst>
              <a:gd name="T0" fmla="*/ 0 w 672"/>
              <a:gd name="T1" fmla="*/ 2147483647 h 672"/>
              <a:gd name="T2" fmla="*/ 2147483647 w 672"/>
              <a:gd name="T3" fmla="*/ 2147483647 h 672"/>
              <a:gd name="T4" fmla="*/ 2147483647 w 672"/>
              <a:gd name="T5" fmla="*/ 0 h 672"/>
              <a:gd name="T6" fmla="*/ 0 60000 65536"/>
              <a:gd name="T7" fmla="*/ 0 60000 65536"/>
              <a:gd name="T8" fmla="*/ 0 60000 65536"/>
              <a:gd name="T9" fmla="*/ 0 w 672"/>
              <a:gd name="T10" fmla="*/ 0 h 672"/>
              <a:gd name="T11" fmla="*/ 672 w 67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672">
                <a:moveTo>
                  <a:pt x="0" y="576"/>
                </a:moveTo>
                <a:cubicBezTo>
                  <a:pt x="160" y="624"/>
                  <a:pt x="320" y="672"/>
                  <a:pt x="432" y="576"/>
                </a:cubicBezTo>
                <a:cubicBezTo>
                  <a:pt x="544" y="480"/>
                  <a:pt x="640" y="96"/>
                  <a:pt x="672" y="0"/>
                </a:cubicBezTo>
              </a:path>
            </a:pathLst>
          </a:custGeom>
          <a:noFill/>
          <a:ln w="76200" cmpd="sng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Rectangle 2"/>
          <p:cNvSpPr>
            <a:spLocks noChangeArrowheads="1"/>
          </p:cNvSpPr>
          <p:nvPr/>
        </p:nvSpPr>
        <p:spPr bwMode="auto">
          <a:xfrm>
            <a:off x="1733550" y="4235450"/>
            <a:ext cx="19510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en-US">
                <a:ea typeface="ヒラギノ角ゴ Pro W3" charset="0"/>
                <a:cs typeface="ヒラギノ角ゴ Pro W3" charset="0"/>
              </a:rPr>
              <a:t>Battery Switch shown in </a:t>
            </a:r>
            <a:r>
              <a:rPr lang="en-US" b="1">
                <a:ea typeface="ヒラギノ角ゴ Pro W3" charset="0"/>
                <a:cs typeface="ヒラギノ角ゴ Pro W3" charset="0"/>
              </a:rPr>
              <a:t>OFF position</a:t>
            </a:r>
            <a:endParaRPr lang="en-US">
              <a:ea typeface="ヒラギノ角ゴ Pro W3" charset="0"/>
              <a:cs typeface="ヒラギノ角ゴ Pro W3" charset="0"/>
            </a:endParaRPr>
          </a:p>
        </p:txBody>
      </p:sp>
      <p:sp>
        <p:nvSpPr>
          <p:cNvPr id="3277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8B55CE-B654-5443-8EED-CD2F1512AD2F}" type="slidenum">
              <a:rPr lang="en-US" sz="1400"/>
              <a:pPr eaLnBrk="1" hangingPunct="1"/>
              <a:t>9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</TotalTime>
  <Words>1565</Words>
  <Application>Microsoft Macintosh PowerPoint</Application>
  <PresentationFormat>On-screen Show (4:3)</PresentationFormat>
  <Paragraphs>263</Paragraphs>
  <Slides>27</Slides>
  <Notes>25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Goddard Sailing Association  Hunter 27 Cruiser Qualification Course</vt:lpstr>
      <vt:lpstr>Requirements for Cruiser Helm Qualification</vt:lpstr>
      <vt:lpstr>Course Overview</vt:lpstr>
      <vt:lpstr>GSA Cruiser Qualification Course</vt:lpstr>
      <vt:lpstr>Part One – Take Luck Ship Systems</vt:lpstr>
      <vt:lpstr>Required Equipment</vt:lpstr>
      <vt:lpstr>Cabin Interior Layout</vt:lpstr>
      <vt:lpstr>Nav Station – Chart Table</vt:lpstr>
      <vt:lpstr>Battery Switch</vt:lpstr>
      <vt:lpstr>DC Power and Cabin Lighting</vt:lpstr>
      <vt:lpstr>Shore Power</vt:lpstr>
      <vt:lpstr>VHF radios</vt:lpstr>
      <vt:lpstr>VHF radio – channels and procedures</vt:lpstr>
      <vt:lpstr>VHF radio – channels and procedures (2)</vt:lpstr>
      <vt:lpstr>Cockpit Instrumentation</vt:lpstr>
      <vt:lpstr>Magnetic Compasses</vt:lpstr>
      <vt:lpstr>Running Lights</vt:lpstr>
      <vt:lpstr>Diesel inboard</vt:lpstr>
      <vt:lpstr>Diesel inboard - 1</vt:lpstr>
      <vt:lpstr>Diesel inboard - 2</vt:lpstr>
      <vt:lpstr>Diesel Operation - 3</vt:lpstr>
      <vt:lpstr>Diesel Inboard - 4  Operating procedures</vt:lpstr>
      <vt:lpstr>Toilet (Head)</vt:lpstr>
      <vt:lpstr>Toilet (Head) 2 - Operation</vt:lpstr>
      <vt:lpstr>Toilet (Head) 3 – Pump Out</vt:lpstr>
      <vt:lpstr>Toilet (Head) 4 – Tanks &amp; Valves</vt:lpstr>
      <vt:lpstr>Galley</vt:lpstr>
    </vt:vector>
  </TitlesOfParts>
  <Company>HST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Goddard Sailing Association</dc:title>
  <dc:creator>Phil Parker</dc:creator>
  <cp:lastModifiedBy>Moses, John F. (GSFC-5860)</cp:lastModifiedBy>
  <cp:revision>199</cp:revision>
  <dcterms:created xsi:type="dcterms:W3CDTF">2011-11-21T19:06:11Z</dcterms:created>
  <dcterms:modified xsi:type="dcterms:W3CDTF">2016-05-17T17:37:11Z</dcterms:modified>
</cp:coreProperties>
</file>