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09" r:id="rId3"/>
    <p:sldId id="272" r:id="rId4"/>
    <p:sldId id="302" r:id="rId5"/>
    <p:sldId id="296" r:id="rId6"/>
    <p:sldId id="303" r:id="rId7"/>
    <p:sldId id="305" r:id="rId8"/>
    <p:sldId id="345" r:id="rId9"/>
    <p:sldId id="306" r:id="rId10"/>
    <p:sldId id="346" r:id="rId11"/>
    <p:sldId id="307" r:id="rId12"/>
    <p:sldId id="348" r:id="rId13"/>
    <p:sldId id="349" r:id="rId14"/>
    <p:sldId id="311" r:id="rId1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napToGrid="0">
      <p:cViewPr varScale="1">
        <p:scale>
          <a:sx n="146" d="100"/>
          <a:sy n="146" d="100"/>
        </p:scale>
        <p:origin x="-147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-2052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09BFB-8905-4545-B216-A6A8B0775AE3}" type="datetimeFigureOut">
              <a:rPr lang="en-US" smtClean="0"/>
              <a:t>5/24/16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2F589-F3DD-5344-9C5D-AE2C48033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454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C35FBD9-1683-CD48-95DB-17E45A84D3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677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864BBF-32D8-8840-8833-A204E5679244}" type="slidenum">
              <a:rPr lang="en-US"/>
              <a:pPr eaLnBrk="1" hangingPunct="1"/>
              <a:t>1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B507EF-5DB8-B540-B117-703B2027B032}" type="slidenum">
              <a:rPr lang="en-US"/>
              <a:pPr eaLnBrk="1" hangingPunct="1"/>
              <a:t>11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791D78-1147-7943-809D-B6550DA9DB25}" type="slidenum">
              <a:rPr lang="en-US"/>
              <a:pPr eaLnBrk="1" hangingPunct="1"/>
              <a:t>14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E38BE0-7F70-DD47-A616-6D8535155905}" type="slidenum">
              <a:rPr lang="en-US"/>
              <a:pPr eaLnBrk="1" hangingPunct="1"/>
              <a:t>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9781F0-CB5C-CE46-9DF7-0E309C06A29D}" type="slidenum">
              <a:rPr lang="en-US"/>
              <a:pPr eaLnBrk="1" hangingPunct="1"/>
              <a:t>3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65B816-3CDE-DC42-BE64-0D4246AC0D4F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B6A57B-B2FC-8B43-BE4E-36F6F7CB272A}" type="slidenum">
              <a:rPr lang="en-US"/>
              <a:pPr eaLnBrk="1" hangingPunct="1"/>
              <a:t>5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FE1872-C283-174C-9BCD-FF1014C23C12}" type="slidenum">
              <a:rPr lang="en-US"/>
              <a:pPr eaLnBrk="1" hangingPunct="1"/>
              <a:t>6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AE1F28-6286-3E4B-A11B-0B65F1E3E5E3}" type="slidenum">
              <a:rPr lang="en-US"/>
              <a:pPr eaLnBrk="1" hangingPunct="1"/>
              <a:t>7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4D1A69-CE8C-3E4D-B148-C1C3538055DA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C5243C-A1B5-3D42-882C-0D66AAF740CC}" type="slidenum">
              <a:rPr lang="en-US"/>
              <a:pPr eaLnBrk="1" hangingPunct="1"/>
              <a:t>9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530DD7-65C4-2F49-98C3-842B239246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69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7ED978-7BAE-0340-A14D-32AADBDE75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9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4F697-556D-2B42-A39F-926A0056DE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55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1E8AB3-235C-E64B-8B35-AD6828AE13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96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9FF76-1CB9-E84A-A73E-9C1CADD57E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12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980BE3-B677-E041-8DE0-A478BC1C9C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7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006C9C-E55D-5B44-BE65-BA15534B18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3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31E7B4-714C-194F-B5D5-9773B1143A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3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C1F2B-C5AB-D846-A48E-1B71F39506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82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266E33-2AE2-8B4D-9810-BF702DC3BC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89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18598-4D74-1B41-800C-1A3E62951C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11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0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7A864B8-06CA-D74B-B353-18D1A96DC6C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0"/>
            <a:ext cx="7772400" cy="1470025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Arial" charset="0"/>
              </a:rPr>
              <a:t>Goddard Sailing Association</a:t>
            </a:r>
            <a:r>
              <a:rPr lang="en-US" sz="2000" dirty="0">
                <a:latin typeface="Arial" charset="0"/>
              </a:rPr>
              <a:t/>
            </a:r>
            <a:br>
              <a:rPr lang="en-US" sz="2000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 </a:t>
            </a:r>
            <a:r>
              <a:rPr lang="en-US" sz="2000" dirty="0" smtClean="0">
                <a:latin typeface="Arial" charset="0"/>
              </a:rPr>
              <a:t>Hunter 27</a:t>
            </a:r>
            <a:r>
              <a:rPr lang="en-US" sz="2000" dirty="0">
                <a:latin typeface="Arial" charset="0"/>
              </a:rPr>
              <a:t/>
            </a:r>
            <a:br>
              <a:rPr lang="en-US" sz="2000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Cruiser Qualification </a:t>
            </a:r>
            <a:r>
              <a:rPr lang="en-US" sz="2000" dirty="0" smtClean="0">
                <a:latin typeface="Arial" charset="0"/>
              </a:rPr>
              <a:t>Course</a:t>
            </a:r>
            <a:endParaRPr lang="en-US" sz="1400" b="0" dirty="0">
              <a:latin typeface="Arial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5" name="Picture 1" descr="IMG_20160512_1840047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538288"/>
            <a:ext cx="88519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30DD7-65C4-2F49-98C3-842B2392469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632" y="3526130"/>
            <a:ext cx="2387477" cy="3171096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09600" y="152400"/>
            <a:ext cx="8229600" cy="990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Arial" charset="0"/>
              </a:rPr>
              <a:t>Reefing the Mainsail (2)</a:t>
            </a:r>
            <a:endParaRPr lang="en-US" dirty="0">
              <a:latin typeface="Aria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16868" y="1373972"/>
            <a:ext cx="4915139" cy="508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</a:rPr>
              <a:t>Near the end of the boom: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Arial" charset="0"/>
              </a:rPr>
              <a:t>Ensure the reefing line goes through Leech Cringle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Arial" charset="0"/>
              </a:rPr>
              <a:t>Tighten the reefing line: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latin typeface="Arial" charset="0"/>
              </a:rPr>
              <a:t>on </a:t>
            </a:r>
            <a:r>
              <a:rPr lang="en-US" sz="2000" dirty="0" smtClean="0">
                <a:latin typeface="Arial" charset="0"/>
              </a:rPr>
              <a:t>aft-boom </a:t>
            </a:r>
            <a:r>
              <a:rPr lang="en-US" sz="2000" dirty="0" smtClean="0">
                <a:latin typeface="Arial" charset="0"/>
              </a:rPr>
              <a:t>goes through </a:t>
            </a:r>
            <a:r>
              <a:rPr lang="en-US" sz="2000" dirty="0" smtClean="0">
                <a:latin typeface="Arial" charset="0"/>
              </a:rPr>
              <a:t>reef cringle on leech of the sail, through boom to jam cleat forward.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S</a:t>
            </a:r>
            <a:r>
              <a:rPr lang="en-US" sz="2000" dirty="0" smtClean="0">
                <a:latin typeface="Arial" charset="0"/>
              </a:rPr>
              <a:t>erves </a:t>
            </a:r>
            <a:r>
              <a:rPr lang="en-US" sz="2000" dirty="0" smtClean="0">
                <a:latin typeface="Arial" charset="0"/>
              </a:rPr>
              <a:t>as outhaul when reefed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</a:rPr>
              <a:t>Dress sail with lines through reef points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Arial" charset="0"/>
              </a:rPr>
              <a:t>Optional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Arial" charset="0"/>
              </a:rPr>
              <a:t>Non load bearing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</a:rPr>
              <a:t>Shaking out the reef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>
                <a:latin typeface="Arial" charset="0"/>
              </a:rPr>
              <a:t>  </a:t>
            </a:r>
            <a:r>
              <a:rPr lang="en-US" sz="2000" dirty="0" smtClean="0">
                <a:latin typeface="Arial" charset="0"/>
              </a:rPr>
              <a:t>Reverse reefing procedure</a:t>
            </a:r>
            <a:endParaRPr lang="en-US" sz="2000" dirty="0"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93194" y="4328869"/>
            <a:ext cx="1121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jam cleat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827805" y="3892236"/>
            <a:ext cx="811006" cy="587701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AB3-235C-E64B-8B35-AD6828AE137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245" y="1269936"/>
            <a:ext cx="2040199" cy="222317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36778" y="5037999"/>
            <a:ext cx="1172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downhaul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749521" y="4975775"/>
            <a:ext cx="1339525" cy="243569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450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Other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Topping lift</a:t>
            </a:r>
          </a:p>
          <a:p>
            <a:pPr lvl="1" eaLnBrk="1" hangingPunct="1"/>
            <a:r>
              <a:rPr lang="en-US" dirty="0">
                <a:latin typeface="Arial" charset="0"/>
              </a:rPr>
              <a:t>Holds boom up when the mainsail is down</a:t>
            </a:r>
          </a:p>
          <a:p>
            <a:pPr lvl="1" eaLnBrk="1" hangingPunct="1"/>
            <a:r>
              <a:rPr lang="en-US" dirty="0">
                <a:latin typeface="Arial" charset="0"/>
              </a:rPr>
              <a:t>Adjustable at the </a:t>
            </a:r>
            <a:r>
              <a:rPr lang="en-US" dirty="0" smtClean="0">
                <a:latin typeface="Arial" charset="0"/>
              </a:rPr>
              <a:t>base of the mast</a:t>
            </a:r>
            <a:endParaRPr lang="en-US" dirty="0">
              <a:latin typeface="Arial" charset="0"/>
            </a:endParaRPr>
          </a:p>
          <a:p>
            <a:pPr lvl="1" eaLnBrk="1" hangingPunct="1"/>
            <a:r>
              <a:rPr lang="en-US" dirty="0">
                <a:latin typeface="Arial" charset="0"/>
              </a:rPr>
              <a:t>Do not sheet against the topping lift!</a:t>
            </a:r>
          </a:p>
          <a:p>
            <a:pPr lvl="2" eaLnBrk="1" hangingPunct="1"/>
            <a:r>
              <a:rPr lang="en-US" dirty="0">
                <a:latin typeface="Arial" charset="0"/>
              </a:rPr>
              <a:t>Should remain slightly loose</a:t>
            </a:r>
          </a:p>
          <a:p>
            <a:pPr eaLnBrk="1" hangingPunct="1"/>
            <a:r>
              <a:rPr lang="en-US" dirty="0">
                <a:latin typeface="Arial" charset="0"/>
              </a:rPr>
              <a:t>Bimini</a:t>
            </a:r>
          </a:p>
          <a:p>
            <a:pPr lvl="1" eaLnBrk="1" hangingPunct="1"/>
            <a:r>
              <a:rPr lang="en-US" dirty="0">
                <a:latin typeface="Arial" charset="0"/>
              </a:rPr>
              <a:t>Shades the cockpit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AB3-235C-E64B-8B35-AD6828AE137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Mooring Lines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08" y="3086622"/>
            <a:ext cx="4416802" cy="2484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946" y="2443959"/>
            <a:ext cx="3748983" cy="3127114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253812"/>
            <a:ext cx="4767256" cy="156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dirty="0" smtClean="0">
                <a:latin typeface="Arial" charset="0"/>
              </a:rPr>
              <a:t>Through chocks in bow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Crossed in the stern</a:t>
            </a:r>
            <a:endParaRPr lang="en-US" dirty="0"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AB3-235C-E64B-8B35-AD6828AE13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89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Anchor Holder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AB3-235C-E64B-8B35-AD6828AE137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692" y="3093016"/>
            <a:ext cx="3797777" cy="3233927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13708" y="1088533"/>
            <a:ext cx="4735636" cy="184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400" dirty="0" smtClean="0">
                <a:latin typeface="Arial" charset="0"/>
              </a:rPr>
              <a:t>Velcro Fastener</a:t>
            </a:r>
          </a:p>
          <a:p>
            <a:pPr eaLnBrk="1" hangingPunct="1"/>
            <a:r>
              <a:rPr lang="en-US" sz="2400" dirty="0" smtClean="0">
                <a:latin typeface="Arial" charset="0"/>
              </a:rPr>
              <a:t>Sets in gripping bracket on </a:t>
            </a:r>
            <a:r>
              <a:rPr lang="en-US" sz="2400" dirty="0" smtClean="0">
                <a:latin typeface="Arial" charset="0"/>
              </a:rPr>
              <a:t>rail</a:t>
            </a:r>
          </a:p>
          <a:p>
            <a:pPr eaLnBrk="1" hangingPunct="1"/>
            <a:r>
              <a:rPr lang="en-US" sz="2400" dirty="0" smtClean="0">
                <a:latin typeface="Arial" charset="0"/>
              </a:rPr>
              <a:t>Remove/stow deck cover</a:t>
            </a:r>
          </a:p>
          <a:p>
            <a:pPr eaLnBrk="1" hangingPunct="1"/>
            <a:r>
              <a:rPr lang="en-US" sz="2400" dirty="0" smtClean="0">
                <a:latin typeface="Arial" charset="0"/>
              </a:rPr>
              <a:t>Let out through port bow chock</a:t>
            </a:r>
            <a:endParaRPr lang="en-US" sz="2400" dirty="0" smtClean="0"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674" y="1947614"/>
            <a:ext cx="2478375" cy="420375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4470883" y="4305958"/>
            <a:ext cx="652366" cy="1539707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088933" y="3876525"/>
            <a:ext cx="843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Deck cover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307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131763"/>
            <a:ext cx="3429000" cy="59531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Anchoring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Scope: Ratio of length of line to </a:t>
            </a:r>
            <a:r>
              <a:rPr lang="ja-JP" altLang="en-US" sz="2000" dirty="0">
                <a:latin typeface="Arial" charset="0"/>
              </a:rPr>
              <a:t>“</a:t>
            </a:r>
            <a:r>
              <a:rPr lang="en-US" sz="2000" dirty="0">
                <a:latin typeface="Arial" charset="0"/>
              </a:rPr>
              <a:t>vertical</a:t>
            </a:r>
            <a:r>
              <a:rPr lang="ja-JP" altLang="en-US" sz="2000" dirty="0">
                <a:latin typeface="Arial" charset="0"/>
              </a:rPr>
              <a:t>”</a:t>
            </a:r>
            <a:r>
              <a:rPr lang="en-US" sz="2000" dirty="0">
                <a:latin typeface="Arial" charset="0"/>
              </a:rPr>
              <a:t> drop from bow to the bottom (at high tide)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5:1  Lunch Hook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7:1 Overnight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10:1  Storm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Spot selection: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Protected, 360</a:t>
            </a:r>
            <a:r>
              <a:rPr lang="en-US" sz="1800" dirty="0">
                <a:latin typeface="Arial" charset="0"/>
                <a:cs typeface="Arial" charset="0"/>
              </a:rPr>
              <a:t>°</a:t>
            </a:r>
            <a:r>
              <a:rPr lang="en-US" sz="1800" dirty="0">
                <a:latin typeface="Arial" charset="0"/>
              </a:rPr>
              <a:t> swinging room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To Anchor: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Prepare anchor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Head to wind, dead stop, Drop anchor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Back away (</a:t>
            </a:r>
            <a:r>
              <a:rPr lang="en-US" sz="1600" dirty="0" smtClean="0">
                <a:latin typeface="Arial" charset="0"/>
              </a:rPr>
              <a:t>motor or wind)</a:t>
            </a:r>
            <a:r>
              <a:rPr lang="en-US" sz="1600" dirty="0">
                <a:latin typeface="Arial" charset="0"/>
              </a:rPr>
              <a:t>, take a bite to set the anchor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Let out appropriate scope, cleat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Anchor Light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Check for drifting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To leave anchor: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Get directly above anchor (pull or motor) – anchor line vertical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Cleat anchor line – the boat</a:t>
            </a:r>
            <a:r>
              <a:rPr lang="ja-JP" altLang="en-US" sz="1600" dirty="0">
                <a:latin typeface="Arial" charset="0"/>
              </a:rPr>
              <a:t>’</a:t>
            </a:r>
            <a:r>
              <a:rPr lang="en-US" sz="1600" dirty="0">
                <a:latin typeface="Arial" charset="0"/>
              </a:rPr>
              <a:t>s momentum will free anchor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Pull up (weigh) the anchor, clean and stow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Arial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52387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2917825"/>
            <a:ext cx="20669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AB3-235C-E64B-8B35-AD6828AE137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GSA Cruiser Qualification Course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191000"/>
            <a:ext cx="7696200" cy="17526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Part Two – Sailing Equipment and Procedures</a:t>
            </a:r>
          </a:p>
          <a:p>
            <a:pPr eaLnBrk="1" hangingPunct="1"/>
            <a:endParaRPr lang="en-US" sz="28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30DD7-65C4-2F49-98C3-842B2392469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630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GSA Cruiser Qualification Course</a:t>
            </a:r>
            <a:r>
              <a:rPr lang="en-US" sz="2800">
                <a:latin typeface="Arial" charset="0"/>
              </a:rPr>
              <a:t> </a:t>
            </a:r>
            <a:br>
              <a:rPr lang="en-US" sz="2800">
                <a:latin typeface="Arial" charset="0"/>
              </a:rPr>
            </a:br>
            <a:r>
              <a:rPr lang="en-US" sz="2400">
                <a:latin typeface="Arial" charset="0"/>
              </a:rPr>
              <a:t>Part Two – Sailing Equipment and Procedures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Halyards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Roller furling jib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Jib Sheeting -- winches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Main Sheet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Arial" charset="0"/>
              </a:rPr>
              <a:t>Reefing </a:t>
            </a:r>
            <a:r>
              <a:rPr lang="en-US" sz="2800" dirty="0">
                <a:latin typeface="Arial" charset="0"/>
              </a:rPr>
              <a:t>the main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Topping lift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Bimini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Anchoring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AB3-235C-E64B-8B35-AD6828AE137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0"/>
            <a:ext cx="2971800" cy="752475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Halyards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4406" y="825442"/>
            <a:ext cx="6320557" cy="4865708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</a:rPr>
              <a:t>Main halyard – raising the mainsail </a:t>
            </a:r>
          </a:p>
          <a:p>
            <a:pPr lvl="1" eaLnBrk="1" hangingPunct="1"/>
            <a:r>
              <a:rPr lang="en-US" sz="2000" dirty="0" smtClean="0">
                <a:latin typeface="Arial" charset="0"/>
              </a:rPr>
              <a:t>Slacken the mainsheet; re-jam</a:t>
            </a:r>
          </a:p>
          <a:p>
            <a:pPr lvl="1" eaLnBrk="1" hangingPunct="1"/>
            <a:r>
              <a:rPr lang="en-US" sz="2000" dirty="0" smtClean="0">
                <a:latin typeface="Arial" charset="0"/>
              </a:rPr>
              <a:t>Release the downhaul (optional)</a:t>
            </a:r>
          </a:p>
          <a:p>
            <a:pPr lvl="1" eaLnBrk="1" hangingPunct="1"/>
            <a:r>
              <a:rPr lang="en-US" sz="2000" dirty="0" smtClean="0">
                <a:latin typeface="Arial" charset="0"/>
              </a:rPr>
              <a:t>Start (and stow) boom locked in top pin position</a:t>
            </a:r>
          </a:p>
          <a:p>
            <a:pPr lvl="1" eaLnBrk="1" hangingPunct="1"/>
            <a:r>
              <a:rPr lang="en-US" sz="2000" dirty="0" smtClean="0">
                <a:latin typeface="Arial" charset="0"/>
              </a:rPr>
              <a:t>Insert </a:t>
            </a:r>
            <a:r>
              <a:rPr lang="en-US" sz="2000" dirty="0">
                <a:latin typeface="Arial" charset="0"/>
              </a:rPr>
              <a:t>the head of the </a:t>
            </a:r>
            <a:r>
              <a:rPr lang="en-US" sz="2000" dirty="0" smtClean="0">
                <a:latin typeface="Arial" charset="0"/>
              </a:rPr>
              <a:t>luff rope </a:t>
            </a:r>
            <a:r>
              <a:rPr lang="en-US" sz="2000" dirty="0">
                <a:latin typeface="Arial" charset="0"/>
              </a:rPr>
              <a:t>in the </a:t>
            </a:r>
            <a:r>
              <a:rPr lang="en-US" sz="2000" dirty="0" smtClean="0">
                <a:latin typeface="Arial" charset="0"/>
              </a:rPr>
              <a:t>mast slot</a:t>
            </a:r>
          </a:p>
          <a:p>
            <a:pPr lvl="1" eaLnBrk="1" hangingPunct="1"/>
            <a:r>
              <a:rPr lang="en-US" sz="2000" dirty="0" smtClean="0">
                <a:latin typeface="Arial" charset="0"/>
              </a:rPr>
              <a:t>Raise the main from port side using the halyard and run around the winch</a:t>
            </a:r>
          </a:p>
          <a:p>
            <a:pPr lvl="1" eaLnBrk="1" hangingPunct="1"/>
            <a:r>
              <a:rPr lang="en-US" sz="2000" dirty="0">
                <a:latin typeface="Arial" charset="0"/>
              </a:rPr>
              <a:t>C</a:t>
            </a:r>
            <a:r>
              <a:rPr lang="en-US" sz="2000" dirty="0" smtClean="0">
                <a:latin typeface="Arial" charset="0"/>
              </a:rPr>
              <a:t>leat the halyard at the base of the mast</a:t>
            </a:r>
          </a:p>
          <a:p>
            <a:pPr lvl="1" eaLnBrk="1" hangingPunct="1"/>
            <a:r>
              <a:rPr lang="en-US" sz="2000" dirty="0" smtClean="0">
                <a:latin typeface="Arial" charset="0"/>
              </a:rPr>
              <a:t>Release the track pin, allow the boom to fall</a:t>
            </a:r>
          </a:p>
          <a:p>
            <a:pPr lvl="1" eaLnBrk="1" hangingPunct="1"/>
            <a:r>
              <a:rPr lang="en-US" sz="2000" dirty="0" smtClean="0">
                <a:latin typeface="Arial" charset="0"/>
              </a:rPr>
              <a:t>Snug and cleat the downhaul </a:t>
            </a:r>
            <a:endParaRPr lang="en-US" sz="2000" dirty="0">
              <a:latin typeface="Arial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</a:rPr>
              <a:t>Topping </a:t>
            </a:r>
            <a:r>
              <a:rPr lang="en-US" sz="2400" dirty="0" smtClean="0">
                <a:latin typeface="Arial" charset="0"/>
              </a:rPr>
              <a:t>Lift</a:t>
            </a:r>
          </a:p>
          <a:p>
            <a:pPr lvl="1" eaLnBrk="1" hangingPunct="1"/>
            <a:r>
              <a:rPr lang="en-US" sz="2000" dirty="0" smtClean="0">
                <a:latin typeface="Arial" charset="0"/>
              </a:rPr>
              <a:t>Check for slack</a:t>
            </a:r>
          </a:p>
          <a:p>
            <a:pPr lvl="1" eaLnBrk="1" hangingPunct="1"/>
            <a:r>
              <a:rPr lang="en-US" sz="2000" dirty="0" smtClean="0">
                <a:latin typeface="Arial" charset="0"/>
              </a:rPr>
              <a:t>Check c</a:t>
            </a:r>
            <a:r>
              <a:rPr lang="en-US" sz="2000" dirty="0" smtClean="0">
                <a:latin typeface="Arial" charset="0"/>
              </a:rPr>
              <a:t>leat </a:t>
            </a:r>
            <a:r>
              <a:rPr lang="en-US" sz="2000" dirty="0" smtClean="0">
                <a:latin typeface="Arial" charset="0"/>
              </a:rPr>
              <a:t>to mask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Jib halyard</a:t>
            </a:r>
          </a:p>
          <a:p>
            <a:pPr lvl="1" eaLnBrk="1" hangingPunct="1"/>
            <a:r>
              <a:rPr lang="en-US" sz="2000" dirty="0" smtClean="0">
                <a:latin typeface="Arial" charset="0"/>
              </a:rPr>
              <a:t>Check cleat </a:t>
            </a:r>
            <a:r>
              <a:rPr lang="en-US" sz="2000" dirty="0">
                <a:latin typeface="Arial" charset="0"/>
              </a:rPr>
              <a:t>to </a:t>
            </a:r>
            <a:r>
              <a:rPr lang="en-US" sz="2000" dirty="0" smtClean="0">
                <a:latin typeface="Arial" charset="0"/>
              </a:rPr>
              <a:t>mask</a:t>
            </a:r>
            <a:endParaRPr lang="en-US" sz="2000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814" y="1266397"/>
            <a:ext cx="2409049" cy="4282754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AB3-235C-E64B-8B35-AD6828AE137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764" y="4514732"/>
            <a:ext cx="2251585" cy="224126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427097" y="5854364"/>
            <a:ext cx="1522188" cy="8699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401003" y="4919403"/>
            <a:ext cx="1352753" cy="4178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415117" y="2279113"/>
            <a:ext cx="1013160" cy="221993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158700" y="2988244"/>
            <a:ext cx="1013160" cy="221993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5105400" cy="752475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Roller furling jib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355" y="915988"/>
            <a:ext cx="6071358" cy="5664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Jib wraps around the forestay for easy deployment and retraction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Leave the jib halyard up at all times!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Can be used </a:t>
            </a:r>
            <a:r>
              <a:rPr lang="en-US" sz="2000" dirty="0" smtClean="0">
                <a:latin typeface="Arial" charset="0"/>
              </a:rPr>
              <a:t>partially-furled </a:t>
            </a:r>
            <a:r>
              <a:rPr lang="en-US" sz="2000" dirty="0">
                <a:latin typeface="Arial" charset="0"/>
              </a:rPr>
              <a:t>in high winds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Controlled by the jib furling line – </a:t>
            </a:r>
            <a:r>
              <a:rPr lang="en-US" sz="2000" dirty="0" smtClean="0">
                <a:latin typeface="Arial" charset="0"/>
              </a:rPr>
              <a:t>leads </a:t>
            </a:r>
            <a:r>
              <a:rPr lang="en-US" sz="2000" dirty="0">
                <a:latin typeface="Arial" charset="0"/>
              </a:rPr>
              <a:t>to the cockpit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To unfurl: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Arial" charset="0"/>
              </a:rPr>
              <a:t>Heading: close reach to broad reach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Arial" charset="0"/>
              </a:rPr>
              <a:t>Un-cleat </a:t>
            </a:r>
            <a:r>
              <a:rPr lang="en-US" sz="1800" dirty="0">
                <a:latin typeface="Arial" charset="0"/>
              </a:rPr>
              <a:t>the furling line and </a:t>
            </a:r>
            <a:r>
              <a:rPr lang="en-US" sz="1800" dirty="0" smtClean="0">
                <a:latin typeface="Arial" charset="0"/>
              </a:rPr>
              <a:t>lay the line out untangled</a:t>
            </a:r>
            <a:endParaRPr lang="en-US" sz="1800" dirty="0">
              <a:latin typeface="Arial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Arial" charset="0"/>
              </a:rPr>
              <a:t>Pull out appropriate jib sheet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Arial" charset="0"/>
              </a:rPr>
              <a:t>Make sure the </a:t>
            </a:r>
            <a:r>
              <a:rPr lang="ja-JP" altLang="en-US" sz="1800" dirty="0">
                <a:latin typeface="Arial" charset="0"/>
              </a:rPr>
              <a:t>“</a:t>
            </a:r>
            <a:r>
              <a:rPr lang="en-US" sz="1800" dirty="0">
                <a:latin typeface="Arial" charset="0"/>
              </a:rPr>
              <a:t>lazy</a:t>
            </a:r>
            <a:r>
              <a:rPr lang="ja-JP" altLang="en-US" sz="1800" dirty="0">
                <a:latin typeface="Arial" charset="0"/>
              </a:rPr>
              <a:t>”</a:t>
            </a:r>
            <a:r>
              <a:rPr lang="en-US" sz="1800" dirty="0">
                <a:latin typeface="Arial" charset="0"/>
              </a:rPr>
              <a:t> jib sheet is free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To furl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Arial" charset="0"/>
              </a:rPr>
              <a:t>apply slight </a:t>
            </a:r>
            <a:r>
              <a:rPr lang="ja-JP" altLang="en-US" sz="1800" dirty="0">
                <a:latin typeface="Arial" charset="0"/>
              </a:rPr>
              <a:t>“</a:t>
            </a:r>
            <a:r>
              <a:rPr lang="en-US" sz="1800" dirty="0">
                <a:latin typeface="Arial" charset="0"/>
              </a:rPr>
              <a:t>back pressure</a:t>
            </a:r>
            <a:r>
              <a:rPr lang="ja-JP" altLang="en-US" sz="1800" dirty="0">
                <a:latin typeface="Arial" charset="0"/>
              </a:rPr>
              <a:t>”</a:t>
            </a:r>
            <a:r>
              <a:rPr lang="en-US" sz="1800" dirty="0">
                <a:latin typeface="Arial" charset="0"/>
              </a:rPr>
              <a:t> to jib sheet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Arial" charset="0"/>
              </a:rPr>
              <a:t>Pull on furling 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Arial" charset="0"/>
              </a:rPr>
              <a:t>Continue until jib sheets wrap once around the sail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Arial" charset="0"/>
              </a:rPr>
              <a:t>Cleat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In high winds, watch out for a flapping Clew!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Back pressure helps sail / line wrap smoothly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169" y="997159"/>
            <a:ext cx="2347880" cy="531824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137862" y="2482447"/>
            <a:ext cx="2516568" cy="2510725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AB3-235C-E64B-8B35-AD6828AE137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0"/>
            <a:ext cx="3962400" cy="9906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Jib Sheeting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4572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Port and starboard jib winches – increase sheeting force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Both winches are the same part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>
                <a:latin typeface="Arial" charset="0"/>
              </a:rPr>
              <a:t>only turn clockwise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Winch Handles stored in cabin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Use a single turn initially, when sheeting in by hand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Then 3 turns, when using winch handle – apply moderate tension to free end of sheet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Winches have ratchets – can sheet in by going back and </a:t>
            </a:r>
            <a:r>
              <a:rPr lang="en-US" sz="2000" dirty="0" smtClean="0">
                <a:latin typeface="Arial" charset="0"/>
              </a:rPr>
              <a:t>forth</a:t>
            </a:r>
            <a:endParaRPr lang="en-US" sz="2000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733" y="3402469"/>
            <a:ext cx="4044622" cy="30700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79446" y="5755646"/>
            <a:ext cx="1544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jib furling line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867829" y="5975192"/>
            <a:ext cx="3021140" cy="1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598" y="1311580"/>
            <a:ext cx="3992330" cy="1863696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AB3-235C-E64B-8B35-AD6828AE137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85" y="4025760"/>
            <a:ext cx="4662335" cy="2622563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3505200" cy="9906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Main Sheet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799" y="1070996"/>
            <a:ext cx="508476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Attached </a:t>
            </a:r>
            <a:r>
              <a:rPr lang="en-US" altLang="ja-JP" sz="2400" dirty="0" smtClean="0">
                <a:latin typeface="Arial" charset="0"/>
              </a:rPr>
              <a:t>aft end of</a:t>
            </a:r>
            <a:r>
              <a:rPr lang="en-US" altLang="ja-JP" sz="2400" dirty="0">
                <a:latin typeface="Arial" charset="0"/>
              </a:rPr>
              <a:t> </a:t>
            </a:r>
            <a:r>
              <a:rPr lang="en-US" altLang="ja-JP" sz="2400" dirty="0" smtClean="0">
                <a:latin typeface="Arial" charset="0"/>
              </a:rPr>
              <a:t>the b</a:t>
            </a:r>
            <a:r>
              <a:rPr lang="en-US" sz="2400" dirty="0" smtClean="0">
                <a:latin typeface="Arial" charset="0"/>
              </a:rPr>
              <a:t>oom</a:t>
            </a: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4:1 Block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Jam Cleat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Pull down to release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Traveler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Center upwind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Ease downwind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026" y="1272028"/>
            <a:ext cx="3810101" cy="532818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405366" y="3887242"/>
            <a:ext cx="1260412" cy="952567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690724" y="3736969"/>
            <a:ext cx="1223750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Jam Cleat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AB3-235C-E64B-8B35-AD6828AE137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5257800" cy="9906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Weather Helm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619250"/>
            <a:ext cx="7953375" cy="2895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800">
                <a:latin typeface="Arial" charset="0"/>
              </a:rPr>
              <a:t>Tendency for boat to turn into the wind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400">
                <a:latin typeface="Arial" charset="0"/>
              </a:rPr>
              <a:t>Especially in strong winds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800">
                <a:latin typeface="Arial" charset="0"/>
              </a:rPr>
              <a:t>May require considerable force on the tiller to hold a course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800">
                <a:latin typeface="Arial" charset="0"/>
              </a:rPr>
              <a:t>Remedies: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400">
                <a:latin typeface="Arial" charset="0"/>
              </a:rPr>
              <a:t>Slight: Adjust (tighten) backstay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400">
                <a:latin typeface="Arial" charset="0"/>
              </a:rPr>
              <a:t>Moderate or severe: Reduce Sail</a:t>
            </a:r>
          </a:p>
          <a:p>
            <a:pPr lvl="2"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>
                <a:latin typeface="Arial" charset="0"/>
              </a:rPr>
              <a:t>Reef Main</a:t>
            </a:r>
          </a:p>
          <a:p>
            <a:pPr lvl="2"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>
                <a:latin typeface="Arial" charset="0"/>
              </a:rPr>
              <a:t>Partially furl jib</a:t>
            </a:r>
          </a:p>
          <a:p>
            <a:pPr lvl="2"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>
                <a:latin typeface="Arial" charset="0"/>
              </a:rPr>
              <a:t>Either reduction helps weather helm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AB3-235C-E64B-8B35-AD6828AE137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Reefing the Mainsail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1364" y="1145399"/>
            <a:ext cx="5536973" cy="256864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Head close to the wind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O</a:t>
            </a:r>
            <a:r>
              <a:rPr lang="en-US" sz="2000" dirty="0" smtClean="0">
                <a:latin typeface="Arial" charset="0"/>
              </a:rPr>
              <a:t>n </a:t>
            </a:r>
            <a:r>
              <a:rPr lang="en-US" sz="2000" dirty="0">
                <a:latin typeface="Arial" charset="0"/>
              </a:rPr>
              <a:t>either jib or motor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Ease mainsheet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At the </a:t>
            </a:r>
            <a:r>
              <a:rPr lang="en-US" sz="2000" dirty="0" smtClean="0">
                <a:latin typeface="Arial" charset="0"/>
              </a:rPr>
              <a:t>Mast:</a:t>
            </a:r>
            <a:endParaRPr lang="en-US" sz="20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Lower main halyard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Put </a:t>
            </a:r>
            <a:r>
              <a:rPr lang="en-US" sz="1800" dirty="0" smtClean="0">
                <a:latin typeface="Arial" charset="0"/>
              </a:rPr>
              <a:t>Reef Cringle on </a:t>
            </a:r>
            <a:r>
              <a:rPr lang="en-US" sz="1800" dirty="0">
                <a:latin typeface="Arial" charset="0"/>
              </a:rPr>
              <a:t>luff over tack hook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Tighten </a:t>
            </a:r>
            <a:r>
              <a:rPr lang="en-US" sz="1800" dirty="0" smtClean="0">
                <a:latin typeface="Arial" charset="0"/>
              </a:rPr>
              <a:t>halyard</a:t>
            </a:r>
            <a:endParaRPr lang="en-US" sz="1800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671" y="3767769"/>
            <a:ext cx="4420368" cy="24864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0251" y="3840892"/>
            <a:ext cx="1467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Reef Cringle 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2875" y="4997437"/>
            <a:ext cx="1998897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dirty="0"/>
              <a:t>tack hook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877450" y="4031572"/>
            <a:ext cx="1298898" cy="19242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837421" y="5147710"/>
            <a:ext cx="1945080" cy="27315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8AB3-235C-E64B-8B35-AD6828AE137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2262</TotalTime>
  <Words>722</Words>
  <Application>Microsoft Macintosh PowerPoint</Application>
  <PresentationFormat>On-screen Show (4:3)</PresentationFormat>
  <Paragraphs>155</Paragraphs>
  <Slides>14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Goddard Sailing Association  Hunter 27 Cruiser Qualification Course</vt:lpstr>
      <vt:lpstr>GSA Cruiser Qualification Course</vt:lpstr>
      <vt:lpstr>GSA Cruiser Qualification Course  Part Two – Sailing Equipment and Procedures</vt:lpstr>
      <vt:lpstr>Halyards</vt:lpstr>
      <vt:lpstr>Roller furling jib</vt:lpstr>
      <vt:lpstr>Jib Sheeting</vt:lpstr>
      <vt:lpstr>Main Sheet </vt:lpstr>
      <vt:lpstr>Weather Helm</vt:lpstr>
      <vt:lpstr>Reefing the Mainsail</vt:lpstr>
      <vt:lpstr>PowerPoint Presentation</vt:lpstr>
      <vt:lpstr>Other</vt:lpstr>
      <vt:lpstr>Mooring Lines</vt:lpstr>
      <vt:lpstr>Anchor Holder</vt:lpstr>
      <vt:lpstr>Anchoring</vt:lpstr>
    </vt:vector>
  </TitlesOfParts>
  <Company>HST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Goddard Sailing Association</dc:title>
  <dc:creator>Phil Parker</dc:creator>
  <cp:lastModifiedBy>Moses, John F. (GSFC-5860)</cp:lastModifiedBy>
  <cp:revision>142</cp:revision>
  <cp:lastPrinted>2016-05-18T18:30:20Z</cp:lastPrinted>
  <dcterms:created xsi:type="dcterms:W3CDTF">2008-02-18T15:56:22Z</dcterms:created>
  <dcterms:modified xsi:type="dcterms:W3CDTF">2016-05-24T13:10:31Z</dcterms:modified>
</cp:coreProperties>
</file>