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p:restoredTop sz="94732"/>
  </p:normalViewPr>
  <p:slideViewPr>
    <p:cSldViewPr>
      <p:cViewPr varScale="1">
        <p:scale>
          <a:sx n="185" d="100"/>
          <a:sy n="185" d="100"/>
        </p:scale>
        <p:origin x="10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A30E1E0-34A5-B279-F15F-D75248FFB8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599285-9D49-9786-DEF6-0D443F5EE5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357B4B-892C-CD19-1361-9E382074AC97}"/>
              </a:ext>
            </a:extLst>
          </p:cNvPr>
          <p:cNvSpPr>
            <a:spLocks noGrp="1" noChangeArrowheads="1"/>
          </p:cNvSpPr>
          <p:nvPr>
            <p:ph type="sldNum" sz="quarter" idx="12"/>
          </p:nvPr>
        </p:nvSpPr>
        <p:spPr>
          <a:ln/>
        </p:spPr>
        <p:txBody>
          <a:bodyPr/>
          <a:lstStyle>
            <a:lvl1pPr>
              <a:defRPr/>
            </a:lvl1pPr>
          </a:lstStyle>
          <a:p>
            <a:pPr>
              <a:defRPr/>
            </a:pPr>
            <a:fld id="{5EC90449-AEB5-534E-93BB-A3A2346F028B}" type="slidenum">
              <a:rPr lang="en-US" altLang="en-US"/>
              <a:pPr>
                <a:defRPr/>
              </a:pPr>
              <a:t>‹#›</a:t>
            </a:fld>
            <a:endParaRPr lang="en-US" altLang="en-US"/>
          </a:p>
        </p:txBody>
      </p:sp>
    </p:spTree>
    <p:extLst>
      <p:ext uri="{BB962C8B-B14F-4D97-AF65-F5344CB8AC3E}">
        <p14:creationId xmlns:p14="http://schemas.microsoft.com/office/powerpoint/2010/main" val="20526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E725F1-D1DA-5E4C-CCBF-916B9CF17D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75ED06-8EB5-45BD-50B7-4E244A5E2C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878DD8-10E2-197A-22FF-997EDD1A951D}"/>
              </a:ext>
            </a:extLst>
          </p:cNvPr>
          <p:cNvSpPr>
            <a:spLocks noGrp="1" noChangeArrowheads="1"/>
          </p:cNvSpPr>
          <p:nvPr>
            <p:ph type="sldNum" sz="quarter" idx="12"/>
          </p:nvPr>
        </p:nvSpPr>
        <p:spPr>
          <a:ln/>
        </p:spPr>
        <p:txBody>
          <a:bodyPr/>
          <a:lstStyle>
            <a:lvl1pPr>
              <a:defRPr/>
            </a:lvl1pPr>
          </a:lstStyle>
          <a:p>
            <a:pPr>
              <a:defRPr/>
            </a:pPr>
            <a:fld id="{81FF08C3-1855-8F4F-9236-2CE6DB2D5FDE}" type="slidenum">
              <a:rPr lang="en-US" altLang="en-US"/>
              <a:pPr>
                <a:defRPr/>
              </a:pPr>
              <a:t>‹#›</a:t>
            </a:fld>
            <a:endParaRPr lang="en-US" altLang="en-US"/>
          </a:p>
        </p:txBody>
      </p:sp>
    </p:spTree>
    <p:extLst>
      <p:ext uri="{BB962C8B-B14F-4D97-AF65-F5344CB8AC3E}">
        <p14:creationId xmlns:p14="http://schemas.microsoft.com/office/powerpoint/2010/main" val="144684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35C111-7D8A-F720-5E56-A0E5E3E414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7E01CB-5CB4-A2E8-854D-05D48BEA31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9384DC-A5E3-24AE-3E9D-5F249EEF1199}"/>
              </a:ext>
            </a:extLst>
          </p:cNvPr>
          <p:cNvSpPr>
            <a:spLocks noGrp="1" noChangeArrowheads="1"/>
          </p:cNvSpPr>
          <p:nvPr>
            <p:ph type="sldNum" sz="quarter" idx="12"/>
          </p:nvPr>
        </p:nvSpPr>
        <p:spPr>
          <a:ln/>
        </p:spPr>
        <p:txBody>
          <a:bodyPr/>
          <a:lstStyle>
            <a:lvl1pPr>
              <a:defRPr/>
            </a:lvl1pPr>
          </a:lstStyle>
          <a:p>
            <a:pPr>
              <a:defRPr/>
            </a:pPr>
            <a:fld id="{524C7110-0929-F34D-89B1-ABC5E4E22E76}" type="slidenum">
              <a:rPr lang="en-US" altLang="en-US"/>
              <a:pPr>
                <a:defRPr/>
              </a:pPr>
              <a:t>‹#›</a:t>
            </a:fld>
            <a:endParaRPr lang="en-US" altLang="en-US"/>
          </a:p>
        </p:txBody>
      </p:sp>
    </p:spTree>
    <p:extLst>
      <p:ext uri="{BB962C8B-B14F-4D97-AF65-F5344CB8AC3E}">
        <p14:creationId xmlns:p14="http://schemas.microsoft.com/office/powerpoint/2010/main" val="147209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618BE9-BE06-5D3C-6A9B-3D3C5FA4DA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7D5AA4-720B-0C4C-85AA-518B4202EC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4E074E-04EA-FB70-5441-7C87A30A069A}"/>
              </a:ext>
            </a:extLst>
          </p:cNvPr>
          <p:cNvSpPr>
            <a:spLocks noGrp="1" noChangeArrowheads="1"/>
          </p:cNvSpPr>
          <p:nvPr>
            <p:ph type="sldNum" sz="quarter" idx="12"/>
          </p:nvPr>
        </p:nvSpPr>
        <p:spPr>
          <a:ln/>
        </p:spPr>
        <p:txBody>
          <a:bodyPr/>
          <a:lstStyle>
            <a:lvl1pPr>
              <a:defRPr/>
            </a:lvl1pPr>
          </a:lstStyle>
          <a:p>
            <a:pPr>
              <a:defRPr/>
            </a:pPr>
            <a:fld id="{9B5CC409-0F0F-074E-86AF-D065A992BB02}" type="slidenum">
              <a:rPr lang="en-US" altLang="en-US"/>
              <a:pPr>
                <a:defRPr/>
              </a:pPr>
              <a:t>‹#›</a:t>
            </a:fld>
            <a:endParaRPr lang="en-US" altLang="en-US"/>
          </a:p>
        </p:txBody>
      </p:sp>
    </p:spTree>
    <p:extLst>
      <p:ext uri="{BB962C8B-B14F-4D97-AF65-F5344CB8AC3E}">
        <p14:creationId xmlns:p14="http://schemas.microsoft.com/office/powerpoint/2010/main" val="3194173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B11FB6-6156-9100-D367-A435AD9243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907BB1-379E-1E79-6DFA-395AB84E83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37DD6D-C68A-392B-5C37-C8DF547F92A6}"/>
              </a:ext>
            </a:extLst>
          </p:cNvPr>
          <p:cNvSpPr>
            <a:spLocks noGrp="1" noChangeArrowheads="1"/>
          </p:cNvSpPr>
          <p:nvPr>
            <p:ph type="sldNum" sz="quarter" idx="12"/>
          </p:nvPr>
        </p:nvSpPr>
        <p:spPr>
          <a:ln/>
        </p:spPr>
        <p:txBody>
          <a:bodyPr/>
          <a:lstStyle>
            <a:lvl1pPr>
              <a:defRPr/>
            </a:lvl1pPr>
          </a:lstStyle>
          <a:p>
            <a:pPr>
              <a:defRPr/>
            </a:pPr>
            <a:fld id="{BBEEB2D4-DD3C-274A-A69D-F134D36401A3}" type="slidenum">
              <a:rPr lang="en-US" altLang="en-US"/>
              <a:pPr>
                <a:defRPr/>
              </a:pPr>
              <a:t>‹#›</a:t>
            </a:fld>
            <a:endParaRPr lang="en-US" altLang="en-US"/>
          </a:p>
        </p:txBody>
      </p:sp>
    </p:spTree>
    <p:extLst>
      <p:ext uri="{BB962C8B-B14F-4D97-AF65-F5344CB8AC3E}">
        <p14:creationId xmlns:p14="http://schemas.microsoft.com/office/powerpoint/2010/main" val="2579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03E7C1-5AE0-2EE9-0172-71A0CEE333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E688F7-0821-D388-0A15-9A7D7EFD9B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B559F69-836E-28D5-F3A6-B3BA1E5CACAB}"/>
              </a:ext>
            </a:extLst>
          </p:cNvPr>
          <p:cNvSpPr>
            <a:spLocks noGrp="1" noChangeArrowheads="1"/>
          </p:cNvSpPr>
          <p:nvPr>
            <p:ph type="sldNum" sz="quarter" idx="12"/>
          </p:nvPr>
        </p:nvSpPr>
        <p:spPr>
          <a:ln/>
        </p:spPr>
        <p:txBody>
          <a:bodyPr/>
          <a:lstStyle>
            <a:lvl1pPr>
              <a:defRPr/>
            </a:lvl1pPr>
          </a:lstStyle>
          <a:p>
            <a:pPr>
              <a:defRPr/>
            </a:pPr>
            <a:fld id="{6621FDC7-40E2-D34C-BA45-0D41BCAB01C7}" type="slidenum">
              <a:rPr lang="en-US" altLang="en-US"/>
              <a:pPr>
                <a:defRPr/>
              </a:pPr>
              <a:t>‹#›</a:t>
            </a:fld>
            <a:endParaRPr lang="en-US" altLang="en-US"/>
          </a:p>
        </p:txBody>
      </p:sp>
    </p:spTree>
    <p:extLst>
      <p:ext uri="{BB962C8B-B14F-4D97-AF65-F5344CB8AC3E}">
        <p14:creationId xmlns:p14="http://schemas.microsoft.com/office/powerpoint/2010/main" val="424501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F066A84-F3DA-1AAE-15DF-C7B0E1D6B34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DF1E206-AF34-DC55-F791-E3F053F208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74C0B2C-8820-1398-7C7D-021521221503}"/>
              </a:ext>
            </a:extLst>
          </p:cNvPr>
          <p:cNvSpPr>
            <a:spLocks noGrp="1" noChangeArrowheads="1"/>
          </p:cNvSpPr>
          <p:nvPr>
            <p:ph type="sldNum" sz="quarter" idx="12"/>
          </p:nvPr>
        </p:nvSpPr>
        <p:spPr>
          <a:ln/>
        </p:spPr>
        <p:txBody>
          <a:bodyPr/>
          <a:lstStyle>
            <a:lvl1pPr>
              <a:defRPr/>
            </a:lvl1pPr>
          </a:lstStyle>
          <a:p>
            <a:pPr>
              <a:defRPr/>
            </a:pPr>
            <a:fld id="{5A7C2C50-3B5C-C64F-8286-9C19C069A3FF}" type="slidenum">
              <a:rPr lang="en-US" altLang="en-US"/>
              <a:pPr>
                <a:defRPr/>
              </a:pPr>
              <a:t>‹#›</a:t>
            </a:fld>
            <a:endParaRPr lang="en-US" altLang="en-US"/>
          </a:p>
        </p:txBody>
      </p:sp>
    </p:spTree>
    <p:extLst>
      <p:ext uri="{BB962C8B-B14F-4D97-AF65-F5344CB8AC3E}">
        <p14:creationId xmlns:p14="http://schemas.microsoft.com/office/powerpoint/2010/main" val="2055486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52679D8-73B7-CEEE-F2C6-D46DD74F7AF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1B68BA9-C225-2E64-19C0-DBF865C578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21A37FC-EECD-7A39-CBBC-93D364ABA83E}"/>
              </a:ext>
            </a:extLst>
          </p:cNvPr>
          <p:cNvSpPr>
            <a:spLocks noGrp="1" noChangeArrowheads="1"/>
          </p:cNvSpPr>
          <p:nvPr>
            <p:ph type="sldNum" sz="quarter" idx="12"/>
          </p:nvPr>
        </p:nvSpPr>
        <p:spPr>
          <a:ln/>
        </p:spPr>
        <p:txBody>
          <a:bodyPr/>
          <a:lstStyle>
            <a:lvl1pPr>
              <a:defRPr/>
            </a:lvl1pPr>
          </a:lstStyle>
          <a:p>
            <a:pPr>
              <a:defRPr/>
            </a:pPr>
            <a:fld id="{7BB59D64-BF19-8743-81BB-4D4DD9083753}" type="slidenum">
              <a:rPr lang="en-US" altLang="en-US"/>
              <a:pPr>
                <a:defRPr/>
              </a:pPr>
              <a:t>‹#›</a:t>
            </a:fld>
            <a:endParaRPr lang="en-US" altLang="en-US"/>
          </a:p>
        </p:txBody>
      </p:sp>
    </p:spTree>
    <p:extLst>
      <p:ext uri="{BB962C8B-B14F-4D97-AF65-F5344CB8AC3E}">
        <p14:creationId xmlns:p14="http://schemas.microsoft.com/office/powerpoint/2010/main" val="407229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2937747-B33F-444B-AFD9-418E525471D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6972AA9-2AF3-BFF5-D040-FE07DB5443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CFC79FF-2EF2-EB9D-4E59-6C97E2D4B340}"/>
              </a:ext>
            </a:extLst>
          </p:cNvPr>
          <p:cNvSpPr>
            <a:spLocks noGrp="1" noChangeArrowheads="1"/>
          </p:cNvSpPr>
          <p:nvPr>
            <p:ph type="sldNum" sz="quarter" idx="12"/>
          </p:nvPr>
        </p:nvSpPr>
        <p:spPr>
          <a:ln/>
        </p:spPr>
        <p:txBody>
          <a:bodyPr/>
          <a:lstStyle>
            <a:lvl1pPr>
              <a:defRPr/>
            </a:lvl1pPr>
          </a:lstStyle>
          <a:p>
            <a:pPr>
              <a:defRPr/>
            </a:pPr>
            <a:fld id="{67375884-EF5E-E54B-8C10-EEB3E99E7855}" type="slidenum">
              <a:rPr lang="en-US" altLang="en-US"/>
              <a:pPr>
                <a:defRPr/>
              </a:pPr>
              <a:t>‹#›</a:t>
            </a:fld>
            <a:endParaRPr lang="en-US" altLang="en-US"/>
          </a:p>
        </p:txBody>
      </p:sp>
    </p:spTree>
    <p:extLst>
      <p:ext uri="{BB962C8B-B14F-4D97-AF65-F5344CB8AC3E}">
        <p14:creationId xmlns:p14="http://schemas.microsoft.com/office/powerpoint/2010/main" val="149625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E14B3E-6BA0-60FD-35DD-3D70749345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42A47D-5CA5-059A-436C-FC54B92C7D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A85962-D125-17D0-3E05-0DF6AAE85847}"/>
              </a:ext>
            </a:extLst>
          </p:cNvPr>
          <p:cNvSpPr>
            <a:spLocks noGrp="1" noChangeArrowheads="1"/>
          </p:cNvSpPr>
          <p:nvPr>
            <p:ph type="sldNum" sz="quarter" idx="12"/>
          </p:nvPr>
        </p:nvSpPr>
        <p:spPr>
          <a:ln/>
        </p:spPr>
        <p:txBody>
          <a:bodyPr/>
          <a:lstStyle>
            <a:lvl1pPr>
              <a:defRPr/>
            </a:lvl1pPr>
          </a:lstStyle>
          <a:p>
            <a:pPr>
              <a:defRPr/>
            </a:pPr>
            <a:fld id="{3A4F0231-755C-0341-8DCF-730F176AED12}" type="slidenum">
              <a:rPr lang="en-US" altLang="en-US"/>
              <a:pPr>
                <a:defRPr/>
              </a:pPr>
              <a:t>‹#›</a:t>
            </a:fld>
            <a:endParaRPr lang="en-US" altLang="en-US"/>
          </a:p>
        </p:txBody>
      </p:sp>
    </p:spTree>
    <p:extLst>
      <p:ext uri="{BB962C8B-B14F-4D97-AF65-F5344CB8AC3E}">
        <p14:creationId xmlns:p14="http://schemas.microsoft.com/office/powerpoint/2010/main" val="139205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E76BC00-6B80-6717-9786-E383000C79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D8F976-85D5-C2FF-955C-086C48ECED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7387CA0-4A9B-0AC6-CA3B-754FFE36344C}"/>
              </a:ext>
            </a:extLst>
          </p:cNvPr>
          <p:cNvSpPr>
            <a:spLocks noGrp="1" noChangeArrowheads="1"/>
          </p:cNvSpPr>
          <p:nvPr>
            <p:ph type="sldNum" sz="quarter" idx="12"/>
          </p:nvPr>
        </p:nvSpPr>
        <p:spPr>
          <a:ln/>
        </p:spPr>
        <p:txBody>
          <a:bodyPr/>
          <a:lstStyle>
            <a:lvl1pPr>
              <a:defRPr/>
            </a:lvl1pPr>
          </a:lstStyle>
          <a:p>
            <a:pPr>
              <a:defRPr/>
            </a:pPr>
            <a:fld id="{DB9AE36C-DB8B-D148-81FB-E5D5DD5E30AE}" type="slidenum">
              <a:rPr lang="en-US" altLang="en-US"/>
              <a:pPr>
                <a:defRPr/>
              </a:pPr>
              <a:t>‹#›</a:t>
            </a:fld>
            <a:endParaRPr lang="en-US" altLang="en-US"/>
          </a:p>
        </p:txBody>
      </p:sp>
    </p:spTree>
    <p:extLst>
      <p:ext uri="{BB962C8B-B14F-4D97-AF65-F5344CB8AC3E}">
        <p14:creationId xmlns:p14="http://schemas.microsoft.com/office/powerpoint/2010/main" val="333281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0E2D015-BE91-7CAB-AFBC-20C36217FED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4AA08E1-6A1A-2E05-3B99-D508F0356C9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3C02C0C-1B4F-2D19-2E1E-C4CAF545C17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6267F046-1532-675B-9A40-C8B97AD85DD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BE65440F-FBDC-17E1-031E-74FD8D9177E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2582DD0-9266-A54D-AA9C-EBFD5A3425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a:extLst>
              <a:ext uri="{FF2B5EF4-FFF2-40B4-BE49-F238E27FC236}">
                <a16:creationId xmlns:a16="http://schemas.microsoft.com/office/drawing/2014/main" id="{F414CAF7-4D70-DDEF-897C-692C4281F730}"/>
              </a:ext>
            </a:extLst>
          </p:cNvPr>
          <p:cNvSpPr>
            <a:spLocks noGrp="1" noChangeArrowheads="1"/>
          </p:cNvSpPr>
          <p:nvPr>
            <p:ph type="title"/>
          </p:nvPr>
        </p:nvSpPr>
        <p:spPr>
          <a:xfrm>
            <a:off x="4419600" y="655261"/>
            <a:ext cx="5127625" cy="2982912"/>
          </a:xfrm>
        </p:spPr>
        <p:txBody>
          <a:bodyPr/>
          <a:lstStyle/>
          <a:p>
            <a:pPr eaLnBrk="1" hangingPunct="1"/>
            <a:r>
              <a:rPr lang="en-US" altLang="en-US" sz="2400" b="1" dirty="0">
                <a:ea typeface="ＭＳ Ｐゴシック" panose="020B0600070205080204" pitchFamily="34" charset="-128"/>
              </a:rPr>
              <a:t>GODDARD SKI CLUB</a:t>
            </a:r>
            <a:br>
              <a:rPr lang="en-US" altLang="en-US" sz="3200" b="1" dirty="0">
                <a:ea typeface="ＭＳ Ｐゴシック" panose="020B0600070205080204" pitchFamily="34" charset="-128"/>
              </a:rPr>
            </a:br>
            <a:r>
              <a:rPr lang="en-US" altLang="en-US" sz="1600" b="1" dirty="0">
                <a:ea typeface="ＭＳ Ｐゴシック" panose="020B0600070205080204" pitchFamily="34" charset="-128"/>
              </a:rPr>
              <a:t>http://</a:t>
            </a:r>
            <a:r>
              <a:rPr lang="en-US" altLang="en-US" sz="1600" b="1" dirty="0" err="1">
                <a:ea typeface="ＭＳ Ｐゴシック" panose="020B0600070205080204" pitchFamily="34" charset="-128"/>
              </a:rPr>
              <a:t>gewa.gsfc.nasa.gov</a:t>
            </a:r>
            <a:r>
              <a:rPr lang="en-US" altLang="en-US" sz="1600" b="1" dirty="0">
                <a:ea typeface="ＭＳ Ｐゴシック" panose="020B0600070205080204" pitchFamily="34" charset="-128"/>
              </a:rPr>
              <a:t>/clubs/ski/</a:t>
            </a:r>
            <a:br>
              <a:rPr lang="en-US" altLang="en-US" sz="2400" b="1" dirty="0">
                <a:ea typeface="ＭＳ Ｐゴシック" panose="020B0600070205080204" pitchFamily="34" charset="-128"/>
              </a:rPr>
            </a:br>
            <a:br>
              <a:rPr lang="en-US" altLang="en-US" sz="2400" b="1" dirty="0">
                <a:ea typeface="ＭＳ Ｐゴシック" panose="020B0600070205080204" pitchFamily="34" charset="-128"/>
              </a:rPr>
            </a:br>
            <a:br>
              <a:rPr lang="en-US" altLang="en-US" sz="2400" b="1" dirty="0">
                <a:ea typeface="ＭＳ Ｐゴシック" panose="020B0600070205080204" pitchFamily="34" charset="-128"/>
              </a:rPr>
            </a:br>
            <a:br>
              <a:rPr lang="en-US" altLang="en-US" sz="2400" b="1" dirty="0">
                <a:ea typeface="ＭＳ Ｐゴシック" panose="020B0600070205080204" pitchFamily="34" charset="-128"/>
              </a:rPr>
            </a:br>
            <a:br>
              <a:rPr lang="en-US" altLang="en-US" sz="2400" b="1" dirty="0">
                <a:ea typeface="ＭＳ Ｐゴシック" panose="020B0600070205080204" pitchFamily="34" charset="-128"/>
              </a:rPr>
            </a:br>
            <a:br>
              <a:rPr lang="en-US" altLang="en-US" sz="2400" b="1" dirty="0">
                <a:ea typeface="ＭＳ Ｐゴシック" panose="020B0600070205080204" pitchFamily="34" charset="-128"/>
              </a:rPr>
            </a:br>
            <a:r>
              <a:rPr lang="en-US" altLang="en-US" sz="2000" b="1" dirty="0">
                <a:ea typeface="ＭＳ Ｐゴシック" panose="020B0600070205080204" pitchFamily="34" charset="-128"/>
              </a:rPr>
              <a:t>March 10 – 18, 2023</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a:t>
            </a:r>
            <a:r>
              <a:rPr lang="en-US" altLang="en-US" sz="1800" dirty="0">
                <a:ea typeface="ＭＳ Ｐゴシック" panose="020B0600070205080204" pitchFamily="34" charset="-128"/>
              </a:rPr>
              <a:t>2299/person (Standard Dbl. occupancy)</a:t>
            </a:r>
            <a:br>
              <a:rPr lang="en-US" altLang="en-US" sz="1800" dirty="0">
                <a:ea typeface="ＭＳ Ｐゴシック" panose="020B0600070205080204" pitchFamily="34" charset="-128"/>
              </a:rPr>
            </a:br>
            <a:r>
              <a:rPr lang="en-US" altLang="en-US" sz="1800" dirty="0">
                <a:ea typeface="ＭＳ Ｐゴシック" panose="020B0600070205080204" pitchFamily="34" charset="-128"/>
              </a:rPr>
              <a:t>$2449/person (Superior Dbl. occupancy)</a:t>
            </a:r>
            <a:br>
              <a:rPr lang="en-US" altLang="en-US" sz="2000" dirty="0">
                <a:ea typeface="ＭＳ Ｐゴシック" panose="020B0600070205080204" pitchFamily="34" charset="-128"/>
              </a:rPr>
            </a:br>
            <a:br>
              <a:rPr lang="en-US" altLang="en-US" sz="2000" dirty="0">
                <a:ea typeface="ＭＳ Ｐゴシック" panose="020B0600070205080204" pitchFamily="34" charset="-128"/>
              </a:rPr>
            </a:br>
            <a:endParaRPr lang="en-US" altLang="en-US" sz="2000" dirty="0">
              <a:ea typeface="ＭＳ Ｐゴシック" panose="020B0600070205080204" pitchFamily="34" charset="-128"/>
            </a:endParaRPr>
          </a:p>
        </p:txBody>
      </p:sp>
      <p:sp>
        <p:nvSpPr>
          <p:cNvPr id="13314" name="Rectangle 7">
            <a:extLst>
              <a:ext uri="{FF2B5EF4-FFF2-40B4-BE49-F238E27FC236}">
                <a16:creationId xmlns:a16="http://schemas.microsoft.com/office/drawing/2014/main" id="{FC63F6FD-3687-E6E2-0BC5-2B31067F69D0}"/>
              </a:ext>
            </a:extLst>
          </p:cNvPr>
          <p:cNvSpPr>
            <a:spLocks noChangeArrowheads="1"/>
          </p:cNvSpPr>
          <p:nvPr/>
        </p:nvSpPr>
        <p:spPr bwMode="auto">
          <a:xfrm>
            <a:off x="4572000" y="3638173"/>
            <a:ext cx="4640263"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1143000"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1143000"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114300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1143000"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1143000"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1143000"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1143000"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1143000"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1143000" algn="l"/>
              </a:tabLs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400" b="1" dirty="0"/>
              <a:t>COST INCLUDES:	</a:t>
            </a:r>
          </a:p>
          <a:p>
            <a:pPr eaLnBrk="1" hangingPunct="1">
              <a:spcBef>
                <a:spcPct val="0"/>
              </a:spcBef>
            </a:pPr>
            <a:r>
              <a:rPr lang="en-US" altLang="en-US" sz="1400" b="1" dirty="0"/>
              <a:t>7 Nights Lodging with breakfast and dinner daily</a:t>
            </a:r>
          </a:p>
          <a:p>
            <a:pPr eaLnBrk="1" hangingPunct="1">
              <a:spcBef>
                <a:spcPct val="0"/>
              </a:spcBef>
            </a:pPr>
            <a:r>
              <a:rPr lang="en-US" altLang="en-US" sz="1400" b="1" dirty="0"/>
              <a:t>Round Trip airfare (United non-stop IAD to Geneva) – deduct $1000 for </a:t>
            </a:r>
            <a:r>
              <a:rPr lang="en-US" altLang="en-US" sz="1400" b="1"/>
              <a:t>no airfare</a:t>
            </a:r>
            <a:endParaRPr lang="en-US" altLang="en-US" sz="1400" b="1" dirty="0"/>
          </a:p>
          <a:p>
            <a:pPr eaLnBrk="1" hangingPunct="1">
              <a:spcBef>
                <a:spcPct val="0"/>
              </a:spcBef>
            </a:pPr>
            <a:r>
              <a:rPr lang="en-US" altLang="en-US" sz="1400" b="1" dirty="0"/>
              <a:t>Ground transportation</a:t>
            </a:r>
          </a:p>
          <a:p>
            <a:pPr eaLnBrk="1" hangingPunct="1">
              <a:spcBef>
                <a:spcPct val="0"/>
              </a:spcBef>
            </a:pPr>
            <a:r>
              <a:rPr lang="en-US" altLang="en-US" sz="1400" b="1" dirty="0"/>
              <a:t>All applicable taxes and fees</a:t>
            </a:r>
          </a:p>
          <a:p>
            <a:pPr eaLnBrk="1" hangingPunct="1">
              <a:spcBef>
                <a:spcPct val="0"/>
              </a:spcBef>
            </a:pPr>
            <a:r>
              <a:rPr lang="en-US" altLang="en-US" sz="1400" b="1" dirty="0"/>
              <a:t>Minimum of 2 Group Events</a:t>
            </a:r>
          </a:p>
          <a:p>
            <a:pPr eaLnBrk="1" hangingPunct="1">
              <a:spcBef>
                <a:spcPct val="0"/>
              </a:spcBef>
              <a:buFontTx/>
              <a:buNone/>
            </a:pPr>
            <a:r>
              <a:rPr lang="en-US" altLang="en-US" sz="1200" dirty="0"/>
              <a:t> </a:t>
            </a:r>
          </a:p>
        </p:txBody>
      </p:sp>
      <p:graphicFrame>
        <p:nvGraphicFramePr>
          <p:cNvPr id="2087" name="Group 39">
            <a:extLst>
              <a:ext uri="{FF2B5EF4-FFF2-40B4-BE49-F238E27FC236}">
                <a16:creationId xmlns:a16="http://schemas.microsoft.com/office/drawing/2014/main" id="{F49DB586-CFCA-1DDC-975F-B13B5B99CD29}"/>
              </a:ext>
            </a:extLst>
          </p:cNvPr>
          <p:cNvGraphicFramePr>
            <a:graphicFrameLocks noGrp="1"/>
          </p:cNvGraphicFramePr>
          <p:nvPr/>
        </p:nvGraphicFramePr>
        <p:xfrm>
          <a:off x="762000" y="5781675"/>
          <a:ext cx="7772399" cy="1609937"/>
        </p:xfrm>
        <a:graphic>
          <a:graphicData uri="http://schemas.openxmlformats.org/drawingml/2006/table">
            <a:tbl>
              <a:tblPr/>
              <a:tblGrid>
                <a:gridCol w="1713435">
                  <a:extLst>
                    <a:ext uri="{9D8B030D-6E8A-4147-A177-3AD203B41FA5}">
                      <a16:colId xmlns:a16="http://schemas.microsoft.com/office/drawing/2014/main" val="20000"/>
                    </a:ext>
                  </a:extLst>
                </a:gridCol>
                <a:gridCol w="2441501">
                  <a:extLst>
                    <a:ext uri="{9D8B030D-6E8A-4147-A177-3AD203B41FA5}">
                      <a16:colId xmlns:a16="http://schemas.microsoft.com/office/drawing/2014/main" val="20001"/>
                    </a:ext>
                  </a:extLst>
                </a:gridCol>
                <a:gridCol w="846234">
                  <a:extLst>
                    <a:ext uri="{9D8B030D-6E8A-4147-A177-3AD203B41FA5}">
                      <a16:colId xmlns:a16="http://schemas.microsoft.com/office/drawing/2014/main" val="20002"/>
                    </a:ext>
                  </a:extLst>
                </a:gridCol>
                <a:gridCol w="2771229">
                  <a:extLst>
                    <a:ext uri="{9D8B030D-6E8A-4147-A177-3AD203B41FA5}">
                      <a16:colId xmlns:a16="http://schemas.microsoft.com/office/drawing/2014/main" val="20003"/>
                    </a:ext>
                  </a:extLst>
                </a:gridCol>
              </a:tblGrid>
              <a:tr h="563809">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cs typeface="Times New Roman" pitchFamily="18" charset="0"/>
                        </a:rPr>
                        <a:t>MAKE CHECKS PAYABLE TO: GODDARD SKI CLUB AND MAIL TO ADDRESS BELOW (with signed trip and membership applications, which can be found at </a:t>
                      </a:r>
                      <a:r>
                        <a:rPr lang="en-US" sz="1000" b="1" dirty="0"/>
                        <a:t>http://gewa.gsfc.nasa.gov/clubs/ski/</a:t>
                      </a:r>
                      <a:r>
                        <a:rPr lang="en-US" sz="1100" b="1" dirty="0"/>
                        <a:t>)</a:t>
                      </a:r>
                      <a:r>
                        <a:rPr kumimoji="0" lang="en-US" sz="1000" b="1" i="0" u="none" strike="noStrike" cap="none" normalizeH="0" baseline="0" dirty="0">
                          <a:ln>
                            <a:noFill/>
                          </a:ln>
                          <a:solidFill>
                            <a:schemeClr val="tx1"/>
                          </a:solidFill>
                          <a:effectLst/>
                          <a:latin typeface="Times New Roman" pitchFamily="18" charset="0"/>
                          <a:cs typeface="Times New Roman" pitchFamily="18" charset="0"/>
                        </a:rPr>
                        <a:t> :   Payment schedule: $500 by October 1, $1000 by December 1, and Trip Balance by January 1, 2022</a:t>
                      </a:r>
                      <a:endParaRPr kumimoji="0" lang="en-US" sz="1800" b="0" i="0" u="none" strike="noStrike" cap="none" normalizeH="0" baseline="0" dirty="0">
                        <a:ln>
                          <a:noFill/>
                        </a:ln>
                        <a:solidFill>
                          <a:schemeClr val="tx1"/>
                        </a:solidFill>
                        <a:effectLst/>
                        <a:latin typeface="Arial" charset="0"/>
                      </a:endParaRPr>
                    </a:p>
                  </a:txBody>
                  <a:tcPr marT="45732" marB="45732"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0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cs typeface="Times New Roman" pitchFamily="18" charset="0"/>
                        </a:rPr>
                        <a:t> TRIP LEADER:</a:t>
                      </a:r>
                      <a:endParaRPr kumimoji="0" lang="en-US" sz="1800" b="0" i="0" u="none" strike="noStrike" cap="none" normalizeH="0" baseline="0" dirty="0">
                        <a:ln>
                          <a:noFill/>
                        </a:ln>
                        <a:solidFill>
                          <a:schemeClr val="tx1"/>
                        </a:solidFill>
                        <a:effectLst/>
                        <a:latin typeface="Arial" charset="0"/>
                      </a:endParaRPr>
                    </a:p>
                  </a:txBody>
                  <a:tcPr marT="45732" marB="45732"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cs typeface="Times New Roman" pitchFamily="18" charset="0"/>
                        </a:rPr>
                        <a:t>TOM JOHNSON  </a:t>
                      </a:r>
                      <a:r>
                        <a:rPr kumimoji="0" lang="en-US" sz="1000" b="1" i="0" u="none" strike="noStrike" cap="none" normalizeH="0" baseline="0">
                          <a:ln>
                            <a:noFill/>
                          </a:ln>
                          <a:solidFill>
                            <a:schemeClr val="tx1"/>
                          </a:solidFill>
                          <a:effectLst/>
                          <a:latin typeface="Times New Roman" pitchFamily="18" charset="0"/>
                          <a:cs typeface="Times New Roman" pitchFamily="18" charset="0"/>
                        </a:rPr>
                        <a:t>/ 240-997-3192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charset="0"/>
                          <a:ea typeface="+mn-ea"/>
                          <a:cs typeface="+mn-cs"/>
                        </a:rPr>
                        <a:t>EMAIL: Thomas.E.Johnson@nasa.gov</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T="45732" marB="45732"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ADDRESS:</a:t>
                      </a:r>
                    </a:p>
                  </a:txBody>
                  <a:tcPr marT="45732" marB="45732"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6222 Knoll Hill Drive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Berlin, MD 21811</a:t>
                      </a:r>
                    </a:p>
                  </a:txBody>
                  <a:tcPr marT="45732" marB="45732"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r h="3754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marT="45732" marB="45732"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txBody>
                  <a:tcPr marT="45732" marB="45732" horzOverflow="overflow">
                    <a:lnL>
                      <a:noFill/>
                    </a:lnL>
                    <a:lnR>
                      <a:noFill/>
                    </a:lnR>
                    <a:lnT>
                      <a:noFill/>
                    </a:lnT>
                    <a:lnB cap="flat">
                      <a:noFill/>
                    </a:lnB>
                    <a:lnTlToBr>
                      <a:noFill/>
                    </a:lnTlToBr>
                    <a:lnBlToTr>
                      <a:noFill/>
                    </a:lnBlToTr>
                    <a:noFill/>
                  </a:tcPr>
                </a:tc>
                <a:tc>
                  <a:txBody>
                    <a:bodyPr/>
                    <a:lstStyle/>
                    <a:p>
                      <a:endParaRPr lang="en-US" sz="1800"/>
                    </a:p>
                  </a:txBody>
                  <a:tcPr marT="45732" marB="45732" horzOverflow="overflow">
                    <a:lnL>
                      <a:noFill/>
                    </a:lnL>
                    <a:lnR>
                      <a:noFill/>
                    </a:lnR>
                    <a:lnT>
                      <a:noFill/>
                    </a:lnT>
                    <a:lnB cap="flat">
                      <a:noFill/>
                    </a:lnB>
                    <a:lnTlToBr>
                      <a:noFill/>
                    </a:lnTlToBr>
                    <a:lnBlToTr>
                      <a:noFill/>
                    </a:lnBlToTr>
                    <a:noFill/>
                  </a:tcPr>
                </a:tc>
                <a:tc>
                  <a:txBody>
                    <a:bodyPr/>
                    <a:lstStyle/>
                    <a:p>
                      <a:endParaRPr lang="en-US" sz="1800" dirty="0"/>
                    </a:p>
                  </a:txBody>
                  <a:tcPr marT="45732" marB="45732"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325" name="Rectangle 34">
            <a:extLst>
              <a:ext uri="{FF2B5EF4-FFF2-40B4-BE49-F238E27FC236}">
                <a16:creationId xmlns:a16="http://schemas.microsoft.com/office/drawing/2014/main" id="{FA359F66-E9D0-EE0A-AE20-C447D37B02FD}"/>
              </a:ext>
            </a:extLst>
          </p:cNvPr>
          <p:cNvSpPr>
            <a:spLocks noChangeArrowheads="1"/>
          </p:cNvSpPr>
          <p:nvPr/>
        </p:nvSpPr>
        <p:spPr bwMode="auto">
          <a:xfrm>
            <a:off x="228600" y="104775"/>
            <a:ext cx="4746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600" b="1" dirty="0"/>
              <a:t>Chamonix France</a:t>
            </a:r>
          </a:p>
        </p:txBody>
      </p:sp>
      <p:sp>
        <p:nvSpPr>
          <p:cNvPr id="13328" name="TextBox 5">
            <a:extLst>
              <a:ext uri="{FF2B5EF4-FFF2-40B4-BE49-F238E27FC236}">
                <a16:creationId xmlns:a16="http://schemas.microsoft.com/office/drawing/2014/main" id="{0EC974B1-D663-E68E-9549-3686EED08BC7}"/>
              </a:ext>
            </a:extLst>
          </p:cNvPr>
          <p:cNvSpPr txBox="1">
            <a:spLocks noChangeArrowheads="1"/>
          </p:cNvSpPr>
          <p:nvPr/>
        </p:nvSpPr>
        <p:spPr bwMode="auto">
          <a:xfrm>
            <a:off x="84138" y="3263453"/>
            <a:ext cx="448786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sz="1400" dirty="0"/>
              <a:t>Sitting at the base of the highest mountain in western Europe, Chamonix Mont-Blanc Valley is a beloved bucket list destination. In this iconic landscape, big mountain features surround the stunning backdrop of Mont Blanc and blend seamlessly with enchanting valley villages stuffed with French charm, food, and fun. With its 5 ski resorts (Grands </a:t>
            </a:r>
            <a:r>
              <a:rPr lang="en-US" sz="1400" dirty="0" err="1"/>
              <a:t>Montets</a:t>
            </a:r>
            <a:r>
              <a:rPr lang="en-US" sz="1400" dirty="0"/>
              <a:t>, Les </a:t>
            </a:r>
            <a:r>
              <a:rPr lang="en-US" sz="1400" dirty="0" err="1"/>
              <a:t>Houches</a:t>
            </a:r>
            <a:r>
              <a:rPr lang="en-US" sz="1400" dirty="0"/>
              <a:t>, Le Tour/</a:t>
            </a:r>
            <a:r>
              <a:rPr lang="en-US" sz="1400" dirty="0" err="1"/>
              <a:t>Balme</a:t>
            </a:r>
            <a:r>
              <a:rPr lang="en-US" sz="1400" dirty="0"/>
              <a:t>, La </a:t>
            </a:r>
            <a:r>
              <a:rPr lang="en-US" sz="1400" dirty="0" err="1"/>
              <a:t>Flegere</a:t>
            </a:r>
            <a:r>
              <a:rPr lang="en-US" sz="1400" dirty="0"/>
              <a:t> and Le </a:t>
            </a:r>
            <a:r>
              <a:rPr lang="en-US" sz="1400" dirty="0" err="1"/>
              <a:t>Brevent</a:t>
            </a:r>
            <a:r>
              <a:rPr lang="en-US" sz="1400" dirty="0"/>
              <a:t>) Chamonix Mont-Blanc offers the perfect ski holiday. We will </a:t>
            </a:r>
            <a:r>
              <a:rPr lang="en-US" sz="1400"/>
              <a:t>be staying </a:t>
            </a:r>
            <a:r>
              <a:rPr lang="en-US" altLang="en-US" sz="1400"/>
              <a:t>at </a:t>
            </a:r>
            <a:r>
              <a:rPr lang="en-US" altLang="en-US" sz="1400" dirty="0"/>
              <a:t>a 3* Hotel with breakfast and 3-course dinner provided daily.  </a:t>
            </a:r>
          </a:p>
        </p:txBody>
      </p:sp>
      <p:pic>
        <p:nvPicPr>
          <p:cNvPr id="3" name="Picture 2" descr="A map of a city&#10;&#10;Description automatically generated with low confidence">
            <a:extLst>
              <a:ext uri="{FF2B5EF4-FFF2-40B4-BE49-F238E27FC236}">
                <a16:creationId xmlns:a16="http://schemas.microsoft.com/office/drawing/2014/main" id="{5314F6C8-D38F-05E3-CA9B-414CC9F74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75632"/>
            <a:ext cx="4640263" cy="2306386"/>
          </a:xfrm>
          <a:prstGeom prst="rect">
            <a:avLst/>
          </a:prstGeom>
        </p:spPr>
      </p:pic>
      <p:pic>
        <p:nvPicPr>
          <p:cNvPr id="5" name="Picture 4" descr="Logo&#10;&#10;Description automatically generated">
            <a:extLst>
              <a:ext uri="{FF2B5EF4-FFF2-40B4-BE49-F238E27FC236}">
                <a16:creationId xmlns:a16="http://schemas.microsoft.com/office/drawing/2014/main" id="{45C49E0B-F65F-0A1B-C23E-C6C6A4F11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875632"/>
            <a:ext cx="3505200" cy="1456267"/>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20665</TotalTime>
  <Words>293</Words>
  <Application>Microsoft Macintosh PowerPoint</Application>
  <PresentationFormat>On-screen Show (4:3)</PresentationFormat>
  <Paragraphs>17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GODDARD SKI CLUB http://gewa.gsfc.nasa.gov/clubs/ski/      March 10 – 18, 2023 $2299/person (Standard Dbl. occupancy) $2449/person (Superior Dbl. occupancy)  </vt:lpstr>
    </vt:vector>
  </TitlesOfParts>
  <Manager/>
  <Company> NASA GSFC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GODDARD SKI CLUB South Lake Tahoe  California and Nevada March 15-22*, 2008 $1050/person** (Adult, double occupancy)</dc:title>
  <dc:subject/>
  <dc:creator> </dc:creator>
  <cp:keywords/>
  <dc:description/>
  <cp:lastModifiedBy>Johnson, Thomas E. (WFF-8510)</cp:lastModifiedBy>
  <cp:revision>59</cp:revision>
  <cp:lastPrinted>2020-08-21T18:31:24Z</cp:lastPrinted>
  <dcterms:created xsi:type="dcterms:W3CDTF">2007-09-07T16:47:56Z</dcterms:created>
  <dcterms:modified xsi:type="dcterms:W3CDTF">2022-09-16T17:28:56Z</dcterms:modified>
  <cp:category/>
</cp:coreProperties>
</file>